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1" d="100"/>
          <a:sy n="41" d="100"/>
        </p:scale>
        <p:origin x="-568" y="-128"/>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803131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3.jpeg"/><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 name="How to Become A GEIO Pilot？…"/>
          <p:cNvSpPr txBox="1"/>
          <p:nvPr/>
        </p:nvSpPr>
        <p:spPr>
          <a:xfrm>
            <a:off x="8896389" y="8148006"/>
            <a:ext cx="13401507" cy="4226798"/>
          </a:xfrm>
          <a:prstGeom prst="rect">
            <a:avLst/>
          </a:prstGeom>
          <a:solidFill>
            <a:srgbClr val="2F4A89"/>
          </a:solidFill>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dirty="0"/>
              <a:t>How to Become A GEIO Pilot？</a:t>
            </a:r>
          </a:p>
          <a:p>
            <a:pPr>
              <a:lnSpc>
                <a:spcPct val="120000"/>
              </a:lnSpc>
              <a:defRPr sz="4000">
                <a:solidFill>
                  <a:srgbClr val="FFFFFF"/>
                </a:solidFill>
              </a:defRPr>
            </a:pPr>
            <a:r>
              <a:rPr dirty="0"/>
              <a:t>Lesson 15: Destroy Enemy Armoury</a:t>
            </a:r>
          </a:p>
          <a:p>
            <a:pPr>
              <a:lnSpc>
                <a:spcPct val="120000"/>
              </a:lnSpc>
              <a:defRPr sz="6000">
                <a:solidFill>
                  <a:srgbClr val="FFFFFF"/>
                </a:solidFill>
              </a:defRPr>
            </a:pPr>
            <a:endParaRPr dirty="0"/>
          </a:p>
        </p:txBody>
      </p:sp>
    </p:spTree>
  </p:cSld>
  <p:clrMapOvr>
    <a:masterClrMapping/>
  </p:clrMapOvr>
  <p:transition xmlns:p14="http://schemas.microsoft.com/office/powerpoint/2010/main" spd="med" advClick="0" advTm="0"/>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1" fill="hold" grpId="1" nodeType="clickEffect">
                                  <p:stCondLst>
                                    <p:cond delay="0"/>
                                  </p:stCondLst>
                                  <p:iterate>
                                    <p:tmAbs val="0"/>
                                  </p:iterate>
                                  <p:childTnLst>
                                    <p:anim calcmode="lin" valueType="num">
                                      <p:cBhvr>
                                        <p:cTn id="6" dur="1000" fill="hold"/>
                                        <p:tgtEl>
                                          <p:spTgt spid="120"/>
                                        </p:tgtEl>
                                        <p:attrNameLst>
                                          <p:attrName>ppt_x</p:attrName>
                                        </p:attrNameLst>
                                      </p:cBhvr>
                                      <p:tavLst>
                                        <p:tav tm="0">
                                          <p:val>
                                            <p:strVal val="ppt_x"/>
                                          </p:val>
                                        </p:tav>
                                        <p:tav tm="100000">
                                          <p:val>
                                            <p:strVal val="ppt_x"/>
                                          </p:val>
                                        </p:tav>
                                      </p:tavLst>
                                    </p:anim>
                                    <p:anim calcmode="lin" valueType="num">
                                      <p:cBhvr>
                                        <p:cTn id="7" dur="1000" fill="hold"/>
                                        <p:tgtEl>
                                          <p:spTgt spid="120"/>
                                        </p:tgtEl>
                                        <p:attrNameLst>
                                          <p:attrName>ppt_y</p:attrName>
                                        </p:attrNameLst>
                                      </p:cBhvr>
                                      <p:tavLst>
                                        <p:tav tm="0">
                                          <p:val>
                                            <p:strVal val="ppt_y"/>
                                          </p:val>
                                        </p:tav>
                                        <p:tav tm="100000">
                                          <p:val>
                                            <p:strVal val="0-ppt_h/2"/>
                                          </p:val>
                                        </p:tav>
                                      </p:tavLst>
                                    </p:anim>
                                    <p:set>
                                      <p:cBhvr>
                                        <p:cTn id="8" fill="hold">
                                          <p:stCondLst>
                                            <p:cond delay="9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82"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83"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84" name="Training task 1: Use the programme we just saw to identify…"/>
          <p:cNvSpPr txBox="1"/>
          <p:nvPr/>
        </p:nvSpPr>
        <p:spPr>
          <a:xfrm>
            <a:off x="4976622" y="10775575"/>
            <a:ext cx="14430757"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Training task 1: Use the programme we just saw to identify</a:t>
            </a:r>
          </a:p>
          <a:p>
            <a:pPr>
              <a:lnSpc>
                <a:spcPct val="150000"/>
              </a:lnSpc>
              <a:defRPr sz="4000">
                <a:solidFill>
                  <a:srgbClr val="41CAD0"/>
                </a:solidFill>
              </a:defRPr>
            </a:pPr>
            <a:r>
              <a:t>each of the logo by record their feedback numbers.</a:t>
            </a:r>
          </a:p>
        </p:txBody>
      </p:sp>
      <p:pic>
        <p:nvPicPr>
          <p:cNvPr id="185" name="宝藏.png" descr="宝藏.png"/>
          <p:cNvPicPr>
            <a:picLocks noChangeAspect="1"/>
          </p:cNvPicPr>
          <p:nvPr/>
        </p:nvPicPr>
        <p:blipFill>
          <a:blip r:embed="rId5">
            <a:extLst/>
          </a:blip>
          <a:stretch>
            <a:fillRect/>
          </a:stretch>
        </p:blipFill>
        <p:spPr>
          <a:xfrm>
            <a:off x="3210966" y="3182891"/>
            <a:ext cx="2799182" cy="2799181"/>
          </a:xfrm>
          <a:prstGeom prst="rect">
            <a:avLst/>
          </a:prstGeom>
          <a:ln w="12700">
            <a:miter lim="400000"/>
          </a:ln>
        </p:spPr>
      </p:pic>
      <p:pic>
        <p:nvPicPr>
          <p:cNvPr id="186" name="冰冻.png" descr="冰冻.png"/>
          <p:cNvPicPr>
            <a:picLocks noChangeAspect="1"/>
          </p:cNvPicPr>
          <p:nvPr/>
        </p:nvPicPr>
        <p:blipFill>
          <a:blip r:embed="rId6">
            <a:extLst/>
          </a:blip>
          <a:stretch>
            <a:fillRect/>
          </a:stretch>
        </p:blipFill>
        <p:spPr>
          <a:xfrm>
            <a:off x="6271855" y="3182891"/>
            <a:ext cx="2799182" cy="2799181"/>
          </a:xfrm>
          <a:prstGeom prst="rect">
            <a:avLst/>
          </a:prstGeom>
          <a:ln w="12700">
            <a:miter lim="400000"/>
          </a:ln>
        </p:spPr>
      </p:pic>
      <p:pic>
        <p:nvPicPr>
          <p:cNvPr id="187" name="恢复.png" descr="恢复.png"/>
          <p:cNvPicPr>
            <a:picLocks noChangeAspect="1"/>
          </p:cNvPicPr>
          <p:nvPr/>
        </p:nvPicPr>
        <p:blipFill>
          <a:blip r:embed="rId7">
            <a:extLst/>
          </a:blip>
          <a:stretch>
            <a:fillRect/>
          </a:stretch>
        </p:blipFill>
        <p:spPr>
          <a:xfrm>
            <a:off x="9332745" y="3182891"/>
            <a:ext cx="2799181" cy="2799181"/>
          </a:xfrm>
          <a:prstGeom prst="rect">
            <a:avLst/>
          </a:prstGeom>
          <a:ln w="12700">
            <a:miter lim="400000"/>
          </a:ln>
        </p:spPr>
      </p:pic>
      <p:pic>
        <p:nvPicPr>
          <p:cNvPr id="188" name="混乱.png" descr="混乱.png"/>
          <p:cNvPicPr>
            <a:picLocks noChangeAspect="1"/>
          </p:cNvPicPr>
          <p:nvPr/>
        </p:nvPicPr>
        <p:blipFill>
          <a:blip r:embed="rId8">
            <a:extLst/>
          </a:blip>
          <a:stretch>
            <a:fillRect/>
          </a:stretch>
        </p:blipFill>
        <p:spPr>
          <a:xfrm>
            <a:off x="12393633" y="3182891"/>
            <a:ext cx="2799181" cy="2799181"/>
          </a:xfrm>
          <a:prstGeom prst="rect">
            <a:avLst/>
          </a:prstGeom>
          <a:ln w="12700">
            <a:miter lim="400000"/>
          </a:ln>
        </p:spPr>
      </p:pic>
      <p:pic>
        <p:nvPicPr>
          <p:cNvPr id="189" name="火焰.png" descr="火焰.png"/>
          <p:cNvPicPr>
            <a:picLocks noChangeAspect="1"/>
          </p:cNvPicPr>
          <p:nvPr/>
        </p:nvPicPr>
        <p:blipFill>
          <a:blip r:embed="rId9">
            <a:extLst/>
          </a:blip>
          <a:stretch>
            <a:fillRect/>
          </a:stretch>
        </p:blipFill>
        <p:spPr>
          <a:xfrm>
            <a:off x="15454523" y="3182891"/>
            <a:ext cx="2799181" cy="2799181"/>
          </a:xfrm>
          <a:prstGeom prst="rect">
            <a:avLst/>
          </a:prstGeom>
          <a:ln w="12700">
            <a:miter lim="400000"/>
          </a:ln>
        </p:spPr>
      </p:pic>
      <p:pic>
        <p:nvPicPr>
          <p:cNvPr id="190" name="基地.png" descr="基地.png"/>
          <p:cNvPicPr>
            <a:picLocks noChangeAspect="1"/>
          </p:cNvPicPr>
          <p:nvPr/>
        </p:nvPicPr>
        <p:blipFill>
          <a:blip r:embed="rId10">
            <a:extLst/>
          </a:blip>
          <a:stretch>
            <a:fillRect/>
          </a:stretch>
        </p:blipFill>
        <p:spPr>
          <a:xfrm>
            <a:off x="3210966" y="6576210"/>
            <a:ext cx="2799182" cy="2799182"/>
          </a:xfrm>
          <a:prstGeom prst="rect">
            <a:avLst/>
          </a:prstGeom>
          <a:ln w="12700">
            <a:miter lim="400000"/>
          </a:ln>
        </p:spPr>
      </p:pic>
      <p:pic>
        <p:nvPicPr>
          <p:cNvPr id="191" name="减速.png" descr="减速.png"/>
          <p:cNvPicPr>
            <a:picLocks noChangeAspect="1"/>
          </p:cNvPicPr>
          <p:nvPr/>
        </p:nvPicPr>
        <p:blipFill>
          <a:blip r:embed="rId11">
            <a:extLst/>
          </a:blip>
          <a:stretch>
            <a:fillRect/>
          </a:stretch>
        </p:blipFill>
        <p:spPr>
          <a:xfrm>
            <a:off x="6271855" y="6576210"/>
            <a:ext cx="2799182" cy="2799182"/>
          </a:xfrm>
          <a:prstGeom prst="rect">
            <a:avLst/>
          </a:prstGeom>
          <a:ln w="12700">
            <a:miter lim="400000"/>
          </a:ln>
        </p:spPr>
      </p:pic>
      <p:pic>
        <p:nvPicPr>
          <p:cNvPr id="192" name="检查点01.png" descr="检查点01.png"/>
          <p:cNvPicPr>
            <a:picLocks noChangeAspect="1"/>
          </p:cNvPicPr>
          <p:nvPr/>
        </p:nvPicPr>
        <p:blipFill>
          <a:blip r:embed="rId12">
            <a:extLst/>
          </a:blip>
          <a:stretch>
            <a:fillRect/>
          </a:stretch>
        </p:blipFill>
        <p:spPr>
          <a:xfrm>
            <a:off x="9332745" y="6576210"/>
            <a:ext cx="2799181" cy="2799182"/>
          </a:xfrm>
          <a:prstGeom prst="rect">
            <a:avLst/>
          </a:prstGeom>
          <a:ln w="12700">
            <a:miter lim="400000"/>
          </a:ln>
        </p:spPr>
      </p:pic>
      <p:pic>
        <p:nvPicPr>
          <p:cNvPr id="193" name="检查点02.png" descr="检查点02.png"/>
          <p:cNvPicPr>
            <a:picLocks noChangeAspect="1"/>
          </p:cNvPicPr>
          <p:nvPr/>
        </p:nvPicPr>
        <p:blipFill>
          <a:blip r:embed="rId13">
            <a:extLst/>
          </a:blip>
          <a:stretch>
            <a:fillRect/>
          </a:stretch>
        </p:blipFill>
        <p:spPr>
          <a:xfrm>
            <a:off x="12393633" y="6576210"/>
            <a:ext cx="2799181" cy="2799182"/>
          </a:xfrm>
          <a:prstGeom prst="rect">
            <a:avLst/>
          </a:prstGeom>
          <a:ln w="12700">
            <a:miter lim="400000"/>
          </a:ln>
        </p:spPr>
      </p:pic>
      <p:pic>
        <p:nvPicPr>
          <p:cNvPr id="194" name="检查点03.png" descr="检查点03.png"/>
          <p:cNvPicPr>
            <a:picLocks noChangeAspect="1"/>
          </p:cNvPicPr>
          <p:nvPr/>
        </p:nvPicPr>
        <p:blipFill>
          <a:blip r:embed="rId14">
            <a:extLst/>
          </a:blip>
          <a:stretch>
            <a:fillRect/>
          </a:stretch>
        </p:blipFill>
        <p:spPr>
          <a:xfrm>
            <a:off x="15454523" y="6576210"/>
            <a:ext cx="2799181" cy="27991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97" name="IMG_3941.PNG" descr="IMG_3941.PNG"/>
          <p:cNvPicPr>
            <a:picLocks noChangeAspect="1"/>
          </p:cNvPicPr>
          <p:nvPr/>
        </p:nvPicPr>
        <p:blipFill>
          <a:blip r:embed="rId3">
            <a:extLst/>
          </a:blip>
          <a:stretch>
            <a:fillRect/>
          </a:stretch>
        </p:blipFill>
        <p:spPr>
          <a:xfrm>
            <a:off x="5780029" y="2392280"/>
            <a:ext cx="12823942" cy="6825337"/>
          </a:xfrm>
          <a:prstGeom prst="rect">
            <a:avLst/>
          </a:prstGeom>
          <a:ln w="12700">
            <a:miter lim="400000"/>
          </a:ln>
        </p:spPr>
      </p:pic>
      <p:pic>
        <p:nvPicPr>
          <p:cNvPr id="198"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99"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200" name="Training task 2: Create totem recognition system. When GEIO recognise the logo “House”, it would give the “Win Game Noise” and flashing the red and blue lights. Otherwise it would do nothing."/>
          <p:cNvSpPr txBox="1"/>
          <p:nvPr/>
        </p:nvSpPr>
        <p:spPr>
          <a:xfrm>
            <a:off x="3416452" y="10312534"/>
            <a:ext cx="17551096"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Training task 2: Create totem recognition system. When GEIO recognise the logo “House”, it would give the “Win Game Noise” and flashing the red and blue lights. Otherwise it would do nothing.</a:t>
            </a:r>
          </a:p>
        </p:txBody>
      </p:sp>
      <p:sp>
        <p:nvSpPr>
          <p:cNvPr id="201" name="？"/>
          <p:cNvSpPr txBox="1"/>
          <p:nvPr/>
        </p:nvSpPr>
        <p:spPr>
          <a:xfrm>
            <a:off x="13863243" y="5755098"/>
            <a:ext cx="49530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97"/>
                                        </p:tgtEl>
                                        <p:attrNameLst>
                                          <p:attrName>style.visibility</p:attrName>
                                        </p:attrNameLst>
                                      </p:cBhvr>
                                      <p:to>
                                        <p:strVal val="visible"/>
                                      </p:to>
                                    </p:set>
                                    <p:animEffect transition="in" filter="wipe(left)">
                                      <p:cBhvr>
                                        <p:cTn id="11" dur="1000"/>
                                        <p:tgtEl>
                                          <p:spTgt spid="197"/>
                                        </p:tgtEl>
                                      </p:cBhvr>
                                    </p:animEffect>
                                  </p:childTnLst>
                                </p:cTn>
                              </p:par>
                            </p:childTnLst>
                          </p:cTn>
                        </p:par>
                        <p:par>
                          <p:cTn id="12" fill="hold">
                            <p:stCondLst>
                              <p:cond delay="1000"/>
                            </p:stCondLst>
                            <p:childTnLst>
                              <p:par>
                                <p:cTn id="13" presetID="23" presetClass="entr" presetSubtype="32" fill="hold" grpId="3" nodeType="afterEffect">
                                  <p:stCondLst>
                                    <p:cond delay="0"/>
                                  </p:stCondLst>
                                  <p:iterate>
                                    <p:tmAbs val="0"/>
                                  </p:iterate>
                                  <p:childTnLst>
                                    <p:set>
                                      <p:cBhvr>
                                        <p:cTn id="14" fill="hold"/>
                                        <p:tgtEl>
                                          <p:spTgt spid="201"/>
                                        </p:tgtEl>
                                        <p:attrNameLst>
                                          <p:attrName>style.visibility</p:attrName>
                                        </p:attrNameLst>
                                      </p:cBhvr>
                                      <p:to>
                                        <p:strVal val="visible"/>
                                      </p:to>
                                    </p:set>
                                    <p:anim calcmode="lin" valueType="num">
                                      <p:cBhvr>
                                        <p:cTn id="15" dur="1000" fill="hold"/>
                                        <p:tgtEl>
                                          <p:spTgt spid="201"/>
                                        </p:tgtEl>
                                        <p:attrNameLst>
                                          <p:attrName>ppt_w</p:attrName>
                                        </p:attrNameLst>
                                      </p:cBhvr>
                                      <p:tavLst>
                                        <p:tav tm="0">
                                          <p:val>
                                            <p:strVal val="4*#ppt_w"/>
                                          </p:val>
                                        </p:tav>
                                        <p:tav tm="100000">
                                          <p:val>
                                            <p:strVal val="#ppt_w"/>
                                          </p:val>
                                        </p:tav>
                                      </p:tavLst>
                                    </p:anim>
                                    <p:anim calcmode="lin" valueType="num">
                                      <p:cBhvr>
                                        <p:cTn id="16" dur="1000" fill="hold"/>
                                        <p:tgtEl>
                                          <p:spTgt spid="20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2" animBg="1" advAuto="0"/>
      <p:bldP spid="200" grpId="1" animBg="1" advAuto="0"/>
      <p:bldP spid="20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04"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205" name="IMG_3939.PNG" descr="IMG_3939.PNG"/>
          <p:cNvPicPr>
            <a:picLocks noChangeAspect="1"/>
          </p:cNvPicPr>
          <p:nvPr/>
        </p:nvPicPr>
        <p:blipFill>
          <a:blip r:embed="rId4">
            <a:extLst/>
          </a:blip>
          <a:stretch>
            <a:fillRect/>
          </a:stretch>
        </p:blipFill>
        <p:spPr>
          <a:xfrm>
            <a:off x="2703460" y="1459058"/>
            <a:ext cx="13133851" cy="6990282"/>
          </a:xfrm>
          <a:prstGeom prst="rect">
            <a:avLst/>
          </a:prstGeom>
          <a:ln w="12700">
            <a:miter lim="400000"/>
          </a:ln>
        </p:spPr>
      </p:pic>
      <p:pic>
        <p:nvPicPr>
          <p:cNvPr id="206"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207"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208" name="In last training task, we came across a new code “If”. This code is used to determine whether to execute the codes contained in it. If the condition is fulfilled, execute; if not, skip."/>
          <p:cNvSpPr txBox="1"/>
          <p:nvPr/>
        </p:nvSpPr>
        <p:spPr>
          <a:xfrm>
            <a:off x="935128" y="10775575"/>
            <a:ext cx="22513744"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In last training task, we came across a new code “If”. This code is used to determine whether to execute the codes contained in it. If the condition is fulfilled, execute; if not, skip.</a:t>
            </a:r>
          </a:p>
        </p:txBody>
      </p:sp>
      <p:sp>
        <p:nvSpPr>
          <p:cNvPr id="209" name="After the training, we should now start our mission: Find and locate Fenrir’s armoury."/>
          <p:cNvSpPr txBox="1"/>
          <p:nvPr/>
        </p:nvSpPr>
        <p:spPr>
          <a:xfrm>
            <a:off x="1910333" y="11238616"/>
            <a:ext cx="2056333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After the training, we should now start our mission: Find and locate Fenrir’s armoury.</a:t>
            </a:r>
          </a:p>
        </p:txBody>
      </p:sp>
      <p:sp>
        <p:nvSpPr>
          <p:cNvPr id="210" name="Another similar code “If…Else” is slightly different. When we use “If…Else”, the system will execute the codes in slot 1 if the condition is fulfilled, otherwise the system will execute codes in slot 2 (Else)."/>
          <p:cNvSpPr txBox="1"/>
          <p:nvPr/>
        </p:nvSpPr>
        <p:spPr>
          <a:xfrm>
            <a:off x="3844161" y="10312534"/>
            <a:ext cx="16695678"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Another similar code “If…Else” is slightly different. When we use “If…Else”, the system will execute the codes in slot 1 if the condition is fulfilled, otherwise the system will execute codes in slot 2 (Else).</a:t>
            </a:r>
          </a:p>
        </p:txBody>
      </p:sp>
      <p:sp>
        <p:nvSpPr>
          <p:cNvPr id="211" name="椭圆形"/>
          <p:cNvSpPr/>
          <p:nvPr/>
        </p:nvSpPr>
        <p:spPr>
          <a:xfrm>
            <a:off x="5014671" y="2777576"/>
            <a:ext cx="2255683" cy="1553100"/>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2" name="椭圆形"/>
          <p:cNvSpPr/>
          <p:nvPr/>
        </p:nvSpPr>
        <p:spPr>
          <a:xfrm>
            <a:off x="5014671" y="4177649"/>
            <a:ext cx="2255683" cy="2272686"/>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1"/>
          <p:cNvSpPr txBox="1"/>
          <p:nvPr/>
        </p:nvSpPr>
        <p:spPr>
          <a:xfrm>
            <a:off x="6459458" y="4856328"/>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a:t>
            </a:r>
          </a:p>
        </p:txBody>
      </p:sp>
      <p:sp>
        <p:nvSpPr>
          <p:cNvPr id="214" name="2"/>
          <p:cNvSpPr txBox="1"/>
          <p:nvPr/>
        </p:nvSpPr>
        <p:spPr>
          <a:xfrm>
            <a:off x="6459458" y="5521555"/>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204"/>
                                        </p:tgtEl>
                                        <p:attrNameLst>
                                          <p:attrName>style.visibility</p:attrName>
                                        </p:attrNameLst>
                                      </p:cBhvr>
                                      <p:to>
                                        <p:strVal val="visible"/>
                                      </p:to>
                                    </p:set>
                                    <p:animEffect transition="in" filter="wipe(left)">
                                      <p:cBhvr>
                                        <p:cTn id="11" dur="1000"/>
                                        <p:tgtEl>
                                          <p:spTgt spid="204"/>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205"/>
                                        </p:tgtEl>
                                        <p:attrNameLst>
                                          <p:attrName>style.visibility</p:attrName>
                                        </p:attrNameLst>
                                      </p:cBhvr>
                                      <p:to>
                                        <p:strVal val="visible"/>
                                      </p:to>
                                    </p:set>
                                    <p:animEffect transition="in" filter="wipe(left)">
                                      <p:cBhvr>
                                        <p:cTn id="15" dur="1000"/>
                                        <p:tgtEl>
                                          <p:spTgt spid="205"/>
                                        </p:tgtEl>
                                      </p:cBhvr>
                                    </p:animEffect>
                                  </p:childTnLst>
                                </p:cTn>
                              </p:par>
                            </p:childTnLst>
                          </p:cTn>
                        </p:par>
                        <p:par>
                          <p:cTn id="16" fill="hold">
                            <p:stCondLst>
                              <p:cond delay="2000"/>
                            </p:stCondLst>
                            <p:childTnLst>
                              <p:par>
                                <p:cTn id="17" presetID="23" presetClass="entr" presetSubtype="32" fill="hold" grpId="4" nodeType="afterEffect">
                                  <p:stCondLst>
                                    <p:cond delay="0"/>
                                  </p:stCondLst>
                                  <p:iterate>
                                    <p:tmAbs val="0"/>
                                  </p:iterate>
                                  <p:childTnLst>
                                    <p:set>
                                      <p:cBhvr>
                                        <p:cTn id="18" fill="hold"/>
                                        <p:tgtEl>
                                          <p:spTgt spid="211"/>
                                        </p:tgtEl>
                                        <p:attrNameLst>
                                          <p:attrName>style.visibility</p:attrName>
                                        </p:attrNameLst>
                                      </p:cBhvr>
                                      <p:to>
                                        <p:strVal val="visible"/>
                                      </p:to>
                                    </p:set>
                                    <p:anim calcmode="lin" valueType="num">
                                      <p:cBhvr>
                                        <p:cTn id="19" dur="1000" fill="hold"/>
                                        <p:tgtEl>
                                          <p:spTgt spid="211"/>
                                        </p:tgtEl>
                                        <p:attrNameLst>
                                          <p:attrName>ppt_w</p:attrName>
                                        </p:attrNameLst>
                                      </p:cBhvr>
                                      <p:tavLst>
                                        <p:tav tm="0">
                                          <p:val>
                                            <p:strVal val="4*#ppt_w"/>
                                          </p:val>
                                        </p:tav>
                                        <p:tav tm="100000">
                                          <p:val>
                                            <p:strVal val="#ppt_w"/>
                                          </p:val>
                                        </p:tav>
                                      </p:tavLst>
                                    </p:anim>
                                    <p:anim calcmode="lin" valueType="num">
                                      <p:cBhvr>
                                        <p:cTn id="20" dur="1000" fill="hold"/>
                                        <p:tgtEl>
                                          <p:spTgt spid="211"/>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5" nodeType="clickEffect">
                                  <p:stCondLst>
                                    <p:cond delay="0"/>
                                  </p:stCondLst>
                                  <p:iterate>
                                    <p:tmAbs val="0"/>
                                  </p:iterate>
                                  <p:childTnLst>
                                    <p:animEffect transition="out" filter="wipe(left)">
                                      <p:cBhvr>
                                        <p:cTn id="24" dur="500" fill="hold"/>
                                        <p:tgtEl>
                                          <p:spTgt spid="208"/>
                                        </p:tgtEl>
                                      </p:cBhvr>
                                    </p:animEffect>
                                    <p:set>
                                      <p:cBhvr>
                                        <p:cTn id="25" fill="hold">
                                          <p:stCondLst>
                                            <p:cond delay="499"/>
                                          </p:stCondLst>
                                        </p:cTn>
                                        <p:tgtEl>
                                          <p:spTgt spid="208"/>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6" nodeType="afterEffect">
                                  <p:stCondLst>
                                    <p:cond delay="0"/>
                                  </p:stCondLst>
                                  <p:iterate type="lt">
                                    <p:tmAbs val="100"/>
                                  </p:iterate>
                                  <p:childTnLst>
                                    <p:set>
                                      <p:cBhvr>
                                        <p:cTn id="28" fill="hold"/>
                                        <p:tgtEl>
                                          <p:spTgt spid="2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fill="hold" grpId="7" nodeType="clickEffect">
                                  <p:stCondLst>
                                    <p:cond delay="0"/>
                                  </p:stCondLst>
                                  <p:iterate>
                                    <p:tmAbs val="0"/>
                                  </p:iterate>
                                  <p:childTnLst>
                                    <p:animEffect transition="out" filter="dissolve">
                                      <p:cBhvr>
                                        <p:cTn id="32" dur="499" fill="hold"/>
                                        <p:tgtEl>
                                          <p:spTgt spid="211"/>
                                        </p:tgtEl>
                                      </p:cBhvr>
                                    </p:animEffect>
                                    <p:set>
                                      <p:cBhvr>
                                        <p:cTn id="33" fill="hold">
                                          <p:stCondLst>
                                            <p:cond delay="498"/>
                                          </p:stCondLst>
                                        </p:cTn>
                                        <p:tgtEl>
                                          <p:spTgt spid="211"/>
                                        </p:tgtEl>
                                        <p:attrNameLst>
                                          <p:attrName>style.visibility</p:attrName>
                                        </p:attrNameLst>
                                      </p:cBhvr>
                                      <p:to>
                                        <p:strVal val="hidden"/>
                                      </p:to>
                                    </p:set>
                                  </p:childTnLst>
                                </p:cTn>
                              </p:par>
                            </p:childTnLst>
                          </p:cTn>
                        </p:par>
                        <p:par>
                          <p:cTn id="34" fill="hold">
                            <p:stCondLst>
                              <p:cond delay="499"/>
                            </p:stCondLst>
                            <p:childTnLst>
                              <p:par>
                                <p:cTn id="35" presetID="23" presetClass="entr" presetSubtype="32" fill="hold" grpId="8" nodeType="afterEffect">
                                  <p:stCondLst>
                                    <p:cond delay="0"/>
                                  </p:stCondLst>
                                  <p:iterate>
                                    <p:tmAbs val="0"/>
                                  </p:iterate>
                                  <p:childTnLst>
                                    <p:set>
                                      <p:cBhvr>
                                        <p:cTn id="36" fill="hold"/>
                                        <p:tgtEl>
                                          <p:spTgt spid="212"/>
                                        </p:tgtEl>
                                        <p:attrNameLst>
                                          <p:attrName>style.visibility</p:attrName>
                                        </p:attrNameLst>
                                      </p:cBhvr>
                                      <p:to>
                                        <p:strVal val="visible"/>
                                      </p:to>
                                    </p:set>
                                    <p:anim calcmode="lin" valueType="num">
                                      <p:cBhvr>
                                        <p:cTn id="37" dur="1000" fill="hold"/>
                                        <p:tgtEl>
                                          <p:spTgt spid="212"/>
                                        </p:tgtEl>
                                        <p:attrNameLst>
                                          <p:attrName>ppt_w</p:attrName>
                                        </p:attrNameLst>
                                      </p:cBhvr>
                                      <p:tavLst>
                                        <p:tav tm="0">
                                          <p:val>
                                            <p:strVal val="4*#ppt_w"/>
                                          </p:val>
                                        </p:tav>
                                        <p:tav tm="100000">
                                          <p:val>
                                            <p:strVal val="#ppt_w"/>
                                          </p:val>
                                        </p:tav>
                                      </p:tavLst>
                                    </p:anim>
                                    <p:anim calcmode="lin" valueType="num">
                                      <p:cBhvr>
                                        <p:cTn id="38" dur="1000" fill="hold"/>
                                        <p:tgtEl>
                                          <p:spTgt spid="212"/>
                                        </p:tgtEl>
                                        <p:attrNameLst>
                                          <p:attrName>ppt_h</p:attrName>
                                        </p:attrNameLst>
                                      </p:cBhvr>
                                      <p:tavLst>
                                        <p:tav tm="0">
                                          <p:val>
                                            <p:strVal val="4*#ppt_h"/>
                                          </p:val>
                                        </p:tav>
                                        <p:tav tm="100000">
                                          <p:val>
                                            <p:strVal val="#ppt_h"/>
                                          </p:val>
                                        </p:tav>
                                      </p:tavLst>
                                    </p:anim>
                                  </p:childTnLst>
                                </p:cTn>
                              </p:par>
                            </p:childTnLst>
                          </p:cTn>
                        </p:par>
                        <p:par>
                          <p:cTn id="39" fill="hold">
                            <p:stCondLst>
                              <p:cond delay="1499"/>
                            </p:stCondLst>
                            <p:childTnLst>
                              <p:par>
                                <p:cTn id="40" presetID="9" presetClass="entr" fill="hold" grpId="9" nodeType="afterEffect">
                                  <p:stCondLst>
                                    <p:cond delay="0"/>
                                  </p:stCondLst>
                                  <p:iterate>
                                    <p:tmAbs val="0"/>
                                  </p:iterate>
                                  <p:childTnLst>
                                    <p:set>
                                      <p:cBhvr>
                                        <p:cTn id="41" fill="hold"/>
                                        <p:tgtEl>
                                          <p:spTgt spid="213"/>
                                        </p:tgtEl>
                                        <p:attrNameLst>
                                          <p:attrName>style.visibility</p:attrName>
                                        </p:attrNameLst>
                                      </p:cBhvr>
                                      <p:to>
                                        <p:strVal val="visible"/>
                                      </p:to>
                                    </p:set>
                                    <p:animEffect transition="in" filter="dissolve">
                                      <p:cBhvr>
                                        <p:cTn id="42" dur="499"/>
                                        <p:tgtEl>
                                          <p:spTgt spid="213"/>
                                        </p:tgtEl>
                                      </p:cBhvr>
                                    </p:animEffect>
                                  </p:childTnLst>
                                </p:cTn>
                              </p:par>
                            </p:childTnLst>
                          </p:cTn>
                        </p:par>
                        <p:par>
                          <p:cTn id="43" fill="hold">
                            <p:stCondLst>
                              <p:cond delay="1998"/>
                            </p:stCondLst>
                            <p:childTnLst>
                              <p:par>
                                <p:cTn id="44" presetID="9" presetClass="entr" fill="hold" grpId="10" nodeType="afterEffect">
                                  <p:stCondLst>
                                    <p:cond delay="0"/>
                                  </p:stCondLst>
                                  <p:iterate>
                                    <p:tmAbs val="0"/>
                                  </p:iterate>
                                  <p:childTnLst>
                                    <p:set>
                                      <p:cBhvr>
                                        <p:cTn id="45" fill="hold"/>
                                        <p:tgtEl>
                                          <p:spTgt spid="214"/>
                                        </p:tgtEl>
                                        <p:attrNameLst>
                                          <p:attrName>style.visibility</p:attrName>
                                        </p:attrNameLst>
                                      </p:cBhvr>
                                      <p:to>
                                        <p:strVal val="visible"/>
                                      </p:to>
                                    </p:set>
                                    <p:animEffect transition="in" filter="dissolve">
                                      <p:cBhvr>
                                        <p:cTn id="46" dur="499"/>
                                        <p:tgtEl>
                                          <p:spTgt spid="2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11" nodeType="clickEffect">
                                  <p:stCondLst>
                                    <p:cond delay="0"/>
                                  </p:stCondLst>
                                  <p:iterate>
                                    <p:tmAbs val="0"/>
                                  </p:iterate>
                                  <p:childTnLst>
                                    <p:animEffect transition="out" filter="wipe(left)">
                                      <p:cBhvr>
                                        <p:cTn id="50" dur="500" fill="hold"/>
                                        <p:tgtEl>
                                          <p:spTgt spid="210"/>
                                        </p:tgtEl>
                                      </p:cBhvr>
                                    </p:animEffect>
                                    <p:set>
                                      <p:cBhvr>
                                        <p:cTn id="51" fill="hold">
                                          <p:stCondLst>
                                            <p:cond delay="499"/>
                                          </p:stCondLst>
                                        </p:cTn>
                                        <p:tgtEl>
                                          <p:spTgt spid="210"/>
                                        </p:tgtEl>
                                        <p:attrNameLst>
                                          <p:attrName>style.visibility</p:attrName>
                                        </p:attrNameLst>
                                      </p:cBhvr>
                                      <p:to>
                                        <p:strVal val="hidden"/>
                                      </p:to>
                                    </p:set>
                                  </p:childTnLst>
                                </p:cTn>
                              </p:par>
                            </p:childTnLst>
                          </p:cTn>
                        </p:par>
                        <p:par>
                          <p:cTn id="52" fill="hold">
                            <p:stCondLst>
                              <p:cond delay="500"/>
                            </p:stCondLst>
                            <p:childTnLst>
                              <p:par>
                                <p:cTn id="53" presetID="1" presetClass="entr" presetSubtype="0" fill="hold" grpId="12" nodeType="afterEffect">
                                  <p:stCondLst>
                                    <p:cond delay="0"/>
                                  </p:stCondLst>
                                  <p:iterate type="lt">
                                    <p:tmAbs val="100"/>
                                  </p:iterate>
                                  <p:childTnLst>
                                    <p:set>
                                      <p:cBhvr>
                                        <p:cTn id="54"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2" animBg="1" advAuto="0"/>
      <p:bldP spid="205" grpId="3" animBg="1" advAuto="0"/>
      <p:bldP spid="208" grpId="1" animBg="1" advAuto="0"/>
      <p:bldP spid="208" grpId="5" animBg="1" advAuto="0"/>
      <p:bldP spid="209" grpId="12" animBg="1" advAuto="0"/>
      <p:bldP spid="210" grpId="6" animBg="1" advAuto="0"/>
      <p:bldP spid="210" grpId="11" animBg="1" advAuto="0"/>
      <p:bldP spid="211" grpId="4" animBg="1" advAuto="0"/>
      <p:bldP spid="211" grpId="7" animBg="1" advAuto="0"/>
      <p:bldP spid="212" grpId="8" animBg="1" advAuto="0"/>
      <p:bldP spid="213" grpId="9" animBg="1" advAuto="0"/>
      <p:bldP spid="214" grpId="1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217"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218" name="Challenge"/>
          <p:cNvSpPr txBox="1"/>
          <p:nvPr/>
        </p:nvSpPr>
        <p:spPr>
          <a:xfrm>
            <a:off x="10315193" y="6348351"/>
            <a:ext cx="375361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Challenge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221"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222" name="右边反派.png" descr="右边反派.png"/>
          <p:cNvPicPr>
            <a:picLocks noChangeAspect="1"/>
          </p:cNvPicPr>
          <p:nvPr/>
        </p:nvPicPr>
        <p:blipFill>
          <a:blip r:embed="rId4">
            <a:extLst/>
          </a:blip>
          <a:stretch>
            <a:fillRect/>
          </a:stretch>
        </p:blipFill>
        <p:spPr>
          <a:xfrm>
            <a:off x="15900786" y="939800"/>
            <a:ext cx="9717068" cy="13716000"/>
          </a:xfrm>
          <a:prstGeom prst="rect">
            <a:avLst/>
          </a:prstGeom>
          <a:ln w="12700">
            <a:miter lim="400000"/>
          </a:ln>
        </p:spPr>
      </p:pic>
      <p:pic>
        <p:nvPicPr>
          <p:cNvPr id="223"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224"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225"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226"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gridCol w="1275518"/>
                <a:gridCol w="1275151"/>
                <a:gridCol w="1282460"/>
                <a:gridCol w="1273685"/>
                <a:gridCol w="1275421"/>
                <a:gridCol w="1272953"/>
                <a:gridCol w="1276153"/>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bl>
          </a:graphicData>
        </a:graphic>
      </p:graphicFrame>
      <p:sp>
        <p:nvSpPr>
          <p:cNvPr id="227" name="1"/>
          <p:cNvSpPr txBox="1"/>
          <p:nvPr/>
        </p:nvSpPr>
        <p:spPr>
          <a:xfrm>
            <a:off x="479797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a:t>
            </a:r>
          </a:p>
        </p:txBody>
      </p:sp>
      <p:sp>
        <p:nvSpPr>
          <p:cNvPr id="228" name="2"/>
          <p:cNvSpPr txBox="1"/>
          <p:nvPr/>
        </p:nvSpPr>
        <p:spPr>
          <a:xfrm>
            <a:off x="608233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a:t>
            </a:r>
          </a:p>
        </p:txBody>
      </p:sp>
      <p:sp>
        <p:nvSpPr>
          <p:cNvPr id="229" name="3"/>
          <p:cNvSpPr txBox="1"/>
          <p:nvPr/>
        </p:nvSpPr>
        <p:spPr>
          <a:xfrm>
            <a:off x="7366690"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3</a:t>
            </a:r>
          </a:p>
        </p:txBody>
      </p:sp>
      <p:sp>
        <p:nvSpPr>
          <p:cNvPr id="230" name="4"/>
          <p:cNvSpPr txBox="1"/>
          <p:nvPr/>
        </p:nvSpPr>
        <p:spPr>
          <a:xfrm>
            <a:off x="8651049"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4</a:t>
            </a:r>
          </a:p>
        </p:txBody>
      </p:sp>
      <p:sp>
        <p:nvSpPr>
          <p:cNvPr id="231" name="5"/>
          <p:cNvSpPr txBox="1"/>
          <p:nvPr/>
        </p:nvSpPr>
        <p:spPr>
          <a:xfrm>
            <a:off x="993540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5</a:t>
            </a:r>
          </a:p>
        </p:txBody>
      </p:sp>
      <p:sp>
        <p:nvSpPr>
          <p:cNvPr id="232" name="6"/>
          <p:cNvSpPr txBox="1"/>
          <p:nvPr/>
        </p:nvSpPr>
        <p:spPr>
          <a:xfrm>
            <a:off x="1121976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6</a:t>
            </a:r>
          </a:p>
        </p:txBody>
      </p:sp>
      <p:sp>
        <p:nvSpPr>
          <p:cNvPr id="233" name="7"/>
          <p:cNvSpPr txBox="1"/>
          <p:nvPr/>
        </p:nvSpPr>
        <p:spPr>
          <a:xfrm>
            <a:off x="12478721"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7</a:t>
            </a:r>
          </a:p>
        </p:txBody>
      </p:sp>
      <p:sp>
        <p:nvSpPr>
          <p:cNvPr id="234" name="8"/>
          <p:cNvSpPr txBox="1"/>
          <p:nvPr/>
        </p:nvSpPr>
        <p:spPr>
          <a:xfrm>
            <a:off x="13737678"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8</a:t>
            </a:r>
          </a:p>
        </p:txBody>
      </p:sp>
      <p:sp>
        <p:nvSpPr>
          <p:cNvPr id="235" name="A"/>
          <p:cNvSpPr txBox="1"/>
          <p:nvPr/>
        </p:nvSpPr>
        <p:spPr>
          <a:xfrm>
            <a:off x="3777146" y="6995827"/>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a:t>
            </a:r>
          </a:p>
        </p:txBody>
      </p:sp>
      <p:sp>
        <p:nvSpPr>
          <p:cNvPr id="236" name="B"/>
          <p:cNvSpPr txBox="1"/>
          <p:nvPr/>
        </p:nvSpPr>
        <p:spPr>
          <a:xfrm>
            <a:off x="3773526" y="5735116"/>
            <a:ext cx="38252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a:t>
            </a:r>
          </a:p>
        </p:txBody>
      </p:sp>
      <p:sp>
        <p:nvSpPr>
          <p:cNvPr id="237" name="C"/>
          <p:cNvSpPr txBox="1"/>
          <p:nvPr/>
        </p:nvSpPr>
        <p:spPr>
          <a:xfrm>
            <a:off x="3766478" y="4474405"/>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a:t>
            </a:r>
          </a:p>
        </p:txBody>
      </p:sp>
      <p:sp>
        <p:nvSpPr>
          <p:cNvPr id="238" name="D"/>
          <p:cNvSpPr txBox="1"/>
          <p:nvPr/>
        </p:nvSpPr>
        <p:spPr>
          <a:xfrm>
            <a:off x="3766478" y="3213694"/>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a:t>
            </a:r>
          </a:p>
        </p:txBody>
      </p:sp>
      <p:sp>
        <p:nvSpPr>
          <p:cNvPr id="239" name="E"/>
          <p:cNvSpPr txBox="1"/>
          <p:nvPr/>
        </p:nvSpPr>
        <p:spPr>
          <a:xfrm>
            <a:off x="3784195" y="1952983"/>
            <a:ext cx="36118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E</a:t>
            </a:r>
          </a:p>
        </p:txBody>
      </p:sp>
      <p:pic>
        <p:nvPicPr>
          <p:cNvPr id="240"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6869651"/>
            <a:ext cx="1218249" cy="812801"/>
          </a:xfrm>
          <a:prstGeom prst="rect">
            <a:avLst/>
          </a:prstGeom>
          <a:ln w="12700">
            <a:miter lim="400000"/>
          </a:ln>
        </p:spPr>
      </p:pic>
      <p:sp>
        <p:nvSpPr>
          <p:cNvPr id="241" name="We can see from the map that there are 10 covered logos in this area, but only one of them is the right one (House). You mission is to check every covered logo by moving to its square and uncover it (pick it up and let GEIO recognise it). The mission ends once you find the right logo."/>
          <p:cNvSpPr txBox="1"/>
          <p:nvPr/>
        </p:nvSpPr>
        <p:spPr>
          <a:xfrm>
            <a:off x="344417" y="10312534"/>
            <a:ext cx="23858699"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We can see from the map that there are 10 covered logos in this area, but only one of them is the right one (House). You mission is to check every covered logo by moving to its square and uncover it (pick it up and let GEIO recognise it). The mission ends once you find the right logo.</a:t>
            </a:r>
          </a:p>
        </p:txBody>
      </p:sp>
      <p:sp>
        <p:nvSpPr>
          <p:cNvPr id="242" name="You can never find my armoury! After all, I cannot find it myself either…"/>
          <p:cNvSpPr txBox="1"/>
          <p:nvPr/>
        </p:nvSpPr>
        <p:spPr>
          <a:xfrm>
            <a:off x="3537204" y="11238616"/>
            <a:ext cx="1730959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You can never find my armoury! After all, I cannot find it myself either…</a:t>
            </a:r>
          </a:p>
        </p:txBody>
      </p:sp>
      <p:sp>
        <p:nvSpPr>
          <p:cNvPr id="243" name="正方形"/>
          <p:cNvSpPr/>
          <p:nvPr/>
        </p:nvSpPr>
        <p:spPr>
          <a:xfrm>
            <a:off x="7021758"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4" name="正方形"/>
          <p:cNvSpPr/>
          <p:nvPr/>
        </p:nvSpPr>
        <p:spPr>
          <a:xfrm>
            <a:off x="8306117" y="42466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5" name="正方形"/>
          <p:cNvSpPr/>
          <p:nvPr/>
        </p:nvSpPr>
        <p:spPr>
          <a:xfrm>
            <a:off x="5737401" y="29859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6" name="正方形"/>
          <p:cNvSpPr/>
          <p:nvPr/>
        </p:nvSpPr>
        <p:spPr>
          <a:xfrm>
            <a:off x="9590474"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7" name="正方形"/>
          <p:cNvSpPr/>
          <p:nvPr/>
        </p:nvSpPr>
        <p:spPr>
          <a:xfrm>
            <a:off x="7021758"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8" name="正方形"/>
          <p:cNvSpPr/>
          <p:nvPr/>
        </p:nvSpPr>
        <p:spPr>
          <a:xfrm>
            <a:off x="9590474"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9" name="正方形"/>
          <p:cNvSpPr/>
          <p:nvPr/>
        </p:nvSpPr>
        <p:spPr>
          <a:xfrm>
            <a:off x="10874831"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0" name="正方形"/>
          <p:cNvSpPr/>
          <p:nvPr/>
        </p:nvSpPr>
        <p:spPr>
          <a:xfrm>
            <a:off x="10876091" y="302259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1" name="正方形"/>
          <p:cNvSpPr/>
          <p:nvPr/>
        </p:nvSpPr>
        <p:spPr>
          <a:xfrm>
            <a:off x="13392746"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2" name="正方形"/>
          <p:cNvSpPr/>
          <p:nvPr/>
        </p:nvSpPr>
        <p:spPr>
          <a:xfrm>
            <a:off x="13392746" y="42466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3" name="Beware! Some of the logos are traps! If the logo you find is “Flame”, you will be harmed by the IED under it (GEIO should gives the scanning noise) and fail the mission! So wisely programme, and get the job done!"/>
          <p:cNvSpPr txBox="1"/>
          <p:nvPr/>
        </p:nvSpPr>
        <p:spPr>
          <a:xfrm>
            <a:off x="2345764" y="10312534"/>
            <a:ext cx="19692472"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Beware! Some of the logos are traps! If the logo you find is “Flame”, you will be harmed by the IED under it (GEIO should gives the scanning noise) and fail the mission! So wisely programme, and get the job done!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241"/>
                                        </p:tgtEl>
                                      </p:cBhvr>
                                    </p:animEffect>
                                    <p:set>
                                      <p:cBhvr>
                                        <p:cTn id="11" fill="hold">
                                          <p:stCondLst>
                                            <p:cond delay="999"/>
                                          </p:stCondLst>
                                        </p:cTn>
                                        <p:tgtEl>
                                          <p:spTgt spid="241"/>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53"/>
                                        </p:tgtEl>
                                      </p:cBhvr>
                                    </p:animEffect>
                                    <p:set>
                                      <p:cBhvr>
                                        <p:cTn id="19" fill="hold">
                                          <p:stCondLst>
                                            <p:cond delay="999"/>
                                          </p:stCondLst>
                                        </p:cTn>
                                        <p:tgtEl>
                                          <p:spTgt spid="253"/>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499" fill="hold"/>
                                        <p:tgtEl>
                                          <p:spTgt spid="223"/>
                                        </p:tgtEl>
                                      </p:cBhvr>
                                    </p:animEffect>
                                    <p:set>
                                      <p:cBhvr>
                                        <p:cTn id="23" fill="hold">
                                          <p:stCondLst>
                                            <p:cond delay="498"/>
                                          </p:stCondLst>
                                        </p:cTn>
                                        <p:tgtEl>
                                          <p:spTgt spid="223"/>
                                        </p:tgtEl>
                                        <p:attrNameLst>
                                          <p:attrName>style.visibility</p:attrName>
                                        </p:attrNameLst>
                                      </p:cBhvr>
                                      <p:to>
                                        <p:strVal val="hidden"/>
                                      </p:to>
                                    </p:set>
                                  </p:childTnLst>
                                </p:cTn>
                              </p:par>
                            </p:childTnLst>
                          </p:cTn>
                        </p:par>
                        <p:par>
                          <p:cTn id="24" fill="hold">
                            <p:stCondLst>
                              <p:cond delay="1499"/>
                            </p:stCondLst>
                            <p:childTnLst>
                              <p:par>
                                <p:cTn id="25" presetID="9" presetClass="entr" fill="hold" grpId="6" nodeType="afterEffect">
                                  <p:stCondLst>
                                    <p:cond delay="0"/>
                                  </p:stCondLst>
                                  <p:iterate>
                                    <p:tmAbs val="0"/>
                                  </p:iterate>
                                  <p:childTnLst>
                                    <p:set>
                                      <p:cBhvr>
                                        <p:cTn id="26" fill="hold"/>
                                        <p:tgtEl>
                                          <p:spTgt spid="222"/>
                                        </p:tgtEl>
                                        <p:attrNameLst>
                                          <p:attrName>style.visibility</p:attrName>
                                        </p:attrNameLst>
                                      </p:cBhvr>
                                      <p:to>
                                        <p:strVal val="visible"/>
                                      </p:to>
                                    </p:set>
                                    <p:animEffect transition="in" filter="dissolve">
                                      <p:cBhvr>
                                        <p:cTn id="27" dur="499"/>
                                        <p:tgtEl>
                                          <p:spTgt spid="222"/>
                                        </p:tgtEl>
                                      </p:cBhvr>
                                    </p:animEffect>
                                  </p:childTnLst>
                                </p:cTn>
                              </p:par>
                            </p:childTnLst>
                          </p:cTn>
                        </p:par>
                        <p:par>
                          <p:cTn id="28" fill="hold">
                            <p:stCondLst>
                              <p:cond delay="1998"/>
                            </p:stCondLst>
                            <p:childTnLst>
                              <p:par>
                                <p:cTn id="29" presetID="1" presetClass="entr" presetSubtype="0" fill="hold" grpId="7" nodeType="afterEffect">
                                  <p:stCondLst>
                                    <p:cond delay="0"/>
                                  </p:stCondLst>
                                  <p:iterate type="lt">
                                    <p:tmAbs val="100"/>
                                  </p:iterate>
                                  <p:childTnLst>
                                    <p:set>
                                      <p:cBhvr>
                                        <p:cTn id="30" fill="hold"/>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6" animBg="1" advAuto="0"/>
      <p:bldP spid="223" grpId="5" animBg="1" advAuto="0"/>
      <p:bldP spid="241" grpId="1" animBg="1" advAuto="0"/>
      <p:bldP spid="241" grpId="2" animBg="1" advAuto="0"/>
      <p:bldP spid="242" grpId="7" animBg="1" advAuto="0"/>
      <p:bldP spid="253" grpId="3" animBg="1" advAuto="0"/>
      <p:bldP spid="253"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256" name="左边反派.png" descr="左边反派.png"/>
          <p:cNvPicPr>
            <a:picLocks noChangeAspect="1"/>
          </p:cNvPicPr>
          <p:nvPr/>
        </p:nvPicPr>
        <p:blipFill>
          <a:blip r:embed="rId3">
            <a:extLst/>
          </a:blip>
          <a:stretch>
            <a:fillRect/>
          </a:stretch>
        </p:blipFill>
        <p:spPr>
          <a:xfrm>
            <a:off x="-42894" y="695452"/>
            <a:ext cx="9717068" cy="13716001"/>
          </a:xfrm>
          <a:prstGeom prst="rect">
            <a:avLst/>
          </a:prstGeom>
          <a:ln w="12700">
            <a:miter lim="400000"/>
          </a:ln>
        </p:spPr>
      </p:pic>
      <p:pic>
        <p:nvPicPr>
          <p:cNvPr id="257"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258"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259" name="I am doomed…I lost my armoury…How can I continue fighting?!"/>
          <p:cNvSpPr txBox="1"/>
          <p:nvPr/>
        </p:nvSpPr>
        <p:spPr>
          <a:xfrm>
            <a:off x="4394708" y="11238616"/>
            <a:ext cx="155945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I am doomed…I lost my armoury…How can I continue fighting?!</a:t>
            </a:r>
          </a:p>
        </p:txBody>
      </p:sp>
      <p:sp>
        <p:nvSpPr>
          <p:cNvPr id="260" name="Now it is the time for review. Answer the above questions."/>
          <p:cNvSpPr txBox="1"/>
          <p:nvPr/>
        </p:nvSpPr>
        <p:spPr>
          <a:xfrm>
            <a:off x="5131561" y="11238616"/>
            <a:ext cx="14120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Now it is the time for review. Answer the above questions.</a:t>
            </a:r>
          </a:p>
        </p:txBody>
      </p:sp>
      <p:sp>
        <p:nvSpPr>
          <p:cNvPr id="261" name="How do we know the result of logo recog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do we know the result of logo recognition?</a:t>
            </a:r>
          </a:p>
        </p:txBody>
      </p:sp>
      <p:sp>
        <p:nvSpPr>
          <p:cNvPr id="262" name="How to build a logo recognition system?"/>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build a logo recognition system?</a:t>
            </a:r>
          </a:p>
        </p:txBody>
      </p:sp>
      <p:sp>
        <p:nvSpPr>
          <p:cNvPr id="263" name="What’s the difference between “If” and “If…else”?"/>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What’s the difference between “If” and “If…else”?</a:t>
            </a:r>
          </a:p>
        </p:txBody>
      </p:sp>
      <p:sp>
        <p:nvSpPr>
          <p:cNvPr id="264" name="What glorious victory we have won here today! The enemy armoury was destroyed!"/>
          <p:cNvSpPr txBox="1"/>
          <p:nvPr/>
        </p:nvSpPr>
        <p:spPr>
          <a:xfrm>
            <a:off x="2101341" y="11238616"/>
            <a:ext cx="201813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What glorious victory we have won here today! The enemy armoury was destroyed!</a:t>
            </a:r>
          </a:p>
        </p:txBody>
      </p:sp>
      <p:sp>
        <p:nvSpPr>
          <p:cNvPr id="265" name="We are getting very close to the final victory. Come on! Let’s beat them!"/>
          <p:cNvSpPr txBox="1"/>
          <p:nvPr/>
        </p:nvSpPr>
        <p:spPr>
          <a:xfrm>
            <a:off x="3541013" y="11238616"/>
            <a:ext cx="1730197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We are getting very close to the final victory. Come on! Let’s beat them!</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6"/>
                                        </p:tgtEl>
                                        <p:attrNameLst>
                                          <p:attrName>style.visibility</p:attrName>
                                        </p:attrNameLst>
                                      </p:cBhvr>
                                      <p:to>
                                        <p:strVal val="visible"/>
                                      </p:to>
                                    </p:set>
                                    <p:animEffect transition="in" filter="dissolve">
                                      <p:cBhvr>
                                        <p:cTn id="7" dur="499"/>
                                        <p:tgtEl>
                                          <p:spTgt spid="256"/>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58"/>
                                        </p:tgtEl>
                                        <p:attrNameLst>
                                          <p:attrName>style.visibility</p:attrName>
                                        </p:attrNameLst>
                                      </p:cBhvr>
                                      <p:to>
                                        <p:strVal val="visible"/>
                                      </p:to>
                                    </p:set>
                                    <p:animEffect transition="in" filter="wipe(left)">
                                      <p:cBhvr>
                                        <p:cTn id="11" dur="499"/>
                                        <p:tgtEl>
                                          <p:spTgt spid="258"/>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59"/>
                                        </p:tgtEl>
                                      </p:cBhvr>
                                    </p:animEffect>
                                    <p:set>
                                      <p:cBhvr>
                                        <p:cTn id="19" fill="hold">
                                          <p:stCondLst>
                                            <p:cond delay="999"/>
                                          </p:stCondLst>
                                        </p:cTn>
                                        <p:tgtEl>
                                          <p:spTgt spid="259"/>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56"/>
                                        </p:tgtEl>
                                      </p:cBhvr>
                                    </p:animEffect>
                                    <p:set>
                                      <p:cBhvr>
                                        <p:cTn id="23" fill="hold">
                                          <p:stCondLst>
                                            <p:cond delay="999"/>
                                          </p:stCondLst>
                                        </p:cTn>
                                        <p:tgtEl>
                                          <p:spTgt spid="256"/>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57"/>
                                        </p:tgtEl>
                                        <p:attrNameLst>
                                          <p:attrName>style.visibility</p:attrName>
                                        </p:attrNameLst>
                                      </p:cBhvr>
                                      <p:to>
                                        <p:strVal val="visible"/>
                                      </p:to>
                                    </p:set>
                                    <p:animEffect transition="in" filter="dissolve">
                                      <p:cBhvr>
                                        <p:cTn id="27" dur="499"/>
                                        <p:tgtEl>
                                          <p:spTgt spid="257"/>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64"/>
                                        </p:tgtEl>
                                      </p:cBhvr>
                                    </p:animEffect>
                                    <p:set>
                                      <p:cBhvr>
                                        <p:cTn id="35" fill="hold">
                                          <p:stCondLst>
                                            <p:cond delay="499"/>
                                          </p:stCondLst>
                                        </p:cTn>
                                        <p:tgtEl>
                                          <p:spTgt spid="264"/>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60"/>
                                        </p:tgtEl>
                                      </p:cBhvr>
                                    </p:animEffect>
                                    <p:set>
                                      <p:cBhvr>
                                        <p:cTn id="55" fill="hold">
                                          <p:stCondLst>
                                            <p:cond delay="499"/>
                                          </p:stCondLst>
                                        </p:cTn>
                                        <p:tgtEl>
                                          <p:spTgt spid="260"/>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P spid="256" grpId="5" animBg="1" advAuto="0"/>
      <p:bldP spid="257" grpId="6" animBg="1" advAuto="0"/>
      <p:bldP spid="258" grpId="2" animBg="1" advAuto="0"/>
      <p:bldP spid="259" grpId="3" animBg="1" advAuto="0"/>
      <p:bldP spid="259" grpId="4" animBg="1" advAuto="0"/>
      <p:bldP spid="260" grpId="9" animBg="1" advAuto="0"/>
      <p:bldP spid="260" grpId="13" animBg="1" advAuto="0"/>
      <p:bldP spid="261" grpId="10" animBg="1" advAuto="0"/>
      <p:bldP spid="262" grpId="11" animBg="1" advAuto="0"/>
      <p:bldP spid="263" grpId="12" animBg="1" advAuto="0"/>
      <p:bldP spid="264" grpId="7" animBg="1" advAuto="0"/>
      <p:bldP spid="264" grpId="8" animBg="1" advAuto="0"/>
      <p:bldP spid="265"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25" name="Welcome back fellow pilots! I am Sam. Do you still remember what we have done last time?"/>
          <p:cNvSpPr txBox="1"/>
          <p:nvPr/>
        </p:nvSpPr>
        <p:spPr>
          <a:xfrm>
            <a:off x="1090675" y="11238616"/>
            <a:ext cx="2220264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dirty="0"/>
              <a:t>Welcome back fellow pilots! I am Sam. Do you still remember what we have done last time?</a:t>
            </a:r>
          </a:p>
        </p:txBody>
      </p:sp>
      <p:sp>
        <p:nvSpPr>
          <p:cNvPr id="126" name="After the last battle, we took back the city. On the other hand, we also endured heavy casualty due to enemy’s great firepower. In order to weaken the enemy, we are to find and destroy their armoury."/>
          <p:cNvSpPr txBox="1"/>
          <p:nvPr/>
        </p:nvSpPr>
        <p:spPr>
          <a:xfrm>
            <a:off x="3500022" y="10196900"/>
            <a:ext cx="17096120" cy="282128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nSpc>
                <a:spcPct val="150000"/>
              </a:lnSpc>
              <a:defRPr sz="4000">
                <a:solidFill>
                  <a:srgbClr val="41CAD0"/>
                </a:solidFill>
              </a:defRPr>
            </a:lvl1pPr>
          </a:lstStyle>
          <a:p>
            <a:r>
              <a:rPr dirty="0"/>
              <a:t>After the last battle, we took back the city. On the other hand, we also endured heavy casualty due to enemy’s great firepower. In order to weaken the enemy, we are to find and destroy their armoury.</a:t>
            </a:r>
          </a:p>
        </p:txBody>
      </p:sp>
      <p:sp>
        <p:nvSpPr>
          <p:cNvPr id="127" name="How to limit GEIO’s ammu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limit GEIO’s ammunition?</a:t>
            </a:r>
          </a:p>
        </p:txBody>
      </p:sp>
      <p:sp>
        <p:nvSpPr>
          <p:cNvPr id="128" name="How t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commence melee attacks?</a:t>
            </a:r>
          </a:p>
        </p:txBody>
      </p:sp>
      <p:sp>
        <p:nvSpPr>
          <p:cNvPr id="129" name="How to accurately control GEIO’s motion?"/>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accurately control GEIO’s motion?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33" name="Briefing"/>
          <p:cNvSpPr txBox="1"/>
          <p:nvPr/>
        </p:nvSpPr>
        <p:spPr>
          <a:xfrm>
            <a:off x="10709909" y="6348351"/>
            <a:ext cx="296418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Briefing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38" name="Topic…"/>
          <p:cNvSpPr txBox="1"/>
          <p:nvPr/>
        </p:nvSpPr>
        <p:spPr>
          <a:xfrm>
            <a:off x="7452224" y="1297622"/>
            <a:ext cx="9466852" cy="7443850"/>
          </a:xfrm>
          <a:prstGeom prst="rect">
            <a:avLst/>
          </a:prstGeom>
          <a:solidFill>
            <a:srgbClr val="2B2B32">
              <a:alpha val="79900"/>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dirty="0"/>
              <a:t>Topic</a:t>
            </a:r>
          </a:p>
          <a:p>
            <a:pPr>
              <a:defRPr>
                <a:solidFill>
                  <a:srgbClr val="FFFFFF"/>
                </a:solidFill>
              </a:defRPr>
            </a:pPr>
            <a:r>
              <a:rPr dirty="0"/>
              <a:t>“Destroy Enemy Armoury”</a:t>
            </a:r>
          </a:p>
          <a:p>
            <a:pPr>
              <a:defRPr sz="4000">
                <a:solidFill>
                  <a:srgbClr val="FFFFFF"/>
                </a:solidFill>
              </a:defRPr>
            </a:pPr>
            <a:endParaRPr dirty="0"/>
          </a:p>
          <a:p>
            <a:pPr>
              <a:defRPr sz="4000">
                <a:solidFill>
                  <a:srgbClr val="FFFFFF"/>
                </a:solidFill>
              </a:defRPr>
            </a:pPr>
            <a:r>
              <a:rPr dirty="0"/>
              <a:t>Basic Knowledge</a:t>
            </a:r>
          </a:p>
          <a:p>
            <a:pPr>
              <a:defRPr>
                <a:solidFill>
                  <a:srgbClr val="FFFFFF"/>
                </a:solidFill>
              </a:defRPr>
            </a:pPr>
            <a:r>
              <a:rPr dirty="0"/>
              <a:t>Logo recognition system</a:t>
            </a:r>
          </a:p>
          <a:p>
            <a:pPr>
              <a:defRPr sz="4000">
                <a:solidFill>
                  <a:srgbClr val="FFFFFF"/>
                </a:solidFill>
              </a:defRPr>
            </a:pPr>
            <a:endParaRPr dirty="0"/>
          </a:p>
          <a:p>
            <a:pPr>
              <a:defRPr sz="4000">
                <a:solidFill>
                  <a:srgbClr val="FFFFFF"/>
                </a:solidFill>
              </a:defRPr>
            </a:pPr>
            <a:r>
              <a:rPr dirty="0"/>
              <a:t>Training</a:t>
            </a:r>
          </a:p>
          <a:p>
            <a:pPr>
              <a:defRPr>
                <a:solidFill>
                  <a:srgbClr val="FFFFFF"/>
                </a:solidFill>
              </a:defRPr>
            </a:pPr>
            <a:r>
              <a:rPr dirty="0"/>
              <a:t>Create log recognition system</a:t>
            </a:r>
          </a:p>
          <a:p>
            <a:pPr>
              <a:defRPr sz="4000">
                <a:solidFill>
                  <a:srgbClr val="FFFFFF"/>
                </a:solidFill>
              </a:defRPr>
            </a:pPr>
            <a:endParaRPr dirty="0"/>
          </a:p>
          <a:p>
            <a:pPr>
              <a:defRPr sz="4000">
                <a:solidFill>
                  <a:srgbClr val="FFFFFF"/>
                </a:solidFill>
              </a:defRPr>
            </a:pPr>
            <a:r>
              <a:rPr dirty="0"/>
              <a:t>Challenge</a:t>
            </a:r>
          </a:p>
          <a:p>
            <a:pPr>
              <a:defRPr>
                <a:solidFill>
                  <a:srgbClr val="FFFFFF"/>
                </a:solidFill>
              </a:defRPr>
            </a:pPr>
            <a:r>
              <a:rPr dirty="0"/>
              <a:t>Locate enemy armoury</a:t>
            </a:r>
          </a:p>
          <a:p>
            <a:pPr>
              <a:defRPr sz="4000">
                <a:solidFill>
                  <a:srgbClr val="FFFFFF"/>
                </a:solidFill>
              </a:defRPr>
            </a:pPr>
            <a:endParaRPr dirty="0"/>
          </a:p>
        </p:txBody>
      </p:sp>
      <p:sp>
        <p:nvSpPr>
          <p:cNvPr id="139" name="In the Briefing section, let’s see what we are going to do today."/>
          <p:cNvSpPr txBox="1"/>
          <p:nvPr/>
        </p:nvSpPr>
        <p:spPr>
          <a:xfrm>
            <a:off x="4552950" y="11238616"/>
            <a:ext cx="15278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In the Briefing section, let’s see what we are going to do today.</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type="lt">
                                    <p:tmAbs val="0"/>
                                  </p:iterate>
                                  <p:childTnLst>
                                    <p:set>
                                      <p:cBhvr>
                                        <p:cTn id="10" fill="hold"/>
                                        <p:tgtEl>
                                          <p:spTgt spid="138"/>
                                        </p:tgtEl>
                                        <p:attrNameLst>
                                          <p:attrName>style.visibility</p:attrName>
                                        </p:attrNameLst>
                                      </p:cBhvr>
                                      <p:to>
                                        <p:strVal val="visible"/>
                                      </p:to>
                                    </p:set>
                                    <p:animEffect transition="in" filter="fade">
                                      <p:cBhvr>
                                        <p:cTn id="11" dur="1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2" animBg="1" advAuto="0"/>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43" name="Basic Knowledge"/>
          <p:cNvSpPr txBox="1"/>
          <p:nvPr/>
        </p:nvSpPr>
        <p:spPr>
          <a:xfrm>
            <a:off x="8975216" y="6348351"/>
            <a:ext cx="64335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Basic Knowledge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48" name="Alright, we have arrived at our destination. Fenrir’s armoury is somewhere in this desert. Our mission is to find out the exact location of the armoury, so that our bombers could destroy it."/>
          <p:cNvSpPr txBox="1"/>
          <p:nvPr/>
        </p:nvSpPr>
        <p:spPr>
          <a:xfrm>
            <a:off x="4525216" y="10312534"/>
            <a:ext cx="15333568"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Alright, we have arrived at our destination. Fenrir’s armoury is somewhere in this desert. Our mission is to find out the exact location of the armoury, so that our bombers could destroy it.</a:t>
            </a:r>
          </a:p>
        </p:txBody>
      </p:sp>
      <p:sp>
        <p:nvSpPr>
          <p:cNvPr id="149" name="Let’s have a review of GEIO’s logo system"/>
          <p:cNvSpPr txBox="1"/>
          <p:nvPr/>
        </p:nvSpPr>
        <p:spPr>
          <a:xfrm>
            <a:off x="7097267" y="11238616"/>
            <a:ext cx="1018946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Let’s have a review of GEIO’s logo system</a:t>
            </a:r>
          </a:p>
        </p:txBody>
      </p:sp>
      <p:sp>
        <p:nvSpPr>
          <p:cNvPr id="150" name="The armoury is carefully disguised and concealed. But the Fenrir soldiers left logos in order to find it themselves. So as long as we find the right logo, we find the armoury."/>
          <p:cNvSpPr txBox="1"/>
          <p:nvPr/>
        </p:nvSpPr>
        <p:spPr>
          <a:xfrm>
            <a:off x="1653575" y="10775575"/>
            <a:ext cx="21076850"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The armoury is carefully disguised and concealed. But the Fenrir soldiers left logos in order to find it themselves. So as long as we find the right logo, we find the armoury.</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500" fill="hold"/>
                                        <p:tgtEl>
                                          <p:spTgt spid="148"/>
                                        </p:tgtEl>
                                      </p:cBhvr>
                                    </p:animEffect>
                                    <p:set>
                                      <p:cBhvr>
                                        <p:cTn id="11" fill="hold">
                                          <p:stCondLst>
                                            <p:cond delay="499"/>
                                          </p:stCondLst>
                                        </p:cTn>
                                        <p:tgtEl>
                                          <p:spTgt spid="148"/>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3" nodeType="afterEffect">
                                  <p:stCondLst>
                                    <p:cond delay="0"/>
                                  </p:stCondLst>
                                  <p:iterate type="lt">
                                    <p:tmAbs val="100"/>
                                  </p:iterate>
                                  <p:childTnLst>
                                    <p:set>
                                      <p:cBhvr>
                                        <p:cTn id="14" fill="hold"/>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500" fill="hold"/>
                                        <p:tgtEl>
                                          <p:spTgt spid="150"/>
                                        </p:tgtEl>
                                      </p:cBhvr>
                                    </p:animEffect>
                                    <p:set>
                                      <p:cBhvr>
                                        <p:cTn id="19" fill="hold">
                                          <p:stCondLst>
                                            <p:cond delay="499"/>
                                          </p:stCondLst>
                                        </p:cTn>
                                        <p:tgtEl>
                                          <p:spTgt spid="150"/>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grpId="5" nodeType="afterEffect">
                                  <p:stCondLst>
                                    <p:cond delay="0"/>
                                  </p:stCondLst>
                                  <p:iterate type="lt">
                                    <p:tmAbs val="100"/>
                                  </p:iterate>
                                  <p:childTnLst>
                                    <p:set>
                                      <p:cBhvr>
                                        <p:cTn id="22"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48" grpId="2" animBg="1" advAuto="0"/>
      <p:bldP spid="149" grpId="5" animBg="1" advAuto="0"/>
      <p:bldP spid="150" grpId="3" animBg="1" advAuto="0"/>
      <p:bldP spid="150"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3"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54"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55" name="We know that there are 10 logos that can be recognised by GEIO. They are as shown above."/>
          <p:cNvSpPr txBox="1"/>
          <p:nvPr/>
        </p:nvSpPr>
        <p:spPr>
          <a:xfrm>
            <a:off x="1056640" y="11238616"/>
            <a:ext cx="2227072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We know that there are 10 logos that can be recognised by GEIO. They are as shown above.</a:t>
            </a:r>
          </a:p>
        </p:txBody>
      </p:sp>
      <p:pic>
        <p:nvPicPr>
          <p:cNvPr id="156" name="控制室屏幕.png" descr="控制室屏幕.png"/>
          <p:cNvPicPr>
            <a:picLocks noChangeAspect="1"/>
          </p:cNvPicPr>
          <p:nvPr/>
        </p:nvPicPr>
        <p:blipFill>
          <a:blip r:embed="rId5">
            <a:extLst/>
          </a:blip>
          <a:stretch>
            <a:fillRect/>
          </a:stretch>
        </p:blipFill>
        <p:spPr>
          <a:xfrm>
            <a:off x="-2634026" y="-4412632"/>
            <a:ext cx="30106978" cy="16935174"/>
          </a:xfrm>
          <a:prstGeom prst="rect">
            <a:avLst/>
          </a:prstGeom>
          <a:ln w="12700">
            <a:miter lim="400000"/>
          </a:ln>
        </p:spPr>
      </p:pic>
      <p:sp>
        <p:nvSpPr>
          <p:cNvPr id="157" name="But how can we read this feedback number?"/>
          <p:cNvSpPr txBox="1"/>
          <p:nvPr/>
        </p:nvSpPr>
        <p:spPr>
          <a:xfrm>
            <a:off x="6735063" y="11238616"/>
            <a:ext cx="1091387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But how can we read this feedback number?</a:t>
            </a:r>
          </a:p>
        </p:txBody>
      </p:sp>
      <p:sp>
        <p:nvSpPr>
          <p:cNvPr id="158" name="Actually, when GEIO recognised a certain logo, it will feedback a special number to the system. By reading this number, it is possible for us to know which the recognised logo is."/>
          <p:cNvSpPr txBox="1"/>
          <p:nvPr/>
        </p:nvSpPr>
        <p:spPr>
          <a:xfrm>
            <a:off x="1078244" y="10775575"/>
            <a:ext cx="22227512"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Actually, when GEIO recognised a certain logo, it will feedback a special number to the system. By reading this number, it is possible for us to know which the recognised logo is.</a:t>
            </a:r>
          </a:p>
        </p:txBody>
      </p:sp>
      <p:pic>
        <p:nvPicPr>
          <p:cNvPr id="159" name="宝藏.png" descr="宝藏.png"/>
          <p:cNvPicPr>
            <a:picLocks noChangeAspect="1"/>
          </p:cNvPicPr>
          <p:nvPr/>
        </p:nvPicPr>
        <p:blipFill>
          <a:blip r:embed="rId6">
            <a:extLst/>
          </a:blip>
          <a:stretch>
            <a:fillRect/>
          </a:stretch>
        </p:blipFill>
        <p:spPr>
          <a:xfrm>
            <a:off x="1783496" y="1895828"/>
            <a:ext cx="2799181" cy="2799181"/>
          </a:xfrm>
          <a:prstGeom prst="rect">
            <a:avLst/>
          </a:prstGeom>
          <a:ln w="12700">
            <a:miter lim="400000"/>
          </a:ln>
        </p:spPr>
      </p:pic>
      <p:pic>
        <p:nvPicPr>
          <p:cNvPr id="160" name="冰冻.png" descr="冰冻.png"/>
          <p:cNvPicPr>
            <a:picLocks noChangeAspect="1"/>
          </p:cNvPicPr>
          <p:nvPr/>
        </p:nvPicPr>
        <p:blipFill>
          <a:blip r:embed="rId7">
            <a:extLst/>
          </a:blip>
          <a:stretch>
            <a:fillRect/>
          </a:stretch>
        </p:blipFill>
        <p:spPr>
          <a:xfrm>
            <a:off x="4844385" y="1895828"/>
            <a:ext cx="2799181" cy="2799181"/>
          </a:xfrm>
          <a:prstGeom prst="rect">
            <a:avLst/>
          </a:prstGeom>
          <a:ln w="12700">
            <a:miter lim="400000"/>
          </a:ln>
        </p:spPr>
      </p:pic>
      <p:pic>
        <p:nvPicPr>
          <p:cNvPr id="161" name="恢复.png" descr="恢复.png"/>
          <p:cNvPicPr>
            <a:picLocks noChangeAspect="1"/>
          </p:cNvPicPr>
          <p:nvPr/>
        </p:nvPicPr>
        <p:blipFill>
          <a:blip r:embed="rId8">
            <a:extLst/>
          </a:blip>
          <a:stretch>
            <a:fillRect/>
          </a:stretch>
        </p:blipFill>
        <p:spPr>
          <a:xfrm>
            <a:off x="7905274" y="1895828"/>
            <a:ext cx="2799181" cy="2799181"/>
          </a:xfrm>
          <a:prstGeom prst="rect">
            <a:avLst/>
          </a:prstGeom>
          <a:ln w="12700">
            <a:miter lim="400000"/>
          </a:ln>
        </p:spPr>
      </p:pic>
      <p:pic>
        <p:nvPicPr>
          <p:cNvPr id="162" name="混乱.png" descr="混乱.png"/>
          <p:cNvPicPr>
            <a:picLocks noChangeAspect="1"/>
          </p:cNvPicPr>
          <p:nvPr/>
        </p:nvPicPr>
        <p:blipFill>
          <a:blip r:embed="rId9">
            <a:extLst/>
          </a:blip>
          <a:stretch>
            <a:fillRect/>
          </a:stretch>
        </p:blipFill>
        <p:spPr>
          <a:xfrm>
            <a:off x="10966163" y="1895828"/>
            <a:ext cx="2799181" cy="2799181"/>
          </a:xfrm>
          <a:prstGeom prst="rect">
            <a:avLst/>
          </a:prstGeom>
          <a:ln w="12700">
            <a:miter lim="400000"/>
          </a:ln>
        </p:spPr>
      </p:pic>
      <p:pic>
        <p:nvPicPr>
          <p:cNvPr id="163" name="火焰.png" descr="火焰.png"/>
          <p:cNvPicPr>
            <a:picLocks noChangeAspect="1"/>
          </p:cNvPicPr>
          <p:nvPr/>
        </p:nvPicPr>
        <p:blipFill>
          <a:blip r:embed="rId10">
            <a:extLst/>
          </a:blip>
          <a:stretch>
            <a:fillRect/>
          </a:stretch>
        </p:blipFill>
        <p:spPr>
          <a:xfrm>
            <a:off x="14027052" y="1895828"/>
            <a:ext cx="2799181" cy="2799181"/>
          </a:xfrm>
          <a:prstGeom prst="rect">
            <a:avLst/>
          </a:prstGeom>
          <a:ln w="12700">
            <a:miter lim="400000"/>
          </a:ln>
        </p:spPr>
      </p:pic>
      <p:pic>
        <p:nvPicPr>
          <p:cNvPr id="164" name="基地.png" descr="基地.png"/>
          <p:cNvPicPr>
            <a:picLocks noChangeAspect="1"/>
          </p:cNvPicPr>
          <p:nvPr/>
        </p:nvPicPr>
        <p:blipFill>
          <a:blip r:embed="rId11">
            <a:extLst/>
          </a:blip>
          <a:stretch>
            <a:fillRect/>
          </a:stretch>
        </p:blipFill>
        <p:spPr>
          <a:xfrm>
            <a:off x="1783496" y="5289147"/>
            <a:ext cx="2799181" cy="2799181"/>
          </a:xfrm>
          <a:prstGeom prst="rect">
            <a:avLst/>
          </a:prstGeom>
          <a:ln w="12700">
            <a:miter lim="400000"/>
          </a:ln>
        </p:spPr>
      </p:pic>
      <p:pic>
        <p:nvPicPr>
          <p:cNvPr id="165" name="减速.png" descr="减速.png"/>
          <p:cNvPicPr>
            <a:picLocks noChangeAspect="1"/>
          </p:cNvPicPr>
          <p:nvPr/>
        </p:nvPicPr>
        <p:blipFill>
          <a:blip r:embed="rId12">
            <a:extLst/>
          </a:blip>
          <a:stretch>
            <a:fillRect/>
          </a:stretch>
        </p:blipFill>
        <p:spPr>
          <a:xfrm>
            <a:off x="4844385" y="5289147"/>
            <a:ext cx="2799181" cy="2799181"/>
          </a:xfrm>
          <a:prstGeom prst="rect">
            <a:avLst/>
          </a:prstGeom>
          <a:ln w="12700">
            <a:miter lim="400000"/>
          </a:ln>
        </p:spPr>
      </p:pic>
      <p:pic>
        <p:nvPicPr>
          <p:cNvPr id="166" name="检查点01.png" descr="检查点01.png"/>
          <p:cNvPicPr>
            <a:picLocks noChangeAspect="1"/>
          </p:cNvPicPr>
          <p:nvPr/>
        </p:nvPicPr>
        <p:blipFill>
          <a:blip r:embed="rId13">
            <a:extLst/>
          </a:blip>
          <a:stretch>
            <a:fillRect/>
          </a:stretch>
        </p:blipFill>
        <p:spPr>
          <a:xfrm>
            <a:off x="7905274" y="5289147"/>
            <a:ext cx="2799181" cy="2799181"/>
          </a:xfrm>
          <a:prstGeom prst="rect">
            <a:avLst/>
          </a:prstGeom>
          <a:ln w="12700">
            <a:miter lim="400000"/>
          </a:ln>
        </p:spPr>
      </p:pic>
      <p:pic>
        <p:nvPicPr>
          <p:cNvPr id="167" name="检查点02.png" descr="检查点02.png"/>
          <p:cNvPicPr>
            <a:picLocks noChangeAspect="1"/>
          </p:cNvPicPr>
          <p:nvPr/>
        </p:nvPicPr>
        <p:blipFill>
          <a:blip r:embed="rId14">
            <a:extLst/>
          </a:blip>
          <a:stretch>
            <a:fillRect/>
          </a:stretch>
        </p:blipFill>
        <p:spPr>
          <a:xfrm>
            <a:off x="10966163" y="5289147"/>
            <a:ext cx="2799181" cy="2799181"/>
          </a:xfrm>
          <a:prstGeom prst="rect">
            <a:avLst/>
          </a:prstGeom>
          <a:ln w="12700">
            <a:miter lim="400000"/>
          </a:ln>
        </p:spPr>
      </p:pic>
      <p:pic>
        <p:nvPicPr>
          <p:cNvPr id="168" name="检查点03.png" descr="检查点03.png"/>
          <p:cNvPicPr>
            <a:picLocks noChangeAspect="1"/>
          </p:cNvPicPr>
          <p:nvPr/>
        </p:nvPicPr>
        <p:blipFill>
          <a:blip r:embed="rId15">
            <a:extLst/>
          </a:blip>
          <a:stretch>
            <a:fillRect/>
          </a:stretch>
        </p:blipFill>
        <p:spPr>
          <a:xfrm>
            <a:off x="14027052" y="5289147"/>
            <a:ext cx="2799181" cy="27991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56"/>
                                        </p:tgtEl>
                                        <p:attrNameLst>
                                          <p:attrName>style.visibility</p:attrName>
                                        </p:attrNameLst>
                                      </p:cBhvr>
                                      <p:to>
                                        <p:strVal val="visible"/>
                                      </p:to>
                                    </p:set>
                                    <p:animEffect transition="in" filter="wipe(left)">
                                      <p:cBhvr>
                                        <p:cTn id="11" dur="1000"/>
                                        <p:tgtEl>
                                          <p:spTgt spid="156"/>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59"/>
                                        </p:tgtEl>
                                        <p:attrNameLst>
                                          <p:attrName>style.visibility</p:attrName>
                                        </p:attrNameLst>
                                      </p:cBhvr>
                                      <p:to>
                                        <p:strVal val="visible"/>
                                      </p:to>
                                    </p:set>
                                    <p:animEffect transition="in" filter="wipe(left)">
                                      <p:cBhvr>
                                        <p:cTn id="15" dur="1000"/>
                                        <p:tgtEl>
                                          <p:spTgt spid="159"/>
                                        </p:tgtEl>
                                      </p:cBhvr>
                                    </p:animEffect>
                                  </p:childTnLst>
                                </p:cTn>
                              </p:par>
                            </p:childTnLst>
                          </p:cTn>
                        </p:par>
                        <p:par>
                          <p:cTn id="16" fill="hold">
                            <p:stCondLst>
                              <p:cond delay="2000"/>
                            </p:stCondLst>
                            <p:childTnLst>
                              <p:par>
                                <p:cTn id="17" presetID="22" presetClass="entr" presetSubtype="8" fill="hold" grpId="4" nodeType="afterEffect">
                                  <p:stCondLst>
                                    <p:cond delay="0"/>
                                  </p:stCondLst>
                                  <p:iterate>
                                    <p:tmAbs val="0"/>
                                  </p:iterate>
                                  <p:childTnLst>
                                    <p:set>
                                      <p:cBhvr>
                                        <p:cTn id="18" fill="hold"/>
                                        <p:tgtEl>
                                          <p:spTgt spid="160"/>
                                        </p:tgtEl>
                                        <p:attrNameLst>
                                          <p:attrName>style.visibility</p:attrName>
                                        </p:attrNameLst>
                                      </p:cBhvr>
                                      <p:to>
                                        <p:strVal val="visible"/>
                                      </p:to>
                                    </p:set>
                                    <p:animEffect transition="in" filter="wipe(left)">
                                      <p:cBhvr>
                                        <p:cTn id="19" dur="1000"/>
                                        <p:tgtEl>
                                          <p:spTgt spid="160"/>
                                        </p:tgtEl>
                                      </p:cBhvr>
                                    </p:animEffect>
                                  </p:childTnLst>
                                </p:cTn>
                              </p:par>
                            </p:childTnLst>
                          </p:cTn>
                        </p:par>
                        <p:par>
                          <p:cTn id="20" fill="hold">
                            <p:stCondLst>
                              <p:cond delay="3000"/>
                            </p:stCondLst>
                            <p:childTnLst>
                              <p:par>
                                <p:cTn id="21" presetID="22" presetClass="entr" presetSubtype="8" fill="hold" grpId="5" nodeType="afterEffect">
                                  <p:stCondLst>
                                    <p:cond delay="0"/>
                                  </p:stCondLst>
                                  <p:iterate>
                                    <p:tmAbs val="0"/>
                                  </p:iterate>
                                  <p:childTnLst>
                                    <p:set>
                                      <p:cBhvr>
                                        <p:cTn id="22" fill="hold"/>
                                        <p:tgtEl>
                                          <p:spTgt spid="161"/>
                                        </p:tgtEl>
                                        <p:attrNameLst>
                                          <p:attrName>style.visibility</p:attrName>
                                        </p:attrNameLst>
                                      </p:cBhvr>
                                      <p:to>
                                        <p:strVal val="visible"/>
                                      </p:to>
                                    </p:set>
                                    <p:animEffect transition="in" filter="wipe(left)">
                                      <p:cBhvr>
                                        <p:cTn id="23" dur="1000"/>
                                        <p:tgtEl>
                                          <p:spTgt spid="161"/>
                                        </p:tgtEl>
                                      </p:cBhvr>
                                    </p:animEffect>
                                  </p:childTnLst>
                                </p:cTn>
                              </p:par>
                            </p:childTnLst>
                          </p:cTn>
                        </p:par>
                        <p:par>
                          <p:cTn id="24" fill="hold">
                            <p:stCondLst>
                              <p:cond delay="4000"/>
                            </p:stCondLst>
                            <p:childTnLst>
                              <p:par>
                                <p:cTn id="25" presetID="22" presetClass="entr" presetSubtype="8" fill="hold" grpId="6" nodeType="afterEffect">
                                  <p:stCondLst>
                                    <p:cond delay="0"/>
                                  </p:stCondLst>
                                  <p:iterate>
                                    <p:tmAbs val="0"/>
                                  </p:iterate>
                                  <p:childTnLst>
                                    <p:set>
                                      <p:cBhvr>
                                        <p:cTn id="26" fill="hold"/>
                                        <p:tgtEl>
                                          <p:spTgt spid="162"/>
                                        </p:tgtEl>
                                        <p:attrNameLst>
                                          <p:attrName>style.visibility</p:attrName>
                                        </p:attrNameLst>
                                      </p:cBhvr>
                                      <p:to>
                                        <p:strVal val="visible"/>
                                      </p:to>
                                    </p:set>
                                    <p:animEffect transition="in" filter="wipe(left)">
                                      <p:cBhvr>
                                        <p:cTn id="27" dur="1000"/>
                                        <p:tgtEl>
                                          <p:spTgt spid="162"/>
                                        </p:tgtEl>
                                      </p:cBhvr>
                                    </p:animEffect>
                                  </p:childTnLst>
                                </p:cTn>
                              </p:par>
                            </p:childTnLst>
                          </p:cTn>
                        </p:par>
                        <p:par>
                          <p:cTn id="28" fill="hold">
                            <p:stCondLst>
                              <p:cond delay="5000"/>
                            </p:stCondLst>
                            <p:childTnLst>
                              <p:par>
                                <p:cTn id="29" presetID="22" presetClass="entr" presetSubtype="8" fill="hold" grpId="7" nodeType="afterEffect">
                                  <p:stCondLst>
                                    <p:cond delay="0"/>
                                  </p:stCondLst>
                                  <p:iterate>
                                    <p:tmAbs val="0"/>
                                  </p:iterate>
                                  <p:childTnLst>
                                    <p:set>
                                      <p:cBhvr>
                                        <p:cTn id="30" fill="hold"/>
                                        <p:tgtEl>
                                          <p:spTgt spid="163"/>
                                        </p:tgtEl>
                                        <p:attrNameLst>
                                          <p:attrName>style.visibility</p:attrName>
                                        </p:attrNameLst>
                                      </p:cBhvr>
                                      <p:to>
                                        <p:strVal val="visible"/>
                                      </p:to>
                                    </p:set>
                                    <p:animEffect transition="in" filter="wipe(left)">
                                      <p:cBhvr>
                                        <p:cTn id="31" dur="1000"/>
                                        <p:tgtEl>
                                          <p:spTgt spid="163"/>
                                        </p:tgtEl>
                                      </p:cBhvr>
                                    </p:animEffect>
                                  </p:childTnLst>
                                </p:cTn>
                              </p:par>
                            </p:childTnLst>
                          </p:cTn>
                        </p:par>
                        <p:par>
                          <p:cTn id="32" fill="hold">
                            <p:stCondLst>
                              <p:cond delay="6000"/>
                            </p:stCondLst>
                            <p:childTnLst>
                              <p:par>
                                <p:cTn id="33" presetID="22" presetClass="entr" presetSubtype="8" fill="hold" grpId="8" nodeType="afterEffect">
                                  <p:stCondLst>
                                    <p:cond delay="0"/>
                                  </p:stCondLst>
                                  <p:iterate>
                                    <p:tmAbs val="0"/>
                                  </p:iterate>
                                  <p:childTnLst>
                                    <p:set>
                                      <p:cBhvr>
                                        <p:cTn id="34" fill="hold"/>
                                        <p:tgtEl>
                                          <p:spTgt spid="164"/>
                                        </p:tgtEl>
                                        <p:attrNameLst>
                                          <p:attrName>style.visibility</p:attrName>
                                        </p:attrNameLst>
                                      </p:cBhvr>
                                      <p:to>
                                        <p:strVal val="visible"/>
                                      </p:to>
                                    </p:set>
                                    <p:animEffect transition="in" filter="wipe(left)">
                                      <p:cBhvr>
                                        <p:cTn id="35" dur="1000"/>
                                        <p:tgtEl>
                                          <p:spTgt spid="164"/>
                                        </p:tgtEl>
                                      </p:cBhvr>
                                    </p:animEffect>
                                  </p:childTnLst>
                                </p:cTn>
                              </p:par>
                            </p:childTnLst>
                          </p:cTn>
                        </p:par>
                        <p:par>
                          <p:cTn id="36" fill="hold">
                            <p:stCondLst>
                              <p:cond delay="7000"/>
                            </p:stCondLst>
                            <p:childTnLst>
                              <p:par>
                                <p:cTn id="37" presetID="22" presetClass="entr" presetSubtype="8" fill="hold" grpId="9" nodeType="afterEffect">
                                  <p:stCondLst>
                                    <p:cond delay="0"/>
                                  </p:stCondLst>
                                  <p:iterate>
                                    <p:tmAbs val="0"/>
                                  </p:iterate>
                                  <p:childTnLst>
                                    <p:set>
                                      <p:cBhvr>
                                        <p:cTn id="38" fill="hold"/>
                                        <p:tgtEl>
                                          <p:spTgt spid="165"/>
                                        </p:tgtEl>
                                        <p:attrNameLst>
                                          <p:attrName>style.visibility</p:attrName>
                                        </p:attrNameLst>
                                      </p:cBhvr>
                                      <p:to>
                                        <p:strVal val="visible"/>
                                      </p:to>
                                    </p:set>
                                    <p:animEffect transition="in" filter="wipe(left)">
                                      <p:cBhvr>
                                        <p:cTn id="39" dur="1000"/>
                                        <p:tgtEl>
                                          <p:spTgt spid="165"/>
                                        </p:tgtEl>
                                      </p:cBhvr>
                                    </p:animEffect>
                                  </p:childTnLst>
                                </p:cTn>
                              </p:par>
                            </p:childTnLst>
                          </p:cTn>
                        </p:par>
                        <p:par>
                          <p:cTn id="40" fill="hold">
                            <p:stCondLst>
                              <p:cond delay="8000"/>
                            </p:stCondLst>
                            <p:childTnLst>
                              <p:par>
                                <p:cTn id="41" presetID="22" presetClass="entr" presetSubtype="8" fill="hold" grpId="10" nodeType="afterEffect">
                                  <p:stCondLst>
                                    <p:cond delay="0"/>
                                  </p:stCondLst>
                                  <p:iterate>
                                    <p:tmAbs val="0"/>
                                  </p:iterate>
                                  <p:childTnLst>
                                    <p:set>
                                      <p:cBhvr>
                                        <p:cTn id="42" fill="hold"/>
                                        <p:tgtEl>
                                          <p:spTgt spid="166"/>
                                        </p:tgtEl>
                                        <p:attrNameLst>
                                          <p:attrName>style.visibility</p:attrName>
                                        </p:attrNameLst>
                                      </p:cBhvr>
                                      <p:to>
                                        <p:strVal val="visible"/>
                                      </p:to>
                                    </p:set>
                                    <p:animEffect transition="in" filter="wipe(left)">
                                      <p:cBhvr>
                                        <p:cTn id="43" dur="1000"/>
                                        <p:tgtEl>
                                          <p:spTgt spid="166"/>
                                        </p:tgtEl>
                                      </p:cBhvr>
                                    </p:animEffect>
                                  </p:childTnLst>
                                </p:cTn>
                              </p:par>
                            </p:childTnLst>
                          </p:cTn>
                        </p:par>
                        <p:par>
                          <p:cTn id="44" fill="hold">
                            <p:stCondLst>
                              <p:cond delay="9000"/>
                            </p:stCondLst>
                            <p:childTnLst>
                              <p:par>
                                <p:cTn id="45" presetID="22" presetClass="entr" presetSubtype="8" fill="hold" grpId="11" nodeType="afterEffect">
                                  <p:stCondLst>
                                    <p:cond delay="0"/>
                                  </p:stCondLst>
                                  <p:iterate>
                                    <p:tmAbs val="0"/>
                                  </p:iterate>
                                  <p:childTnLst>
                                    <p:set>
                                      <p:cBhvr>
                                        <p:cTn id="46" fill="hold"/>
                                        <p:tgtEl>
                                          <p:spTgt spid="167"/>
                                        </p:tgtEl>
                                        <p:attrNameLst>
                                          <p:attrName>style.visibility</p:attrName>
                                        </p:attrNameLst>
                                      </p:cBhvr>
                                      <p:to>
                                        <p:strVal val="visible"/>
                                      </p:to>
                                    </p:set>
                                    <p:animEffect transition="in" filter="wipe(left)">
                                      <p:cBhvr>
                                        <p:cTn id="47" dur="1000"/>
                                        <p:tgtEl>
                                          <p:spTgt spid="167"/>
                                        </p:tgtEl>
                                      </p:cBhvr>
                                    </p:animEffect>
                                  </p:childTnLst>
                                </p:cTn>
                              </p:par>
                            </p:childTnLst>
                          </p:cTn>
                        </p:par>
                        <p:par>
                          <p:cTn id="48" fill="hold">
                            <p:stCondLst>
                              <p:cond delay="10000"/>
                            </p:stCondLst>
                            <p:childTnLst>
                              <p:par>
                                <p:cTn id="49" presetID="22" presetClass="entr" presetSubtype="8" fill="hold" grpId="12" nodeType="afterEffect">
                                  <p:stCondLst>
                                    <p:cond delay="0"/>
                                  </p:stCondLst>
                                  <p:iterate>
                                    <p:tmAbs val="0"/>
                                  </p:iterate>
                                  <p:childTnLst>
                                    <p:set>
                                      <p:cBhvr>
                                        <p:cTn id="50" fill="hold"/>
                                        <p:tgtEl>
                                          <p:spTgt spid="168"/>
                                        </p:tgtEl>
                                        <p:attrNameLst>
                                          <p:attrName>style.visibility</p:attrName>
                                        </p:attrNameLst>
                                      </p:cBhvr>
                                      <p:to>
                                        <p:strVal val="visible"/>
                                      </p:to>
                                    </p:set>
                                    <p:animEffect transition="in" filter="wipe(left)">
                                      <p:cBhvr>
                                        <p:cTn id="51" dur="1000"/>
                                        <p:tgtEl>
                                          <p:spTgt spid="16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13" nodeType="clickEffect">
                                  <p:stCondLst>
                                    <p:cond delay="0"/>
                                  </p:stCondLst>
                                  <p:iterate>
                                    <p:tmAbs val="0"/>
                                  </p:iterate>
                                  <p:childTnLst>
                                    <p:animEffect transition="out" filter="wipe(left)">
                                      <p:cBhvr>
                                        <p:cTn id="55" dur="500" fill="hold"/>
                                        <p:tgtEl>
                                          <p:spTgt spid="155"/>
                                        </p:tgtEl>
                                      </p:cBhvr>
                                    </p:animEffect>
                                    <p:set>
                                      <p:cBhvr>
                                        <p:cTn id="56" fill="hold">
                                          <p:stCondLst>
                                            <p:cond delay="499"/>
                                          </p:stCondLst>
                                        </p:cTn>
                                        <p:tgtEl>
                                          <p:spTgt spid="155"/>
                                        </p:tgtEl>
                                        <p:attrNameLst>
                                          <p:attrName>style.visibility</p:attrName>
                                        </p:attrNameLst>
                                      </p:cBhvr>
                                      <p:to>
                                        <p:strVal val="hidden"/>
                                      </p:to>
                                    </p:set>
                                  </p:childTnLst>
                                </p:cTn>
                              </p:par>
                            </p:childTnLst>
                          </p:cTn>
                        </p:par>
                        <p:par>
                          <p:cTn id="57" fill="hold">
                            <p:stCondLst>
                              <p:cond delay="500"/>
                            </p:stCondLst>
                            <p:childTnLst>
                              <p:par>
                                <p:cTn id="58" presetID="1" presetClass="entr" presetSubtype="0" fill="hold" grpId="14" nodeType="afterEffect">
                                  <p:stCondLst>
                                    <p:cond delay="0"/>
                                  </p:stCondLst>
                                  <p:iterate type="lt">
                                    <p:tmAbs val="100"/>
                                  </p:iterate>
                                  <p:childTnLst>
                                    <p:set>
                                      <p:cBhvr>
                                        <p:cTn id="59" fill="hold"/>
                                        <p:tgtEl>
                                          <p:spTgt spid="15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8" fill="hold" grpId="15" nodeType="clickEffect">
                                  <p:stCondLst>
                                    <p:cond delay="0"/>
                                  </p:stCondLst>
                                  <p:iterate>
                                    <p:tmAbs val="0"/>
                                  </p:iterate>
                                  <p:childTnLst>
                                    <p:animEffect transition="out" filter="wipe(left)">
                                      <p:cBhvr>
                                        <p:cTn id="63" dur="500" fill="hold"/>
                                        <p:tgtEl>
                                          <p:spTgt spid="158"/>
                                        </p:tgtEl>
                                      </p:cBhvr>
                                    </p:animEffect>
                                    <p:set>
                                      <p:cBhvr>
                                        <p:cTn id="64" fill="hold">
                                          <p:stCondLst>
                                            <p:cond delay="499"/>
                                          </p:stCondLst>
                                        </p:cTn>
                                        <p:tgtEl>
                                          <p:spTgt spid="158"/>
                                        </p:tgtEl>
                                        <p:attrNameLst>
                                          <p:attrName>style.visibility</p:attrName>
                                        </p:attrNameLst>
                                      </p:cBhvr>
                                      <p:to>
                                        <p:strVal val="hidden"/>
                                      </p:to>
                                    </p:set>
                                  </p:childTnLst>
                                </p:cTn>
                              </p:par>
                            </p:childTnLst>
                          </p:cTn>
                        </p:par>
                        <p:par>
                          <p:cTn id="65" fill="hold">
                            <p:stCondLst>
                              <p:cond delay="500"/>
                            </p:stCondLst>
                            <p:childTnLst>
                              <p:par>
                                <p:cTn id="66" presetID="1" presetClass="entr" presetSubtype="0" fill="hold" grpId="16" nodeType="afterEffect">
                                  <p:stCondLst>
                                    <p:cond delay="0"/>
                                  </p:stCondLst>
                                  <p:iterate type="lt">
                                    <p:tmAbs val="100"/>
                                  </p:iterate>
                                  <p:childTnLst>
                                    <p:set>
                                      <p:cBhvr>
                                        <p:cTn id="67"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P spid="155" grpId="13" animBg="1" advAuto="0"/>
      <p:bldP spid="156" grpId="2" animBg="1" advAuto="0"/>
      <p:bldP spid="157" grpId="16" animBg="1" advAuto="0"/>
      <p:bldP spid="158" grpId="14" animBg="1" advAuto="0"/>
      <p:bldP spid="158" grpId="15" animBg="1" advAuto="0"/>
      <p:bldP spid="159" grpId="3" animBg="1" advAuto="0"/>
      <p:bldP spid="160" grpId="4" animBg="1" advAuto="0"/>
      <p:bldP spid="161" grpId="5" animBg="1" advAuto="0"/>
      <p:bldP spid="162" grpId="6" animBg="1" advAuto="0"/>
      <p:bldP spid="163" grpId="7" animBg="1" advAuto="0"/>
      <p:bldP spid="164" grpId="8" animBg="1" advAuto="0"/>
      <p:bldP spid="165" grpId="9" animBg="1" advAuto="0"/>
      <p:bldP spid="166" grpId="10" animBg="1" advAuto="0"/>
      <p:bldP spid="167" grpId="11" animBg="1" advAuto="0"/>
      <p:bldP spid="168" grpId="1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71"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172" name="IMG_3940.PNG" descr="IMG_3940.PNG"/>
          <p:cNvPicPr>
            <a:picLocks noChangeAspect="1"/>
          </p:cNvPicPr>
          <p:nvPr/>
        </p:nvPicPr>
        <p:blipFill>
          <a:blip r:embed="rId4">
            <a:extLst/>
          </a:blip>
          <a:stretch>
            <a:fillRect/>
          </a:stretch>
        </p:blipFill>
        <p:spPr>
          <a:xfrm>
            <a:off x="2703459" y="1459049"/>
            <a:ext cx="13133853" cy="6990282"/>
          </a:xfrm>
          <a:prstGeom prst="rect">
            <a:avLst/>
          </a:prstGeom>
          <a:ln w="12700">
            <a:miter lim="400000"/>
          </a:ln>
        </p:spPr>
      </p:pic>
      <p:pic>
        <p:nvPicPr>
          <p:cNvPr id="173"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174"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175" name="The above image shows the programme of displaying the logo number…"/>
          <p:cNvSpPr txBox="1"/>
          <p:nvPr/>
        </p:nvSpPr>
        <p:spPr>
          <a:xfrm>
            <a:off x="3533648" y="10775575"/>
            <a:ext cx="17316705"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The above image shows the programme of displaying the logo number</a:t>
            </a:r>
          </a:p>
          <a:p>
            <a:pPr>
              <a:lnSpc>
                <a:spcPct val="150000"/>
              </a:lnSpc>
              <a:defRPr sz="4000">
                <a:solidFill>
                  <a:srgbClr val="41CAD0"/>
                </a:solidFill>
              </a:defRPr>
            </a:pPr>
            <a:r>
              <a:t>using “Digital Display”. This could help us read the feedback number.</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78"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79" name="Training"/>
          <p:cNvSpPr txBox="1"/>
          <p:nvPr/>
        </p:nvSpPr>
        <p:spPr>
          <a:xfrm>
            <a:off x="10688954" y="6348351"/>
            <a:ext cx="300609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Training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724</Words>
  <Application>Microsoft Macintosh PowerPoint</Application>
  <PresentationFormat>自定义</PresentationFormat>
  <Paragraphs>65</Paragraphs>
  <Slides>15</Slides>
  <Notes>0</Notes>
  <HiddenSlides>0</HiddenSlides>
  <MMClips>0</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然 罗</cp:lastModifiedBy>
  <cp:revision>2</cp:revision>
  <dcterms:modified xsi:type="dcterms:W3CDTF">2018-11-05T13:05:26Z</dcterms:modified>
</cp:coreProperties>
</file>