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3" d="100"/>
          <a:sy n="43" d="100"/>
        </p:scale>
        <p:origin x="-904" y="-120"/>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7623875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778000" y="2298700"/>
            <a:ext cx="20828000" cy="4648200"/>
          </a:xfrm>
          <a:prstGeom prst="rect">
            <a:avLst/>
          </a:prstGeom>
        </p:spPr>
        <p:txBody>
          <a:bodyPr anchor="b"/>
          <a:lstStyle/>
          <a:p>
            <a:r>
              <a:t>标题文本</a:t>
            </a:r>
          </a:p>
        </p:txBody>
      </p:sp>
      <p:sp>
        <p:nvSpPr>
          <p:cNvPr id="12" name="正文级别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在此键入引文。”"/>
          <p:cNvSpPr txBox="1">
            <a:spLocks noGrp="1"/>
          </p:cNvSpPr>
          <p:nvPr>
            <p:ph type="body" sz="quarter" idx="14"/>
          </p:nvPr>
        </p:nvSpPr>
        <p:spPr>
          <a:xfrm>
            <a:off x="2387600" y="6013450"/>
            <a:ext cx="19621500" cy="952501"/>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635000" y="9512300"/>
            <a:ext cx="23114000" cy="2006600"/>
          </a:xfrm>
          <a:prstGeom prst="rect">
            <a:avLst/>
          </a:prstGeom>
        </p:spPr>
        <p:txBody>
          <a:bodyPr anchor="b"/>
          <a:lstStyle/>
          <a:p>
            <a:r>
              <a:t>标题文本</a:t>
            </a:r>
          </a:p>
        </p:txBody>
      </p:sp>
      <p:sp>
        <p:nvSpPr>
          <p:cNvPr id="22" name="正文级别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p:nvPr>
        </p:nvSpPr>
        <p:spPr>
          <a:xfrm>
            <a:off x="1778000" y="4533900"/>
            <a:ext cx="20828000" cy="4648200"/>
          </a:xfrm>
          <a:prstGeom prst="rect">
            <a:avLst/>
          </a:prstGeom>
        </p:spPr>
        <p:txBody>
          <a:bodyPr/>
          <a:lstStyle/>
          <a:p>
            <a:r>
              <a:t>标题文本</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标题文本"/>
          <p:cNvSpPr txBox="1">
            <a:spLocks noGrp="1"/>
          </p:cNvSpPr>
          <p:nvPr>
            <p:ph type="title"/>
          </p:nvPr>
        </p:nvSpPr>
        <p:spPr>
          <a:xfrm>
            <a:off x="1651000" y="952500"/>
            <a:ext cx="10223500" cy="5549900"/>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标题文本"/>
          <p:cNvSpPr txBox="1">
            <a:spLocks noGrp="1"/>
          </p:cNvSpPr>
          <p:nvPr>
            <p:ph type="title"/>
          </p:nvPr>
        </p:nvSpPr>
        <p:spPr>
          <a:prstGeom prst="rect">
            <a:avLst/>
          </a:prstGeom>
        </p:spPr>
        <p:txBody>
          <a:bodyPr/>
          <a:lstStyle/>
          <a:p>
            <a:r>
              <a:t>标题文本</a:t>
            </a:r>
          </a:p>
        </p:txBody>
      </p:sp>
      <p:sp>
        <p:nvSpPr>
          <p:cNvPr id="67" name="正文级别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图像"/>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4.jpeg"/><Relationship Id="rId1" Type="http://schemas.openxmlformats.org/officeDocument/2006/relationships/slideLayout" Target="../slideLayouts/slideLayout5.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训练营003.jpg" descr="训练营00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0" name="How to Become A GEIO Pilot？…"/>
          <p:cNvSpPr txBox="1"/>
          <p:nvPr/>
        </p:nvSpPr>
        <p:spPr>
          <a:xfrm>
            <a:off x="8896389" y="8148006"/>
            <a:ext cx="13401507" cy="4226798"/>
          </a:xfrm>
          <a:prstGeom prst="rect">
            <a:avLst/>
          </a:prstGeom>
          <a:solidFill>
            <a:srgbClr val="2F4A89"/>
          </a:solidFill>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defRPr sz="6000">
                <a:solidFill>
                  <a:srgbClr val="FFFFFF"/>
                </a:solidFill>
              </a:defRPr>
            </a:pPr>
            <a:endParaRPr dirty="0"/>
          </a:p>
          <a:p>
            <a:pPr>
              <a:lnSpc>
                <a:spcPct val="120000"/>
              </a:lnSpc>
              <a:defRPr sz="6500">
                <a:solidFill>
                  <a:srgbClr val="FFFFFF"/>
                </a:solidFill>
              </a:defRPr>
            </a:pPr>
            <a:r>
              <a:rPr dirty="0"/>
              <a:t>How to Become A GEIO Pilot？</a:t>
            </a:r>
          </a:p>
          <a:p>
            <a:pPr>
              <a:lnSpc>
                <a:spcPct val="120000"/>
              </a:lnSpc>
              <a:defRPr sz="4000">
                <a:solidFill>
                  <a:srgbClr val="FFFFFF"/>
                </a:solidFill>
              </a:defRPr>
            </a:pPr>
            <a:r>
              <a:rPr dirty="0"/>
              <a:t>Lesson 14: Take Back the City</a:t>
            </a:r>
          </a:p>
          <a:p>
            <a:pPr>
              <a:lnSpc>
                <a:spcPct val="120000"/>
              </a:lnSpc>
              <a:defRPr sz="6000">
                <a:solidFill>
                  <a:srgbClr val="FFFFFF"/>
                </a:solidFill>
              </a:defRPr>
            </a:pPr>
            <a:endParaRPr dirty="0"/>
          </a:p>
        </p:txBody>
      </p:sp>
    </p:spTree>
  </p:cSld>
  <p:clrMapOvr>
    <a:masterClrMapping/>
  </p:clrMapOvr>
  <p:transition xmlns:p14="http://schemas.microsoft.com/office/powerpoint/2010/main" spd="med" advClick="0" advTm="0"/>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1" fill="hold" grpId="1" nodeType="clickEffect">
                                  <p:stCondLst>
                                    <p:cond delay="0"/>
                                  </p:stCondLst>
                                  <p:iterate>
                                    <p:tmAbs val="0"/>
                                  </p:iterate>
                                  <p:childTnLst>
                                    <p:anim calcmode="lin" valueType="num">
                                      <p:cBhvr>
                                        <p:cTn id="6" dur="1000" fill="hold"/>
                                        <p:tgtEl>
                                          <p:spTgt spid="120"/>
                                        </p:tgtEl>
                                        <p:attrNameLst>
                                          <p:attrName>ppt_x</p:attrName>
                                        </p:attrNameLst>
                                      </p:cBhvr>
                                      <p:tavLst>
                                        <p:tav tm="0">
                                          <p:val>
                                            <p:strVal val="ppt_x"/>
                                          </p:val>
                                        </p:tav>
                                        <p:tav tm="100000">
                                          <p:val>
                                            <p:strVal val="ppt_x"/>
                                          </p:val>
                                        </p:tav>
                                      </p:tavLst>
                                    </p:anim>
                                    <p:anim calcmode="lin" valueType="num">
                                      <p:cBhvr>
                                        <p:cTn id="7" dur="1000" fill="hold"/>
                                        <p:tgtEl>
                                          <p:spTgt spid="120"/>
                                        </p:tgtEl>
                                        <p:attrNameLst>
                                          <p:attrName>ppt_y</p:attrName>
                                        </p:attrNameLst>
                                      </p:cBhvr>
                                      <p:tavLst>
                                        <p:tav tm="0">
                                          <p:val>
                                            <p:strVal val="ppt_y"/>
                                          </p:val>
                                        </p:tav>
                                        <p:tav tm="100000">
                                          <p:val>
                                            <p:strVal val="0-ppt_h/2"/>
                                          </p:val>
                                        </p:tav>
                                      </p:tavLst>
                                    </p:anim>
                                    <p:set>
                                      <p:cBhvr>
                                        <p:cTn id="8" fill="hold">
                                          <p:stCondLst>
                                            <p:cond delay="999"/>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屏幕 改psd.jpg" descr="屏幕 改psd.jpg"/>
          <p:cNvPicPr>
            <a:picLocks noChangeAspect="1"/>
          </p:cNvPicPr>
          <p:nvPr/>
        </p:nvPicPr>
        <p:blipFill>
          <a:blip r:embed="rId2">
            <a:extLst/>
          </a:blip>
          <a:stretch>
            <a:fillRect/>
          </a:stretch>
        </p:blipFill>
        <p:spPr>
          <a:xfrm>
            <a:off x="-1" y="4344"/>
            <a:ext cx="24384001" cy="13707311"/>
          </a:xfrm>
          <a:prstGeom prst="rect">
            <a:avLst/>
          </a:prstGeom>
          <a:ln w="12700">
            <a:miter lim="400000"/>
          </a:ln>
        </p:spPr>
      </p:pic>
      <p:pic>
        <p:nvPicPr>
          <p:cNvPr id="171" name="IMG_3937.PNG" descr="IMG_3937.PNG"/>
          <p:cNvPicPr>
            <a:picLocks noChangeAspect="1"/>
          </p:cNvPicPr>
          <p:nvPr/>
        </p:nvPicPr>
        <p:blipFill>
          <a:blip r:embed="rId3">
            <a:extLst/>
          </a:blip>
          <a:stretch>
            <a:fillRect/>
          </a:stretch>
        </p:blipFill>
        <p:spPr>
          <a:xfrm>
            <a:off x="5780030" y="2392280"/>
            <a:ext cx="12823940" cy="6825337"/>
          </a:xfrm>
          <a:prstGeom prst="rect">
            <a:avLst/>
          </a:prstGeom>
          <a:ln w="12700">
            <a:miter lim="400000"/>
          </a:ln>
        </p:spPr>
      </p:pic>
      <p:pic>
        <p:nvPicPr>
          <p:cNvPr id="172"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173"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174" name="Training task 3: 1. Use “Bar” to display HP; 2. Use “Button” to programme motion control: “Forward” — GEIO moves 30cm forward, “Turn Left/Right” — GEIO turns 90°; 3. Use “Button” to programme melee attack “Charge”: move forward 60cm at the highest speed."/>
          <p:cNvSpPr txBox="1"/>
          <p:nvPr/>
        </p:nvSpPr>
        <p:spPr>
          <a:xfrm>
            <a:off x="1097818" y="10312534"/>
            <a:ext cx="22188363"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150000"/>
              </a:lnSpc>
              <a:defRPr sz="4000">
                <a:solidFill>
                  <a:srgbClr val="41CAD0"/>
                </a:solidFill>
              </a:defRPr>
            </a:lvl1pPr>
          </a:lstStyle>
          <a:p>
            <a:r>
              <a:t>Training task 3: 1. Use “Bar” to display HP; 2. Use “Button” to programme motion control: “Forward” — GEIO moves 30cm forward, “Turn Left/Right” — GEIO turns 90°; 3. Use “Button” to programme melee attack “Charge”: move forward 60cm at the highest speed.</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场景废墟2.jpg" descr="场景废墟2.jpg"/>
          <p:cNvPicPr>
            <a:picLocks noChangeAspect="1"/>
          </p:cNvPicPr>
          <p:nvPr/>
        </p:nvPicPr>
        <p:blipFill>
          <a:blip r:embed="rId2">
            <a:extLst/>
          </a:blip>
          <a:stretch>
            <a:fillRect/>
          </a:stretch>
        </p:blipFill>
        <p:spPr>
          <a:xfrm>
            <a:off x="-273216" y="-1"/>
            <a:ext cx="24930432" cy="13716001"/>
          </a:xfrm>
          <a:prstGeom prst="rect">
            <a:avLst/>
          </a:prstGeom>
          <a:ln w="12700">
            <a:miter lim="400000"/>
          </a:ln>
        </p:spPr>
      </p:pic>
      <p:pic>
        <p:nvPicPr>
          <p:cNvPr id="177"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78" name="Challenge"/>
          <p:cNvSpPr txBox="1"/>
          <p:nvPr/>
        </p:nvSpPr>
        <p:spPr>
          <a:xfrm>
            <a:off x="10315193" y="6348351"/>
            <a:ext cx="3753613"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Challenge</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场景废墟2.jpg" descr="场景废墟2.jpg"/>
          <p:cNvPicPr>
            <a:picLocks noChangeAspect="1"/>
          </p:cNvPicPr>
          <p:nvPr/>
        </p:nvPicPr>
        <p:blipFill>
          <a:blip r:embed="rId2">
            <a:extLst/>
          </a:blip>
          <a:stretch>
            <a:fillRect/>
          </a:stretch>
        </p:blipFill>
        <p:spPr>
          <a:xfrm>
            <a:off x="-273216" y="-1"/>
            <a:ext cx="24930432" cy="13716001"/>
          </a:xfrm>
          <a:prstGeom prst="rect">
            <a:avLst/>
          </a:prstGeom>
          <a:ln w="12700">
            <a:miter lim="400000"/>
          </a:ln>
        </p:spPr>
      </p:pic>
      <p:pic>
        <p:nvPicPr>
          <p:cNvPr id="181" name="控制室屏幕.png" descr="控制室屏幕.png"/>
          <p:cNvPicPr>
            <a:picLocks noChangeAspect="1"/>
          </p:cNvPicPr>
          <p:nvPr/>
        </p:nvPicPr>
        <p:blipFill>
          <a:blip r:embed="rId3">
            <a:extLst/>
          </a:blip>
          <a:stretch>
            <a:fillRect/>
          </a:stretch>
        </p:blipFill>
        <p:spPr>
          <a:xfrm>
            <a:off x="-2634026" y="-4412632"/>
            <a:ext cx="30106978" cy="16935174"/>
          </a:xfrm>
          <a:prstGeom prst="rect">
            <a:avLst/>
          </a:prstGeom>
          <a:ln w="12700">
            <a:miter lim="400000"/>
          </a:ln>
        </p:spPr>
      </p:pic>
      <p:pic>
        <p:nvPicPr>
          <p:cNvPr id="182" name="右边反派.png" descr="右边反派.png"/>
          <p:cNvPicPr>
            <a:picLocks noChangeAspect="1"/>
          </p:cNvPicPr>
          <p:nvPr/>
        </p:nvPicPr>
        <p:blipFill>
          <a:blip r:embed="rId4">
            <a:extLst/>
          </a:blip>
          <a:stretch>
            <a:fillRect/>
          </a:stretch>
        </p:blipFill>
        <p:spPr>
          <a:xfrm>
            <a:off x="15900786" y="939800"/>
            <a:ext cx="9717068" cy="13716000"/>
          </a:xfrm>
          <a:prstGeom prst="rect">
            <a:avLst/>
          </a:prstGeom>
          <a:ln w="12700">
            <a:miter lim="400000"/>
          </a:ln>
        </p:spPr>
      </p:pic>
      <p:pic>
        <p:nvPicPr>
          <p:cNvPr id="183" name="色彩主角 4.png" descr="色彩主角 4.png"/>
          <p:cNvPicPr>
            <a:picLocks noChangeAspect="1"/>
          </p:cNvPicPr>
          <p:nvPr/>
        </p:nvPicPr>
        <p:blipFill>
          <a:blip r:embed="rId5">
            <a:extLst/>
          </a:blip>
          <a:stretch>
            <a:fillRect/>
          </a:stretch>
        </p:blipFill>
        <p:spPr>
          <a:xfrm>
            <a:off x="17375714" y="2480522"/>
            <a:ext cx="6767211" cy="13716001"/>
          </a:xfrm>
          <a:prstGeom prst="rect">
            <a:avLst/>
          </a:prstGeom>
          <a:ln w="12700">
            <a:miter lim="400000"/>
          </a:ln>
        </p:spPr>
      </p:pic>
      <p:pic>
        <p:nvPicPr>
          <p:cNvPr id="184" name="V朘R$~3LVOWC{SUC4.png" descr="V朘R$~3LVOWC{SUC4.png"/>
          <p:cNvPicPr>
            <a:picLocks noChangeAspect="1"/>
          </p:cNvPicPr>
          <p:nvPr/>
        </p:nvPicPr>
        <p:blipFill>
          <a:blip r:embed="rId6">
            <a:extLst/>
          </a:blip>
          <a:stretch>
            <a:fillRect/>
          </a:stretch>
        </p:blipFill>
        <p:spPr>
          <a:xfrm>
            <a:off x="0" y="9377048"/>
            <a:ext cx="24384001" cy="4432301"/>
          </a:xfrm>
          <a:prstGeom prst="rect">
            <a:avLst/>
          </a:prstGeom>
          <a:ln w="12700">
            <a:miter lim="400000"/>
          </a:ln>
        </p:spPr>
      </p:pic>
      <p:sp>
        <p:nvSpPr>
          <p:cNvPr id="185" name="The objective of this battle is to eliminate the Fenrir soldiers in the city. We can see from the map that the city is full of buildings, and the streets there is narrow. So stay alerted."/>
          <p:cNvSpPr txBox="1"/>
          <p:nvPr/>
        </p:nvSpPr>
        <p:spPr>
          <a:xfrm>
            <a:off x="1513233" y="10775575"/>
            <a:ext cx="21357534" cy="1635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The objective of this battle is to eliminate the Fenrir soldiers in the city. We can see from the map that the city is full of buildings, and the streets there is narrow. So stay alerted.</a:t>
            </a:r>
          </a:p>
        </p:txBody>
      </p:sp>
      <p:sp>
        <p:nvSpPr>
          <p:cNvPr id="186" name="矩形"/>
          <p:cNvSpPr/>
          <p:nvPr/>
        </p:nvSpPr>
        <p:spPr>
          <a:xfrm>
            <a:off x="3210680" y="1170599"/>
            <a:ext cx="11665628" cy="759986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187" name="表格"/>
          <p:cNvGraphicFramePr/>
          <p:nvPr/>
        </p:nvGraphicFramePr>
        <p:xfrm>
          <a:off x="4350798" y="1558102"/>
          <a:ext cx="10206531" cy="6393052"/>
        </p:xfrm>
        <a:graphic>
          <a:graphicData uri="http://schemas.openxmlformats.org/drawingml/2006/table">
            <a:tbl>
              <a:tblPr>
                <a:tableStyleId>{4C3C2611-4C71-4FC5-86AE-919BDF0F9419}</a:tableStyleId>
              </a:tblPr>
              <a:tblGrid>
                <a:gridCol w="1275190"/>
                <a:gridCol w="1275518"/>
                <a:gridCol w="1275151"/>
                <a:gridCol w="1282460"/>
                <a:gridCol w="1273685"/>
                <a:gridCol w="1275421"/>
                <a:gridCol w="1272953"/>
                <a:gridCol w="1276153"/>
              </a:tblGrid>
              <a:tr h="1280512">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8261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70639">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7676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r h="1282523">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r>
            </a:tbl>
          </a:graphicData>
        </a:graphic>
      </p:graphicFrame>
      <p:sp>
        <p:nvSpPr>
          <p:cNvPr id="188" name="1"/>
          <p:cNvSpPr txBox="1"/>
          <p:nvPr/>
        </p:nvSpPr>
        <p:spPr>
          <a:xfrm>
            <a:off x="4797976"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a:t>
            </a:r>
          </a:p>
        </p:txBody>
      </p:sp>
      <p:sp>
        <p:nvSpPr>
          <p:cNvPr id="189" name="2"/>
          <p:cNvSpPr txBox="1"/>
          <p:nvPr/>
        </p:nvSpPr>
        <p:spPr>
          <a:xfrm>
            <a:off x="6082333"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2</a:t>
            </a:r>
          </a:p>
        </p:txBody>
      </p:sp>
      <p:sp>
        <p:nvSpPr>
          <p:cNvPr id="190" name="3"/>
          <p:cNvSpPr txBox="1"/>
          <p:nvPr/>
        </p:nvSpPr>
        <p:spPr>
          <a:xfrm>
            <a:off x="7366690"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3</a:t>
            </a:r>
          </a:p>
        </p:txBody>
      </p:sp>
      <p:sp>
        <p:nvSpPr>
          <p:cNvPr id="191" name="4"/>
          <p:cNvSpPr txBox="1"/>
          <p:nvPr/>
        </p:nvSpPr>
        <p:spPr>
          <a:xfrm>
            <a:off x="8651049"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4</a:t>
            </a:r>
          </a:p>
        </p:txBody>
      </p:sp>
      <p:sp>
        <p:nvSpPr>
          <p:cNvPr id="192" name="5"/>
          <p:cNvSpPr txBox="1"/>
          <p:nvPr/>
        </p:nvSpPr>
        <p:spPr>
          <a:xfrm>
            <a:off x="9935406"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5</a:t>
            </a:r>
          </a:p>
        </p:txBody>
      </p:sp>
      <p:sp>
        <p:nvSpPr>
          <p:cNvPr id="193" name="6"/>
          <p:cNvSpPr txBox="1"/>
          <p:nvPr/>
        </p:nvSpPr>
        <p:spPr>
          <a:xfrm>
            <a:off x="11219763"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6</a:t>
            </a:r>
          </a:p>
        </p:txBody>
      </p:sp>
      <p:sp>
        <p:nvSpPr>
          <p:cNvPr id="194" name="7"/>
          <p:cNvSpPr txBox="1"/>
          <p:nvPr/>
        </p:nvSpPr>
        <p:spPr>
          <a:xfrm>
            <a:off x="12478721"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7</a:t>
            </a:r>
          </a:p>
        </p:txBody>
      </p:sp>
      <p:sp>
        <p:nvSpPr>
          <p:cNvPr id="195" name="8"/>
          <p:cNvSpPr txBox="1"/>
          <p:nvPr/>
        </p:nvSpPr>
        <p:spPr>
          <a:xfrm>
            <a:off x="13737678" y="799208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8</a:t>
            </a:r>
          </a:p>
        </p:txBody>
      </p:sp>
      <p:sp>
        <p:nvSpPr>
          <p:cNvPr id="196" name="A"/>
          <p:cNvSpPr txBox="1"/>
          <p:nvPr/>
        </p:nvSpPr>
        <p:spPr>
          <a:xfrm>
            <a:off x="3777146" y="6995827"/>
            <a:ext cx="37528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A</a:t>
            </a:r>
          </a:p>
        </p:txBody>
      </p:sp>
      <p:sp>
        <p:nvSpPr>
          <p:cNvPr id="197" name="B"/>
          <p:cNvSpPr txBox="1"/>
          <p:nvPr/>
        </p:nvSpPr>
        <p:spPr>
          <a:xfrm>
            <a:off x="3773526" y="5735116"/>
            <a:ext cx="38252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B</a:t>
            </a:r>
          </a:p>
        </p:txBody>
      </p:sp>
      <p:sp>
        <p:nvSpPr>
          <p:cNvPr id="198" name="C"/>
          <p:cNvSpPr txBox="1"/>
          <p:nvPr/>
        </p:nvSpPr>
        <p:spPr>
          <a:xfrm>
            <a:off x="3766478" y="4474405"/>
            <a:ext cx="39662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C</a:t>
            </a:r>
          </a:p>
        </p:txBody>
      </p:sp>
      <p:sp>
        <p:nvSpPr>
          <p:cNvPr id="199" name="D"/>
          <p:cNvSpPr txBox="1"/>
          <p:nvPr/>
        </p:nvSpPr>
        <p:spPr>
          <a:xfrm>
            <a:off x="3766478" y="3213694"/>
            <a:ext cx="39662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D</a:t>
            </a:r>
          </a:p>
        </p:txBody>
      </p:sp>
      <p:sp>
        <p:nvSpPr>
          <p:cNvPr id="200" name="E"/>
          <p:cNvSpPr txBox="1"/>
          <p:nvPr/>
        </p:nvSpPr>
        <p:spPr>
          <a:xfrm>
            <a:off x="3784195" y="1952983"/>
            <a:ext cx="36118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E</a:t>
            </a:r>
          </a:p>
        </p:txBody>
      </p:sp>
      <p:pic>
        <p:nvPicPr>
          <p:cNvPr id="201" name="0147625a2dfdeda80120ba38858c65.jpg@1280w_1l_2o_100sh.jpg" descr="0147625a2dfdeda80120ba38858c65.jpg@1280w_1l_2o_100sh.jpg"/>
          <p:cNvPicPr>
            <a:picLocks noChangeAspect="1"/>
          </p:cNvPicPr>
          <p:nvPr/>
        </p:nvPicPr>
        <p:blipFill>
          <a:blip r:embed="rId7">
            <a:extLst/>
          </a:blip>
          <a:stretch>
            <a:fillRect/>
          </a:stretch>
        </p:blipFill>
        <p:spPr>
          <a:xfrm>
            <a:off x="4364620" y="6869651"/>
            <a:ext cx="1218249" cy="812801"/>
          </a:xfrm>
          <a:prstGeom prst="rect">
            <a:avLst/>
          </a:prstGeom>
          <a:ln w="12700">
            <a:miter lim="400000"/>
          </a:ln>
        </p:spPr>
      </p:pic>
      <p:pic>
        <p:nvPicPr>
          <p:cNvPr id="202" name="0147625a2dfdeda80120ba38858c65.jpg@1280w_1l_2o_100sh.jpg" descr="0147625a2dfdeda80120ba38858c65.jpg@1280w_1l_2o_100sh.jpg"/>
          <p:cNvPicPr>
            <a:picLocks noChangeAspect="1"/>
          </p:cNvPicPr>
          <p:nvPr/>
        </p:nvPicPr>
        <p:blipFill>
          <a:blip r:embed="rId7">
            <a:extLst/>
          </a:blip>
          <a:stretch>
            <a:fillRect/>
          </a:stretch>
        </p:blipFill>
        <p:spPr>
          <a:xfrm>
            <a:off x="4364620" y="1826807"/>
            <a:ext cx="1218249" cy="812801"/>
          </a:xfrm>
          <a:prstGeom prst="rect">
            <a:avLst/>
          </a:prstGeom>
          <a:ln w="12700">
            <a:miter lim="400000"/>
          </a:ln>
        </p:spPr>
      </p:pic>
      <p:pic>
        <p:nvPicPr>
          <p:cNvPr id="203" name="0147625a2dfdeda80120ba38858c65.jpg@1280w_1l_2o_100sh.jpg" descr="0147625a2dfdeda80120ba38858c65.jpg@1280w_1l_2o_100sh.jpg"/>
          <p:cNvPicPr>
            <a:picLocks noChangeAspect="1"/>
          </p:cNvPicPr>
          <p:nvPr/>
        </p:nvPicPr>
        <p:blipFill>
          <a:blip r:embed="rId7">
            <a:extLst/>
          </a:blip>
          <a:stretch>
            <a:fillRect/>
          </a:stretch>
        </p:blipFill>
        <p:spPr>
          <a:xfrm>
            <a:off x="13304322" y="6869651"/>
            <a:ext cx="1218249" cy="812801"/>
          </a:xfrm>
          <a:prstGeom prst="rect">
            <a:avLst/>
          </a:prstGeom>
          <a:ln w="12700">
            <a:miter lim="400000"/>
          </a:ln>
        </p:spPr>
      </p:pic>
      <p:pic>
        <p:nvPicPr>
          <p:cNvPr id="204" name="0147625a2dfdeda80120ba38858c65.jpg@1280w_1l_2o_100sh.jpg" descr="0147625a2dfdeda80120ba38858c65.jpg@1280w_1l_2o_100sh.jpg"/>
          <p:cNvPicPr>
            <a:picLocks noChangeAspect="1"/>
          </p:cNvPicPr>
          <p:nvPr/>
        </p:nvPicPr>
        <p:blipFill>
          <a:blip r:embed="rId7">
            <a:extLst/>
          </a:blip>
          <a:stretch>
            <a:fillRect/>
          </a:stretch>
        </p:blipFill>
        <p:spPr>
          <a:xfrm>
            <a:off x="13304322" y="1826807"/>
            <a:ext cx="1218249" cy="812801"/>
          </a:xfrm>
          <a:prstGeom prst="rect">
            <a:avLst/>
          </a:prstGeom>
          <a:ln w="12700">
            <a:miter lim="400000"/>
          </a:ln>
        </p:spPr>
      </p:pic>
      <p:sp>
        <p:nvSpPr>
          <p:cNvPr id="205" name="Fool GJS soldiers. You have no chance to take this city!"/>
          <p:cNvSpPr txBox="1"/>
          <p:nvPr/>
        </p:nvSpPr>
        <p:spPr>
          <a:xfrm>
            <a:off x="5445760" y="11238616"/>
            <a:ext cx="1349248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Fool GJS soldiers. You have no chance to take this city!</a:t>
            </a:r>
          </a:p>
        </p:txBody>
      </p:sp>
      <p:sp>
        <p:nvSpPr>
          <p:cNvPr id="206" name="正方形"/>
          <p:cNvSpPr/>
          <p:nvPr/>
        </p:nvSpPr>
        <p:spPr>
          <a:xfrm>
            <a:off x="5737401" y="6768051"/>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7" name="正方形"/>
          <p:cNvSpPr/>
          <p:nvPr/>
        </p:nvSpPr>
        <p:spPr>
          <a:xfrm>
            <a:off x="5737401" y="16744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8" name="正方形"/>
          <p:cNvSpPr/>
          <p:nvPr/>
        </p:nvSpPr>
        <p:spPr>
          <a:xfrm>
            <a:off x="12133789" y="6768051"/>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9" name="正方形"/>
          <p:cNvSpPr/>
          <p:nvPr/>
        </p:nvSpPr>
        <p:spPr>
          <a:xfrm>
            <a:off x="12133789" y="1674407"/>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0" name="正方形"/>
          <p:cNvSpPr/>
          <p:nvPr/>
        </p:nvSpPr>
        <p:spPr>
          <a:xfrm>
            <a:off x="5737401" y="4233929"/>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1" name="正方形"/>
          <p:cNvSpPr/>
          <p:nvPr/>
        </p:nvSpPr>
        <p:spPr>
          <a:xfrm>
            <a:off x="8306117" y="5507340"/>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2" name="正方形"/>
          <p:cNvSpPr/>
          <p:nvPr/>
        </p:nvSpPr>
        <p:spPr>
          <a:xfrm>
            <a:off x="8306117" y="2960518"/>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3" name="正方形"/>
          <p:cNvSpPr/>
          <p:nvPr/>
        </p:nvSpPr>
        <p:spPr>
          <a:xfrm>
            <a:off x="9590474" y="2960518"/>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4" name="正方形"/>
          <p:cNvSpPr/>
          <p:nvPr/>
        </p:nvSpPr>
        <p:spPr>
          <a:xfrm>
            <a:off x="9590474" y="5507340"/>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5" name="正方形"/>
          <p:cNvSpPr/>
          <p:nvPr/>
        </p:nvSpPr>
        <p:spPr>
          <a:xfrm>
            <a:off x="12133789" y="4233929"/>
            <a:ext cx="1016001" cy="101600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6" name="Enter the 2v2 turn-based combat. Each player is allowed to perform Forward, Turn and attack (shoot or melee) once per turn, or give this chance to your team mate. You win the combat by eliminating all members of your opponent team."/>
          <p:cNvSpPr txBox="1"/>
          <p:nvPr/>
        </p:nvSpPr>
        <p:spPr>
          <a:xfrm>
            <a:off x="2345764" y="10312534"/>
            <a:ext cx="19692472"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Enter the 2v2 turn-based combat. Each player is allowed to perform Forward, Turn and attack (shoot or melee) once per turn, or give this chance to your team mate. You win the combat by eliminating all members of your opponent team.</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185"/>
                                        </p:tgtEl>
                                      </p:cBhvr>
                                    </p:animEffect>
                                    <p:set>
                                      <p:cBhvr>
                                        <p:cTn id="11" fill="hold">
                                          <p:stCondLst>
                                            <p:cond delay="999"/>
                                          </p:stCondLst>
                                        </p:cTn>
                                        <p:tgtEl>
                                          <p:spTgt spid="185"/>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2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16"/>
                                        </p:tgtEl>
                                      </p:cBhvr>
                                    </p:animEffect>
                                    <p:set>
                                      <p:cBhvr>
                                        <p:cTn id="19" fill="hold">
                                          <p:stCondLst>
                                            <p:cond delay="999"/>
                                          </p:stCondLst>
                                        </p:cTn>
                                        <p:tgtEl>
                                          <p:spTgt spid="216"/>
                                        </p:tgtEl>
                                        <p:attrNameLst>
                                          <p:attrName>style.visibility</p:attrName>
                                        </p:attrNameLst>
                                      </p:cBhvr>
                                      <p:to>
                                        <p:strVal val="hidden"/>
                                      </p:to>
                                    </p:set>
                                  </p:childTnLst>
                                </p:cTn>
                              </p:par>
                            </p:childTnLst>
                          </p:cTn>
                        </p:par>
                        <p:par>
                          <p:cTn id="20" fill="hold">
                            <p:stCondLst>
                              <p:cond delay="1000"/>
                            </p:stCondLst>
                            <p:childTnLst>
                              <p:par>
                                <p:cTn id="21" presetID="9" presetClass="exit" fill="hold" grpId="5" nodeType="afterEffect">
                                  <p:stCondLst>
                                    <p:cond delay="0"/>
                                  </p:stCondLst>
                                  <p:iterate>
                                    <p:tmAbs val="0"/>
                                  </p:iterate>
                                  <p:childTnLst>
                                    <p:animEffect transition="out" filter="dissolve">
                                      <p:cBhvr>
                                        <p:cTn id="22" dur="499" fill="hold"/>
                                        <p:tgtEl>
                                          <p:spTgt spid="183"/>
                                        </p:tgtEl>
                                      </p:cBhvr>
                                    </p:animEffect>
                                    <p:set>
                                      <p:cBhvr>
                                        <p:cTn id="23" fill="hold">
                                          <p:stCondLst>
                                            <p:cond delay="498"/>
                                          </p:stCondLst>
                                        </p:cTn>
                                        <p:tgtEl>
                                          <p:spTgt spid="183"/>
                                        </p:tgtEl>
                                        <p:attrNameLst>
                                          <p:attrName>style.visibility</p:attrName>
                                        </p:attrNameLst>
                                      </p:cBhvr>
                                      <p:to>
                                        <p:strVal val="hidden"/>
                                      </p:to>
                                    </p:set>
                                  </p:childTnLst>
                                </p:cTn>
                              </p:par>
                            </p:childTnLst>
                          </p:cTn>
                        </p:par>
                        <p:par>
                          <p:cTn id="24" fill="hold">
                            <p:stCondLst>
                              <p:cond delay="1499"/>
                            </p:stCondLst>
                            <p:childTnLst>
                              <p:par>
                                <p:cTn id="25" presetID="9" presetClass="entr" fill="hold" grpId="6" nodeType="afterEffect">
                                  <p:stCondLst>
                                    <p:cond delay="0"/>
                                  </p:stCondLst>
                                  <p:iterate>
                                    <p:tmAbs val="0"/>
                                  </p:iterate>
                                  <p:childTnLst>
                                    <p:set>
                                      <p:cBhvr>
                                        <p:cTn id="26" fill="hold"/>
                                        <p:tgtEl>
                                          <p:spTgt spid="182"/>
                                        </p:tgtEl>
                                        <p:attrNameLst>
                                          <p:attrName>style.visibility</p:attrName>
                                        </p:attrNameLst>
                                      </p:cBhvr>
                                      <p:to>
                                        <p:strVal val="visible"/>
                                      </p:to>
                                    </p:set>
                                    <p:animEffect transition="in" filter="dissolve">
                                      <p:cBhvr>
                                        <p:cTn id="27" dur="499"/>
                                        <p:tgtEl>
                                          <p:spTgt spid="182"/>
                                        </p:tgtEl>
                                      </p:cBhvr>
                                    </p:animEffect>
                                  </p:childTnLst>
                                </p:cTn>
                              </p:par>
                            </p:childTnLst>
                          </p:cTn>
                        </p:par>
                        <p:par>
                          <p:cTn id="28" fill="hold">
                            <p:stCondLst>
                              <p:cond delay="1998"/>
                            </p:stCondLst>
                            <p:childTnLst>
                              <p:par>
                                <p:cTn id="29" presetID="1" presetClass="entr" presetSubtype="0" fill="hold" grpId="7" nodeType="afterEffect">
                                  <p:stCondLst>
                                    <p:cond delay="0"/>
                                  </p:stCondLst>
                                  <p:iterate type="lt">
                                    <p:tmAbs val="100"/>
                                  </p:iterate>
                                  <p:childTnLst>
                                    <p:set>
                                      <p:cBhvr>
                                        <p:cTn id="30" fill="hold"/>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6" animBg="1" advAuto="0"/>
      <p:bldP spid="183" grpId="5" animBg="1" advAuto="0"/>
      <p:bldP spid="185" grpId="1" animBg="1" advAuto="0"/>
      <p:bldP spid="185" grpId="2" animBg="1" advAuto="0"/>
      <p:bldP spid="205" grpId="7" animBg="1" advAuto="0"/>
      <p:bldP spid="216" grpId="3" animBg="1" advAuto="0"/>
      <p:bldP spid="216" grpId="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场景废墟2.jpg" descr="场景废墟2.jpg"/>
          <p:cNvPicPr>
            <a:picLocks noChangeAspect="1"/>
          </p:cNvPicPr>
          <p:nvPr/>
        </p:nvPicPr>
        <p:blipFill>
          <a:blip r:embed="rId2">
            <a:extLst/>
          </a:blip>
          <a:stretch>
            <a:fillRect/>
          </a:stretch>
        </p:blipFill>
        <p:spPr>
          <a:xfrm>
            <a:off x="-273216" y="-1"/>
            <a:ext cx="24930432" cy="13716001"/>
          </a:xfrm>
          <a:prstGeom prst="rect">
            <a:avLst/>
          </a:prstGeom>
          <a:ln w="12700">
            <a:miter lim="400000"/>
          </a:ln>
        </p:spPr>
      </p:pic>
      <p:pic>
        <p:nvPicPr>
          <p:cNvPr id="219" name="左边反派.png" descr="左边反派.png"/>
          <p:cNvPicPr>
            <a:picLocks noChangeAspect="1"/>
          </p:cNvPicPr>
          <p:nvPr/>
        </p:nvPicPr>
        <p:blipFill>
          <a:blip r:embed="rId3">
            <a:extLst/>
          </a:blip>
          <a:stretch>
            <a:fillRect/>
          </a:stretch>
        </p:blipFill>
        <p:spPr>
          <a:xfrm>
            <a:off x="-42894" y="695452"/>
            <a:ext cx="9717068" cy="13716001"/>
          </a:xfrm>
          <a:prstGeom prst="rect">
            <a:avLst/>
          </a:prstGeom>
          <a:ln w="12700">
            <a:miter lim="400000"/>
          </a:ln>
        </p:spPr>
      </p:pic>
      <p:pic>
        <p:nvPicPr>
          <p:cNvPr id="220"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221"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222" name="I cannot believe it. You win again?! This is not the end. I will be back!"/>
          <p:cNvSpPr txBox="1"/>
          <p:nvPr/>
        </p:nvSpPr>
        <p:spPr>
          <a:xfrm>
            <a:off x="3881882" y="11238616"/>
            <a:ext cx="1662023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I cannot believe it. You win again?! This is not the end. I will be back!</a:t>
            </a:r>
          </a:p>
        </p:txBody>
      </p:sp>
      <p:sp>
        <p:nvSpPr>
          <p:cNvPr id="223" name="Now it is the time for review. Answer the above questions."/>
          <p:cNvSpPr txBox="1"/>
          <p:nvPr/>
        </p:nvSpPr>
        <p:spPr>
          <a:xfrm>
            <a:off x="5131561" y="11238616"/>
            <a:ext cx="14120877"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Now it is the time for review. Answer the above questions.</a:t>
            </a:r>
          </a:p>
        </p:txBody>
      </p:sp>
      <p:sp>
        <p:nvSpPr>
          <p:cNvPr id="224" name="How to limit GEIO’s ammunition?"/>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How to limit GEIO’s ammunition?</a:t>
            </a:r>
          </a:p>
        </p:txBody>
      </p:sp>
      <p:sp>
        <p:nvSpPr>
          <p:cNvPr id="225" name="How to commence melee attacks?"/>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How to commence melee attacks?</a:t>
            </a:r>
          </a:p>
        </p:txBody>
      </p:sp>
      <p:sp>
        <p:nvSpPr>
          <p:cNvPr id="226" name="How to accurately control GEIO’s motion?"/>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How to accurately control GEIO’s motion?</a:t>
            </a:r>
          </a:p>
        </p:txBody>
      </p:sp>
      <p:sp>
        <p:nvSpPr>
          <p:cNvPr id="227" name="Huzzah! We successfully recovered the city!"/>
          <p:cNvSpPr txBox="1"/>
          <p:nvPr/>
        </p:nvSpPr>
        <p:spPr>
          <a:xfrm>
            <a:off x="6842760" y="11238616"/>
            <a:ext cx="1069848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Huzzah! We successfully recovered the city!</a:t>
            </a:r>
          </a:p>
        </p:txBody>
      </p:sp>
      <p:sp>
        <p:nvSpPr>
          <p:cNvPr id="228" name="The war is not over. Hurry up, my fellow pilots! We shall chase them down!"/>
          <p:cNvSpPr txBox="1"/>
          <p:nvPr/>
        </p:nvSpPr>
        <p:spPr>
          <a:xfrm>
            <a:off x="3185413" y="11238616"/>
            <a:ext cx="18013173"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The war is not over. Hurry up, my fellow pilots! We shall chase them down!</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19"/>
                                        </p:tgtEl>
                                        <p:attrNameLst>
                                          <p:attrName>style.visibility</p:attrName>
                                        </p:attrNameLst>
                                      </p:cBhvr>
                                      <p:to>
                                        <p:strVal val="visible"/>
                                      </p:to>
                                    </p:set>
                                    <p:animEffect transition="in" filter="dissolve">
                                      <p:cBhvr>
                                        <p:cTn id="7" dur="499"/>
                                        <p:tgtEl>
                                          <p:spTgt spid="219"/>
                                        </p:tgtEl>
                                      </p:cBhvr>
                                    </p:animEffect>
                                  </p:childTnLst>
                                </p:cTn>
                              </p:par>
                            </p:childTnLst>
                          </p:cTn>
                        </p:par>
                        <p:par>
                          <p:cTn id="8" fill="hold">
                            <p:stCondLst>
                              <p:cond delay="499"/>
                            </p:stCondLst>
                            <p:childTnLst>
                              <p:par>
                                <p:cTn id="9" presetID="22" presetClass="entr" presetSubtype="8" fill="hold" grpId="2" nodeType="afterEffect">
                                  <p:stCondLst>
                                    <p:cond delay="0"/>
                                  </p:stCondLst>
                                  <p:iterate>
                                    <p:tmAbs val="0"/>
                                  </p:iterate>
                                  <p:childTnLst>
                                    <p:set>
                                      <p:cBhvr>
                                        <p:cTn id="10" fill="hold"/>
                                        <p:tgtEl>
                                          <p:spTgt spid="221"/>
                                        </p:tgtEl>
                                        <p:attrNameLst>
                                          <p:attrName>style.visibility</p:attrName>
                                        </p:attrNameLst>
                                      </p:cBhvr>
                                      <p:to>
                                        <p:strVal val="visible"/>
                                      </p:to>
                                    </p:set>
                                    <p:animEffect transition="in" filter="wipe(left)">
                                      <p:cBhvr>
                                        <p:cTn id="11" dur="499"/>
                                        <p:tgtEl>
                                          <p:spTgt spid="221"/>
                                        </p:tgtEl>
                                      </p:cBhvr>
                                    </p:animEffect>
                                  </p:childTnLst>
                                </p:cTn>
                              </p:par>
                            </p:childTnLst>
                          </p:cTn>
                        </p:par>
                        <p:par>
                          <p:cTn id="12" fill="hold">
                            <p:stCondLst>
                              <p:cond delay="998"/>
                            </p:stCondLst>
                            <p:childTnLst>
                              <p:par>
                                <p:cTn id="13" presetID="1" presetClass="entr" presetSubtype="0" fill="hold" grpId="3" nodeType="afterEffect">
                                  <p:stCondLst>
                                    <p:cond delay="0"/>
                                  </p:stCondLst>
                                  <p:iterate type="lt">
                                    <p:tmAbs val="100"/>
                                  </p:iterate>
                                  <p:childTnLst>
                                    <p:set>
                                      <p:cBhvr>
                                        <p:cTn id="14" fill="hold"/>
                                        <p:tgtEl>
                                          <p:spTgt spid="2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22"/>
                                        </p:tgtEl>
                                      </p:cBhvr>
                                    </p:animEffect>
                                    <p:set>
                                      <p:cBhvr>
                                        <p:cTn id="19" fill="hold">
                                          <p:stCondLst>
                                            <p:cond delay="999"/>
                                          </p:stCondLst>
                                        </p:cTn>
                                        <p:tgtEl>
                                          <p:spTgt spid="222"/>
                                        </p:tgtEl>
                                        <p:attrNameLst>
                                          <p:attrName>style.visibility</p:attrName>
                                        </p:attrNameLst>
                                      </p:cBhvr>
                                      <p:to>
                                        <p:strVal val="hidden"/>
                                      </p:to>
                                    </p:set>
                                  </p:childTnLst>
                                </p:cTn>
                              </p:par>
                            </p:childTnLst>
                          </p:cTn>
                        </p:par>
                        <p:par>
                          <p:cTn id="20" fill="hold">
                            <p:stCondLst>
                              <p:cond delay="1000"/>
                            </p:stCondLst>
                            <p:childTnLst>
                              <p:par>
                                <p:cTn id="21" presetID="9" presetClass="exit" fill="hold" grpId="5" nodeType="afterEffect">
                                  <p:stCondLst>
                                    <p:cond delay="0"/>
                                  </p:stCondLst>
                                  <p:iterate>
                                    <p:tmAbs val="0"/>
                                  </p:iterate>
                                  <p:childTnLst>
                                    <p:animEffect transition="out" filter="dissolve">
                                      <p:cBhvr>
                                        <p:cTn id="22" dur="1000" fill="hold"/>
                                        <p:tgtEl>
                                          <p:spTgt spid="219"/>
                                        </p:tgtEl>
                                      </p:cBhvr>
                                    </p:animEffect>
                                    <p:set>
                                      <p:cBhvr>
                                        <p:cTn id="23" fill="hold">
                                          <p:stCondLst>
                                            <p:cond delay="999"/>
                                          </p:stCondLst>
                                        </p:cTn>
                                        <p:tgtEl>
                                          <p:spTgt spid="219"/>
                                        </p:tgtEl>
                                        <p:attrNameLst>
                                          <p:attrName>style.visibility</p:attrName>
                                        </p:attrNameLst>
                                      </p:cBhvr>
                                      <p:to>
                                        <p:strVal val="hidden"/>
                                      </p:to>
                                    </p:set>
                                  </p:childTnLst>
                                </p:cTn>
                              </p:par>
                            </p:childTnLst>
                          </p:cTn>
                        </p:par>
                        <p:par>
                          <p:cTn id="24" fill="hold">
                            <p:stCondLst>
                              <p:cond delay="2000"/>
                            </p:stCondLst>
                            <p:childTnLst>
                              <p:par>
                                <p:cTn id="25" presetID="9" presetClass="entr" fill="hold" grpId="6" nodeType="afterEffect">
                                  <p:stCondLst>
                                    <p:cond delay="0"/>
                                  </p:stCondLst>
                                  <p:iterate>
                                    <p:tmAbs val="0"/>
                                  </p:iterate>
                                  <p:childTnLst>
                                    <p:set>
                                      <p:cBhvr>
                                        <p:cTn id="26" fill="hold"/>
                                        <p:tgtEl>
                                          <p:spTgt spid="220"/>
                                        </p:tgtEl>
                                        <p:attrNameLst>
                                          <p:attrName>style.visibility</p:attrName>
                                        </p:attrNameLst>
                                      </p:cBhvr>
                                      <p:to>
                                        <p:strVal val="visible"/>
                                      </p:to>
                                    </p:set>
                                    <p:animEffect transition="in" filter="dissolve">
                                      <p:cBhvr>
                                        <p:cTn id="27" dur="499"/>
                                        <p:tgtEl>
                                          <p:spTgt spid="220"/>
                                        </p:tgtEl>
                                      </p:cBhvr>
                                    </p:animEffect>
                                  </p:childTnLst>
                                </p:cTn>
                              </p:par>
                            </p:childTnLst>
                          </p:cTn>
                        </p:par>
                        <p:par>
                          <p:cTn id="28" fill="hold">
                            <p:stCondLst>
                              <p:cond delay="2499"/>
                            </p:stCondLst>
                            <p:childTnLst>
                              <p:par>
                                <p:cTn id="29" presetID="1" presetClass="entr" presetSubtype="0" fill="hold" grpId="7" nodeType="afterEffect">
                                  <p:stCondLst>
                                    <p:cond delay="0"/>
                                  </p:stCondLst>
                                  <p:iterate type="lt">
                                    <p:tmAbs val="100"/>
                                  </p:iterate>
                                  <p:childTnLst>
                                    <p:set>
                                      <p:cBhvr>
                                        <p:cTn id="30" fill="hold"/>
                                        <p:tgtEl>
                                          <p:spTgt spid="2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8" nodeType="clickEffect">
                                  <p:stCondLst>
                                    <p:cond delay="0"/>
                                  </p:stCondLst>
                                  <p:iterate>
                                    <p:tmAbs val="0"/>
                                  </p:iterate>
                                  <p:childTnLst>
                                    <p:animEffect transition="out" filter="wipe(left)">
                                      <p:cBhvr>
                                        <p:cTn id="34" dur="500" fill="hold"/>
                                        <p:tgtEl>
                                          <p:spTgt spid="227"/>
                                        </p:tgtEl>
                                      </p:cBhvr>
                                    </p:animEffect>
                                    <p:set>
                                      <p:cBhvr>
                                        <p:cTn id="35" fill="hold">
                                          <p:stCondLst>
                                            <p:cond delay="499"/>
                                          </p:stCondLst>
                                        </p:cTn>
                                        <p:tgtEl>
                                          <p:spTgt spid="227"/>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grpId="9" nodeType="afterEffect">
                                  <p:stCondLst>
                                    <p:cond delay="0"/>
                                  </p:stCondLst>
                                  <p:iterate type="lt">
                                    <p:tmAbs val="100"/>
                                  </p:iterate>
                                  <p:childTnLst>
                                    <p:set>
                                      <p:cBhvr>
                                        <p:cTn id="38" fill="hold"/>
                                        <p:tgtEl>
                                          <p:spTgt spid="2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type="lt">
                                    <p:tmAbs val="100"/>
                                  </p:iterate>
                                  <p:childTnLst>
                                    <p:set>
                                      <p:cBhvr>
                                        <p:cTn id="42" fill="hold"/>
                                        <p:tgtEl>
                                          <p:spTgt spid="2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type="lt">
                                    <p:tmAbs val="100"/>
                                  </p:iterate>
                                  <p:childTnLst>
                                    <p:set>
                                      <p:cBhvr>
                                        <p:cTn id="46" fill="hold"/>
                                        <p:tgtEl>
                                          <p:spTgt spid="2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type="lt">
                                    <p:tmAbs val="100"/>
                                  </p:iterate>
                                  <p:childTnLst>
                                    <p:set>
                                      <p:cBhvr>
                                        <p:cTn id="50" fill="hold"/>
                                        <p:tgtEl>
                                          <p:spTgt spid="2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8" fill="hold" grpId="13" nodeType="clickEffect">
                                  <p:stCondLst>
                                    <p:cond delay="0"/>
                                  </p:stCondLst>
                                  <p:iterate>
                                    <p:tmAbs val="0"/>
                                  </p:iterate>
                                  <p:childTnLst>
                                    <p:animEffect transition="out" filter="wipe(left)">
                                      <p:cBhvr>
                                        <p:cTn id="54" dur="500" fill="hold"/>
                                        <p:tgtEl>
                                          <p:spTgt spid="223"/>
                                        </p:tgtEl>
                                      </p:cBhvr>
                                    </p:animEffect>
                                    <p:set>
                                      <p:cBhvr>
                                        <p:cTn id="55" fill="hold">
                                          <p:stCondLst>
                                            <p:cond delay="499"/>
                                          </p:stCondLst>
                                        </p:cTn>
                                        <p:tgtEl>
                                          <p:spTgt spid="223"/>
                                        </p:tgtEl>
                                        <p:attrNameLst>
                                          <p:attrName>style.visibility</p:attrName>
                                        </p:attrNameLst>
                                      </p:cBhvr>
                                      <p:to>
                                        <p:strVal val="hidden"/>
                                      </p:to>
                                    </p:set>
                                  </p:childTnLst>
                                </p:cTn>
                              </p:par>
                            </p:childTnLst>
                          </p:cTn>
                        </p:par>
                        <p:par>
                          <p:cTn id="56" fill="hold">
                            <p:stCondLst>
                              <p:cond delay="500"/>
                            </p:stCondLst>
                            <p:childTnLst>
                              <p:par>
                                <p:cTn id="57" presetID="1" presetClass="entr" presetSubtype="0" fill="hold" grpId="14" nodeType="afterEffect">
                                  <p:stCondLst>
                                    <p:cond delay="0"/>
                                  </p:stCondLst>
                                  <p:iterate type="lt">
                                    <p:tmAbs val="100"/>
                                  </p:iterate>
                                  <p:childTnLst>
                                    <p:set>
                                      <p:cBhvr>
                                        <p:cTn id="58" fill="hold"/>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animBg="1" advAuto="0"/>
      <p:bldP spid="219" grpId="5" animBg="1" advAuto="0"/>
      <p:bldP spid="220" grpId="6" animBg="1" advAuto="0"/>
      <p:bldP spid="221" grpId="2" animBg="1" advAuto="0"/>
      <p:bldP spid="222" grpId="3" animBg="1" advAuto="0"/>
      <p:bldP spid="222" grpId="4" animBg="1" advAuto="0"/>
      <p:bldP spid="223" grpId="9" animBg="1" advAuto="0"/>
      <p:bldP spid="223" grpId="13" animBg="1" advAuto="0"/>
      <p:bldP spid="224" grpId="10" animBg="1" advAuto="0"/>
      <p:bldP spid="225" grpId="11" animBg="1" advAuto="0"/>
      <p:bldP spid="226" grpId="12" animBg="1" advAuto="0"/>
      <p:bldP spid="227" grpId="7" animBg="1" advAuto="0"/>
      <p:bldP spid="227" grpId="8" animBg="1" advAuto="0"/>
      <p:bldP spid="228" grpId="1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23"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24"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25" name="Welcome back fellow pilots! I am Sam. Do you still remember what we have learnt last time?"/>
          <p:cNvSpPr txBox="1"/>
          <p:nvPr/>
        </p:nvSpPr>
        <p:spPr>
          <a:xfrm>
            <a:off x="996950" y="11238616"/>
            <a:ext cx="2239010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Welcome back fellow pilots! I am Sam. Do you still remember what we have learnt last time?</a:t>
            </a:r>
          </a:p>
        </p:txBody>
      </p:sp>
      <p:sp>
        <p:nvSpPr>
          <p:cNvPr id="126" name="Fellows, I have bad news. The great army of Fenrir has just seized one of our cities.…"/>
          <p:cNvSpPr txBox="1"/>
          <p:nvPr/>
        </p:nvSpPr>
        <p:spPr>
          <a:xfrm>
            <a:off x="2008377" y="10775575"/>
            <a:ext cx="20367245"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Fellows, I have bad news. The great army of Fenrir has just seized one of our cities.</a:t>
            </a:r>
          </a:p>
          <a:p>
            <a:pPr>
              <a:lnSpc>
                <a:spcPct val="150000"/>
              </a:lnSpc>
              <a:defRPr sz="4000">
                <a:solidFill>
                  <a:srgbClr val="41CAD0"/>
                </a:solidFill>
              </a:defRPr>
            </a:pPr>
            <a:r>
              <a:t>It is our mission to take it back!</a:t>
            </a:r>
          </a:p>
        </p:txBody>
      </p:sp>
      <p:sp>
        <p:nvSpPr>
          <p:cNvPr id="127" name="Why do we need the melee ability for GEIO?"/>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Why do we need the melee ability for GEIO?</a:t>
            </a:r>
          </a:p>
        </p:txBody>
      </p:sp>
      <p:sp>
        <p:nvSpPr>
          <p:cNvPr id="128" name="How does GEIO commence melee attacks?"/>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How does GEIO commence melee attacks?</a:t>
            </a:r>
          </a:p>
        </p:txBody>
      </p:sp>
      <p:sp>
        <p:nvSpPr>
          <p:cNvPr id="129" name="What is “Repeat While” code? How do we use it?"/>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What is “Repeat While” code? How do we use it?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3"/>
                                        </p:tgtEl>
                                        <p:attrNameLst>
                                          <p:attrName>style.visibility</p:attrName>
                                        </p:attrNameLst>
                                      </p:cBhvr>
                                      <p:to>
                                        <p:strVal val="visible"/>
                                      </p:to>
                                    </p:set>
                                    <p:anim calcmode="lin" valueType="num">
                                      <p:cBhvr>
                                        <p:cTn id="7" dur="1000" fill="hold"/>
                                        <p:tgtEl>
                                          <p:spTgt spid="123"/>
                                        </p:tgtEl>
                                        <p:attrNameLst>
                                          <p:attrName>ppt_x</p:attrName>
                                        </p:attrNameLst>
                                      </p:cBhvr>
                                      <p:tavLst>
                                        <p:tav tm="0">
                                          <p:val>
                                            <p:strVal val="1+#ppt_w/2"/>
                                          </p:val>
                                        </p:tav>
                                        <p:tav tm="100000">
                                          <p:val>
                                            <p:strVal val="#ppt_x"/>
                                          </p:val>
                                        </p:tav>
                                      </p:tavLst>
                                    </p:anim>
                                    <p:anim calcmode="lin" valueType="num">
                                      <p:cBhvr>
                                        <p:cTn id="8" dur="10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3" nodeType="afterEffect">
                                  <p:stCondLst>
                                    <p:cond delay="0"/>
                                  </p:stCondLst>
                                  <p:iterate type="lt">
                                    <p:tmAbs val="100"/>
                                  </p:iterate>
                                  <p:childTnLst>
                                    <p:set>
                                      <p:cBhvr>
                                        <p:cTn id="15" fill="hold"/>
                                        <p:tgtEl>
                                          <p:spTgt spid="1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type="lt">
                                    <p:tmAbs val="100"/>
                                  </p:iterate>
                                  <p:childTnLst>
                                    <p:set>
                                      <p:cBhvr>
                                        <p:cTn id="19" fill="hold"/>
                                        <p:tgtEl>
                                          <p:spTgt spid="1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type="lt">
                                    <p:tmAbs val="100"/>
                                  </p:iterate>
                                  <p:childTnLst>
                                    <p:set>
                                      <p:cBhvr>
                                        <p:cTn id="23" fill="hold"/>
                                        <p:tgtEl>
                                          <p:spTgt spid="1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iterate type="lt">
                                    <p:tmAbs val="100"/>
                                  </p:iterate>
                                  <p:childTnLst>
                                    <p:set>
                                      <p:cBhvr>
                                        <p:cTn id="27" fill="hold"/>
                                        <p:tgtEl>
                                          <p:spTgt spid="1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7" nodeType="clickEffect">
                                  <p:stCondLst>
                                    <p:cond delay="0"/>
                                  </p:stCondLst>
                                  <p:iterate>
                                    <p:tmAbs val="0"/>
                                  </p:iterate>
                                  <p:childTnLst>
                                    <p:animEffect transition="out" filter="wipe(left)">
                                      <p:cBhvr>
                                        <p:cTn id="31" dur="500" fill="hold"/>
                                        <p:tgtEl>
                                          <p:spTgt spid="125"/>
                                        </p:tgtEl>
                                      </p:cBhvr>
                                    </p:animEffect>
                                    <p:set>
                                      <p:cBhvr>
                                        <p:cTn id="32" fill="hold">
                                          <p:stCondLst>
                                            <p:cond delay="499"/>
                                          </p:stCondLst>
                                        </p:cTn>
                                        <p:tgtEl>
                                          <p:spTgt spid="125"/>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8" nodeType="afterEffect">
                                  <p:stCondLst>
                                    <p:cond delay="0"/>
                                  </p:stCondLst>
                                  <p:iterate type="lt">
                                    <p:tmAbs val="100"/>
                                  </p:iterate>
                                  <p:childTnLst>
                                    <p:set>
                                      <p:cBhvr>
                                        <p:cTn id="35" fill="hold"/>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1" animBg="1" advAuto="0"/>
      <p:bldP spid="124" grpId="2" animBg="1" advAuto="0"/>
      <p:bldP spid="125" grpId="3" animBg="1" advAuto="0"/>
      <p:bldP spid="125" grpId="7" animBg="1" advAuto="0"/>
      <p:bldP spid="126" grpId="8" animBg="1" advAuto="0"/>
      <p:bldP spid="127" grpId="4" animBg="1" advAuto="0"/>
      <p:bldP spid="128" grpId="5" animBg="1" advAuto="0"/>
      <p:bldP spid="129"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32"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33" name="Briefing"/>
          <p:cNvSpPr txBox="1"/>
          <p:nvPr/>
        </p:nvSpPr>
        <p:spPr>
          <a:xfrm>
            <a:off x="10709909" y="6348351"/>
            <a:ext cx="2964181"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Briefing</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36"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37"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sp>
        <p:nvSpPr>
          <p:cNvPr id="138" name="Topic…"/>
          <p:cNvSpPr txBox="1"/>
          <p:nvPr/>
        </p:nvSpPr>
        <p:spPr>
          <a:xfrm>
            <a:off x="7452224" y="1297622"/>
            <a:ext cx="9466852" cy="7443850"/>
          </a:xfrm>
          <a:prstGeom prst="rect">
            <a:avLst/>
          </a:prstGeom>
          <a:solidFill>
            <a:srgbClr val="2B2B32">
              <a:alpha val="79900"/>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FFFFFF"/>
                </a:solidFill>
              </a:defRPr>
            </a:pPr>
            <a:endParaRPr dirty="0"/>
          </a:p>
          <a:p>
            <a:pPr>
              <a:defRPr sz="4000">
                <a:solidFill>
                  <a:srgbClr val="FFFFFF"/>
                </a:solidFill>
              </a:defRPr>
            </a:pPr>
            <a:r>
              <a:rPr dirty="0"/>
              <a:t>Topic</a:t>
            </a:r>
          </a:p>
          <a:p>
            <a:pPr>
              <a:defRPr>
                <a:solidFill>
                  <a:srgbClr val="FFFFFF"/>
                </a:solidFill>
              </a:defRPr>
            </a:pPr>
            <a:r>
              <a:rPr dirty="0"/>
              <a:t>“Take Back the City”</a:t>
            </a:r>
          </a:p>
          <a:p>
            <a:pPr>
              <a:defRPr sz="4000">
                <a:solidFill>
                  <a:srgbClr val="FFFFFF"/>
                </a:solidFill>
              </a:defRPr>
            </a:pPr>
            <a:endParaRPr dirty="0"/>
          </a:p>
          <a:p>
            <a:pPr>
              <a:defRPr sz="4000">
                <a:solidFill>
                  <a:srgbClr val="FFFFFF"/>
                </a:solidFill>
              </a:defRPr>
            </a:pPr>
            <a:r>
              <a:rPr dirty="0"/>
              <a:t>Basic Knowledge</a:t>
            </a:r>
          </a:p>
          <a:p>
            <a:pPr>
              <a:defRPr>
                <a:solidFill>
                  <a:srgbClr val="FFFFFF"/>
                </a:solidFill>
              </a:defRPr>
            </a:pPr>
            <a:r>
              <a:rPr dirty="0"/>
              <a:t>Codes for fighting review</a:t>
            </a:r>
          </a:p>
          <a:p>
            <a:pPr>
              <a:defRPr sz="4000">
                <a:solidFill>
                  <a:srgbClr val="FFFFFF"/>
                </a:solidFill>
              </a:defRPr>
            </a:pPr>
            <a:endParaRPr dirty="0"/>
          </a:p>
          <a:p>
            <a:pPr>
              <a:defRPr sz="4000">
                <a:solidFill>
                  <a:srgbClr val="FFFFFF"/>
                </a:solidFill>
              </a:defRPr>
            </a:pPr>
            <a:r>
              <a:rPr dirty="0"/>
              <a:t>Training</a:t>
            </a:r>
          </a:p>
          <a:p>
            <a:pPr>
              <a:defRPr>
                <a:solidFill>
                  <a:srgbClr val="FFFFFF"/>
                </a:solidFill>
              </a:defRPr>
            </a:pPr>
            <a:r>
              <a:rPr dirty="0"/>
              <a:t>Shooting and melee attack</a:t>
            </a:r>
          </a:p>
          <a:p>
            <a:pPr>
              <a:defRPr sz="4000">
                <a:solidFill>
                  <a:srgbClr val="FFFFFF"/>
                </a:solidFill>
              </a:defRPr>
            </a:pPr>
            <a:endParaRPr dirty="0"/>
          </a:p>
          <a:p>
            <a:pPr>
              <a:defRPr sz="4000">
                <a:solidFill>
                  <a:srgbClr val="FFFFFF"/>
                </a:solidFill>
              </a:defRPr>
            </a:pPr>
            <a:r>
              <a:rPr dirty="0"/>
              <a:t>Challenge</a:t>
            </a:r>
          </a:p>
          <a:p>
            <a:pPr>
              <a:defRPr>
                <a:solidFill>
                  <a:srgbClr val="FFFFFF"/>
                </a:solidFill>
              </a:defRPr>
            </a:pPr>
            <a:r>
              <a:rPr dirty="0"/>
              <a:t>Street battle</a:t>
            </a:r>
          </a:p>
          <a:p>
            <a:pPr>
              <a:defRPr sz="4000">
                <a:solidFill>
                  <a:srgbClr val="FFFFFF"/>
                </a:solidFill>
              </a:defRPr>
            </a:pPr>
            <a:endParaRPr dirty="0"/>
          </a:p>
        </p:txBody>
      </p:sp>
      <p:sp>
        <p:nvSpPr>
          <p:cNvPr id="139" name="In the Briefing section, let’s see what we are going to do today."/>
          <p:cNvSpPr txBox="1"/>
          <p:nvPr/>
        </p:nvSpPr>
        <p:spPr>
          <a:xfrm>
            <a:off x="4552950" y="11238616"/>
            <a:ext cx="1527810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t>In the Briefing section, let’s see what we are going to do today.</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fill="hold" grpId="2" nodeType="clickEffect">
                                  <p:stCondLst>
                                    <p:cond delay="0"/>
                                  </p:stCondLst>
                                  <p:iterate type="lt">
                                    <p:tmAbs val="0"/>
                                  </p:iterate>
                                  <p:childTnLst>
                                    <p:set>
                                      <p:cBhvr>
                                        <p:cTn id="10" fill="hold"/>
                                        <p:tgtEl>
                                          <p:spTgt spid="138"/>
                                        </p:tgtEl>
                                        <p:attrNameLst>
                                          <p:attrName>style.visibility</p:attrName>
                                        </p:attrNameLst>
                                      </p:cBhvr>
                                      <p:to>
                                        <p:strVal val="visible"/>
                                      </p:to>
                                    </p:set>
                                    <p:animEffect transition="in" filter="fade">
                                      <p:cBhvr>
                                        <p:cTn id="11" dur="1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2" animBg="1" advAuto="0"/>
      <p:bldP spid="139"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2"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43" name="Basic Knowledge"/>
          <p:cNvSpPr txBox="1"/>
          <p:nvPr/>
        </p:nvSpPr>
        <p:spPr>
          <a:xfrm>
            <a:off x="8975216" y="6348351"/>
            <a:ext cx="6433567"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Basic Knowledge</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控制室.jpg" descr="控制室.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6" name="色彩主角 4.png" descr="色彩主角 4.png"/>
          <p:cNvPicPr>
            <a:picLocks noChangeAspect="1"/>
          </p:cNvPicPr>
          <p:nvPr/>
        </p:nvPicPr>
        <p:blipFill>
          <a:blip r:embed="rId3">
            <a:extLst/>
          </a:blip>
          <a:stretch>
            <a:fillRect/>
          </a:stretch>
        </p:blipFill>
        <p:spPr>
          <a:xfrm>
            <a:off x="17375714" y="2480522"/>
            <a:ext cx="6767211" cy="13716001"/>
          </a:xfrm>
          <a:prstGeom prst="rect">
            <a:avLst/>
          </a:prstGeom>
          <a:ln w="12700">
            <a:miter lim="400000"/>
          </a:ln>
        </p:spPr>
      </p:pic>
      <p:pic>
        <p:nvPicPr>
          <p:cNvPr id="147" name="V朘R$~3LVOWC{SUC4.png" descr="V朘R$~3LVOWC{SUC4.png"/>
          <p:cNvPicPr>
            <a:picLocks noChangeAspect="1"/>
          </p:cNvPicPr>
          <p:nvPr/>
        </p:nvPicPr>
        <p:blipFill>
          <a:blip r:embed="rId4">
            <a:extLst/>
          </a:blip>
          <a:stretch>
            <a:fillRect/>
          </a:stretch>
        </p:blipFill>
        <p:spPr>
          <a:xfrm>
            <a:off x="0" y="9377048"/>
            <a:ext cx="24384001" cy="4432301"/>
          </a:xfrm>
          <a:prstGeom prst="rect">
            <a:avLst/>
          </a:prstGeom>
          <a:ln w="12700">
            <a:miter lim="400000"/>
          </a:ln>
        </p:spPr>
      </p:pic>
      <p:pic>
        <p:nvPicPr>
          <p:cNvPr id="148" name="控制室屏幕.png" descr="控制室屏幕.png"/>
          <p:cNvPicPr>
            <a:picLocks noChangeAspect="1"/>
          </p:cNvPicPr>
          <p:nvPr/>
        </p:nvPicPr>
        <p:blipFill>
          <a:blip r:embed="rId5">
            <a:extLst/>
          </a:blip>
          <a:stretch>
            <a:fillRect/>
          </a:stretch>
        </p:blipFill>
        <p:spPr>
          <a:xfrm>
            <a:off x="-2634026" y="-4412632"/>
            <a:ext cx="30106978" cy="16935174"/>
          </a:xfrm>
          <a:prstGeom prst="rect">
            <a:avLst/>
          </a:prstGeom>
          <a:ln w="12700">
            <a:miter lim="400000"/>
          </a:ln>
        </p:spPr>
      </p:pic>
      <p:sp>
        <p:nvSpPr>
          <p:cNvPr id="149" name="Before we enter the battle field, let’s have a review of GEIO’s fighting skills."/>
          <p:cNvSpPr txBox="1"/>
          <p:nvPr/>
        </p:nvSpPr>
        <p:spPr>
          <a:xfrm>
            <a:off x="3095497" y="11238616"/>
            <a:ext cx="1819300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t>Before we enter the battle field, let’s have a review of GEIO’s fighting skills.</a:t>
            </a:r>
          </a:p>
        </p:txBody>
      </p:sp>
      <p:pic>
        <p:nvPicPr>
          <p:cNvPr id="150" name="timg-40.jpeg" descr="timg-40.jpeg"/>
          <p:cNvPicPr>
            <a:picLocks noChangeAspect="1"/>
          </p:cNvPicPr>
          <p:nvPr/>
        </p:nvPicPr>
        <p:blipFill>
          <a:blip r:embed="rId6">
            <a:extLst/>
          </a:blip>
          <a:stretch>
            <a:fillRect/>
          </a:stretch>
        </p:blipFill>
        <p:spPr>
          <a:xfrm>
            <a:off x="3614622" y="1505218"/>
            <a:ext cx="11306723" cy="6934201"/>
          </a:xfrm>
          <a:prstGeom prst="rect">
            <a:avLst/>
          </a:prstGeom>
          <a:ln w="12700">
            <a:miter lim="400000"/>
          </a:ln>
        </p:spPr>
      </p:pic>
      <p:sp>
        <p:nvSpPr>
          <p:cNvPr id="151" name="But combat in the city is different from what we did in the past. The buildings and the narrow street have made combat much tougher here. The terrorists may attack you from every window and corner without showing themselves."/>
          <p:cNvSpPr txBox="1"/>
          <p:nvPr/>
        </p:nvSpPr>
        <p:spPr>
          <a:xfrm>
            <a:off x="2774372" y="10312534"/>
            <a:ext cx="18835256"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But combat in the city is different from what we did in the past. The buildings and the narrow street have made combat much tougher here. The terrorists may attack you from every window and corner without showing themselves.</a:t>
            </a:r>
          </a:p>
        </p:txBody>
      </p:sp>
      <p:sp>
        <p:nvSpPr>
          <p:cNvPr id="152" name="Here we are. The occupied city is in front. This time, we will…"/>
          <p:cNvSpPr txBox="1"/>
          <p:nvPr/>
        </p:nvSpPr>
        <p:spPr>
          <a:xfrm>
            <a:off x="4902707" y="10775575"/>
            <a:ext cx="14578585"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Here we are. The occupied city is in front. This time, we will</a:t>
            </a:r>
          </a:p>
          <a:p>
            <a:pPr>
              <a:lnSpc>
                <a:spcPct val="150000"/>
              </a:lnSpc>
              <a:defRPr sz="4000">
                <a:solidFill>
                  <a:srgbClr val="41CAD0"/>
                </a:solidFill>
              </a:defRPr>
            </a:pPr>
            <a:r>
              <a:t>eliminate those Fenrir soldiers in the city and recover it.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500" fill="hold"/>
                                        <p:tgtEl>
                                          <p:spTgt spid="152"/>
                                        </p:tgtEl>
                                      </p:cBhvr>
                                    </p:animEffect>
                                    <p:set>
                                      <p:cBhvr>
                                        <p:cTn id="11" fill="hold">
                                          <p:stCondLst>
                                            <p:cond delay="499"/>
                                          </p:stCondLst>
                                        </p:cTn>
                                        <p:tgtEl>
                                          <p:spTgt spid="152"/>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3" nodeType="afterEffect">
                                  <p:stCondLst>
                                    <p:cond delay="0"/>
                                  </p:stCondLst>
                                  <p:iterate type="lt">
                                    <p:tmAbs val="100"/>
                                  </p:iterate>
                                  <p:childTnLst>
                                    <p:set>
                                      <p:cBhvr>
                                        <p:cTn id="14" fill="hold"/>
                                        <p:tgtEl>
                                          <p:spTgt spid="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4" nodeType="clickEffect">
                                  <p:stCondLst>
                                    <p:cond delay="0"/>
                                  </p:stCondLst>
                                  <p:iterate>
                                    <p:tmAbs val="0"/>
                                  </p:iterate>
                                  <p:childTnLst>
                                    <p:set>
                                      <p:cBhvr>
                                        <p:cTn id="18" fill="hold"/>
                                        <p:tgtEl>
                                          <p:spTgt spid="148"/>
                                        </p:tgtEl>
                                        <p:attrNameLst>
                                          <p:attrName>style.visibility</p:attrName>
                                        </p:attrNameLst>
                                      </p:cBhvr>
                                      <p:to>
                                        <p:strVal val="visible"/>
                                      </p:to>
                                    </p:set>
                                    <p:animEffect transition="in" filter="wipe(left)">
                                      <p:cBhvr>
                                        <p:cTn id="19" dur="1000"/>
                                        <p:tgtEl>
                                          <p:spTgt spid="148"/>
                                        </p:tgtEl>
                                      </p:cBhvr>
                                    </p:animEffect>
                                  </p:childTnLst>
                                </p:cTn>
                              </p:par>
                            </p:childTnLst>
                          </p:cTn>
                        </p:par>
                        <p:par>
                          <p:cTn id="20" fill="hold">
                            <p:stCondLst>
                              <p:cond delay="1000"/>
                            </p:stCondLst>
                            <p:childTnLst>
                              <p:par>
                                <p:cTn id="21" presetID="22" presetClass="entr" presetSubtype="4" fill="hold" grpId="5" nodeType="afterEffect">
                                  <p:stCondLst>
                                    <p:cond delay="0"/>
                                  </p:stCondLst>
                                  <p:iterate>
                                    <p:tmAbs val="0"/>
                                  </p:iterate>
                                  <p:childTnLst>
                                    <p:set>
                                      <p:cBhvr>
                                        <p:cTn id="22" fill="hold"/>
                                        <p:tgtEl>
                                          <p:spTgt spid="150"/>
                                        </p:tgtEl>
                                        <p:attrNameLst>
                                          <p:attrName>style.visibility</p:attrName>
                                        </p:attrNameLst>
                                      </p:cBhvr>
                                      <p:to>
                                        <p:strVal val="visible"/>
                                      </p:to>
                                    </p:set>
                                    <p:animEffect transition="in" filter="wipe(down)">
                                      <p:cBhvr>
                                        <p:cTn id="23" dur="1000"/>
                                        <p:tgtEl>
                                          <p:spTgt spid="1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grpId="6" nodeType="clickEffect">
                                  <p:stCondLst>
                                    <p:cond delay="0"/>
                                  </p:stCondLst>
                                  <p:iterate>
                                    <p:tmAbs val="0"/>
                                  </p:iterate>
                                  <p:childTnLst>
                                    <p:animEffect transition="out" filter="wipe(left)">
                                      <p:cBhvr>
                                        <p:cTn id="27" dur="500" fill="hold"/>
                                        <p:tgtEl>
                                          <p:spTgt spid="151"/>
                                        </p:tgtEl>
                                      </p:cBhvr>
                                    </p:animEffect>
                                    <p:set>
                                      <p:cBhvr>
                                        <p:cTn id="28" fill="hold">
                                          <p:stCondLst>
                                            <p:cond delay="499"/>
                                          </p:stCondLst>
                                        </p:cTn>
                                        <p:tgtEl>
                                          <p:spTgt spid="151"/>
                                        </p:tgtEl>
                                        <p:attrNameLst>
                                          <p:attrName>style.visibility</p:attrName>
                                        </p:attrNameLst>
                                      </p:cBhvr>
                                      <p:to>
                                        <p:strVal val="hidden"/>
                                      </p:to>
                                    </p:set>
                                  </p:childTnLst>
                                </p:cTn>
                              </p:par>
                            </p:childTnLst>
                          </p:cTn>
                        </p:par>
                        <p:par>
                          <p:cTn id="29" fill="hold">
                            <p:stCondLst>
                              <p:cond delay="500"/>
                            </p:stCondLst>
                            <p:childTnLst>
                              <p:par>
                                <p:cTn id="30" presetID="1" presetClass="entr" presetSubtype="0" fill="hold" grpId="7" nodeType="afterEffect">
                                  <p:stCondLst>
                                    <p:cond delay="0"/>
                                  </p:stCondLst>
                                  <p:iterate type="lt">
                                    <p:tmAbs val="100"/>
                                  </p:iterate>
                                  <p:childTnLst>
                                    <p:set>
                                      <p:cBhvr>
                                        <p:cTn id="31" fill="hold"/>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4" animBg="1" advAuto="0"/>
      <p:bldP spid="149" grpId="7" animBg="1" advAuto="0"/>
      <p:bldP spid="150" grpId="5" animBg="1" advAuto="0"/>
      <p:bldP spid="151" grpId="3" animBg="1" advAuto="0"/>
      <p:bldP spid="151" grpId="6" animBg="1" advAuto="0"/>
      <p:bldP spid="152" grpId="1" animBg="1" advAuto="0"/>
      <p:bldP spid="152"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训练营003（模糊02）.jpg" descr="训练营003（模糊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55" name="V朘R$~3LVOWC{SUC4.png" descr="V朘R$~3LVOWC{SUC4.png"/>
          <p:cNvPicPr>
            <a:picLocks noChangeAspect="1"/>
          </p:cNvPicPr>
          <p:nvPr/>
        </p:nvPicPr>
        <p:blipFill>
          <a:blip r:embed="rId3">
            <a:extLst/>
          </a:blip>
          <a:stretch>
            <a:fillRect/>
          </a:stretch>
        </p:blipFill>
        <p:spPr>
          <a:xfrm>
            <a:off x="4977275" y="5546573"/>
            <a:ext cx="14429450" cy="2622854"/>
          </a:xfrm>
          <a:prstGeom prst="rect">
            <a:avLst/>
          </a:prstGeom>
          <a:ln w="12700">
            <a:miter lim="400000"/>
          </a:ln>
        </p:spPr>
      </p:pic>
      <p:sp>
        <p:nvSpPr>
          <p:cNvPr id="156" name="Training"/>
          <p:cNvSpPr txBox="1"/>
          <p:nvPr/>
        </p:nvSpPr>
        <p:spPr>
          <a:xfrm>
            <a:off x="10688954" y="6348351"/>
            <a:ext cx="3006091"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t>Training</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屏幕 改psd.jpg" descr="屏幕 改psd.jpg"/>
          <p:cNvPicPr>
            <a:picLocks noChangeAspect="1"/>
          </p:cNvPicPr>
          <p:nvPr/>
        </p:nvPicPr>
        <p:blipFill>
          <a:blip r:embed="rId2">
            <a:extLst/>
          </a:blip>
          <a:stretch>
            <a:fillRect/>
          </a:stretch>
        </p:blipFill>
        <p:spPr>
          <a:xfrm>
            <a:off x="-1" y="4344"/>
            <a:ext cx="24384001" cy="13707311"/>
          </a:xfrm>
          <a:prstGeom prst="rect">
            <a:avLst/>
          </a:prstGeom>
          <a:ln w="12700">
            <a:miter lim="400000"/>
          </a:ln>
        </p:spPr>
      </p:pic>
      <p:pic>
        <p:nvPicPr>
          <p:cNvPr id="159" name="IMG_3906.PNG" descr="IMG_3906.PNG"/>
          <p:cNvPicPr>
            <a:picLocks noChangeAspect="1"/>
          </p:cNvPicPr>
          <p:nvPr/>
        </p:nvPicPr>
        <p:blipFill>
          <a:blip r:embed="rId3">
            <a:extLst/>
          </a:blip>
          <a:stretch>
            <a:fillRect/>
          </a:stretch>
        </p:blipFill>
        <p:spPr>
          <a:xfrm>
            <a:off x="5772471" y="2388258"/>
            <a:ext cx="12839058" cy="6833381"/>
          </a:xfrm>
          <a:prstGeom prst="rect">
            <a:avLst/>
          </a:prstGeom>
          <a:ln w="12700">
            <a:miter lim="400000"/>
          </a:ln>
        </p:spPr>
      </p:pic>
      <p:pic>
        <p:nvPicPr>
          <p:cNvPr id="160"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161"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162" name="Training task 1: Use “Button” to create a shooting programme,…"/>
          <p:cNvSpPr txBox="1"/>
          <p:nvPr/>
        </p:nvSpPr>
        <p:spPr>
          <a:xfrm>
            <a:off x="4519422" y="10775575"/>
            <a:ext cx="15345157" cy="163524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t>Training task 1: Use “Button” to create a shooting programme,</a:t>
            </a:r>
          </a:p>
          <a:p>
            <a:pPr>
              <a:lnSpc>
                <a:spcPct val="150000"/>
              </a:lnSpc>
              <a:defRPr sz="4000">
                <a:solidFill>
                  <a:srgbClr val="41CAD0"/>
                </a:solidFill>
              </a:defRPr>
            </a:pPr>
            <a:r>
              <a:t>in which ammunition limitation is applied (repeat 10 times).</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59"/>
                                        </p:tgtEl>
                                        <p:attrNameLst>
                                          <p:attrName>style.visibility</p:attrName>
                                        </p:attrNameLst>
                                      </p:cBhvr>
                                      <p:to>
                                        <p:strVal val="visible"/>
                                      </p:to>
                                    </p:set>
                                    <p:animEffect transition="in" filter="wipe(left)">
                                      <p:cBhvr>
                                        <p:cTn id="11"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2" animBg="1" advAuto="0"/>
      <p:bldP spid="162"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屏幕 改psd.jpg" descr="屏幕 改psd.jpg"/>
          <p:cNvPicPr>
            <a:picLocks noChangeAspect="1"/>
          </p:cNvPicPr>
          <p:nvPr/>
        </p:nvPicPr>
        <p:blipFill>
          <a:blip r:embed="rId2">
            <a:extLst/>
          </a:blip>
          <a:stretch>
            <a:fillRect/>
          </a:stretch>
        </p:blipFill>
        <p:spPr>
          <a:xfrm>
            <a:off x="-1" y="4344"/>
            <a:ext cx="24384001" cy="13707311"/>
          </a:xfrm>
          <a:prstGeom prst="rect">
            <a:avLst/>
          </a:prstGeom>
          <a:ln w="12700">
            <a:miter lim="400000"/>
          </a:ln>
        </p:spPr>
      </p:pic>
      <p:pic>
        <p:nvPicPr>
          <p:cNvPr id="165" name="IMG_3936.PNG" descr="IMG_3936.PNG"/>
          <p:cNvPicPr>
            <a:picLocks noChangeAspect="1"/>
          </p:cNvPicPr>
          <p:nvPr/>
        </p:nvPicPr>
        <p:blipFill>
          <a:blip r:embed="rId3">
            <a:extLst/>
          </a:blip>
          <a:stretch>
            <a:fillRect/>
          </a:stretch>
        </p:blipFill>
        <p:spPr>
          <a:xfrm>
            <a:off x="5780028" y="2392280"/>
            <a:ext cx="12823944" cy="6825337"/>
          </a:xfrm>
          <a:prstGeom prst="rect">
            <a:avLst/>
          </a:prstGeom>
          <a:ln w="12700">
            <a:miter lim="400000"/>
          </a:ln>
        </p:spPr>
      </p:pic>
      <p:pic>
        <p:nvPicPr>
          <p:cNvPr id="166" name="色彩主角 4.png" descr="色彩主角 4.png"/>
          <p:cNvPicPr>
            <a:picLocks noChangeAspect="1"/>
          </p:cNvPicPr>
          <p:nvPr/>
        </p:nvPicPr>
        <p:blipFill>
          <a:blip r:embed="rId4">
            <a:extLst/>
          </a:blip>
          <a:stretch>
            <a:fillRect/>
          </a:stretch>
        </p:blipFill>
        <p:spPr>
          <a:xfrm>
            <a:off x="17375714" y="2480522"/>
            <a:ext cx="6767211" cy="13716001"/>
          </a:xfrm>
          <a:prstGeom prst="rect">
            <a:avLst/>
          </a:prstGeom>
          <a:ln w="12700">
            <a:miter lim="400000"/>
          </a:ln>
        </p:spPr>
      </p:pic>
      <p:pic>
        <p:nvPicPr>
          <p:cNvPr id="167" name="V朘R$~3LVOWC{SUC4.png" descr="V朘R$~3LVOWC{SUC4.png"/>
          <p:cNvPicPr>
            <a:picLocks noChangeAspect="1"/>
          </p:cNvPicPr>
          <p:nvPr/>
        </p:nvPicPr>
        <p:blipFill>
          <a:blip r:embed="rId5">
            <a:extLst/>
          </a:blip>
          <a:stretch>
            <a:fillRect/>
          </a:stretch>
        </p:blipFill>
        <p:spPr>
          <a:xfrm>
            <a:off x="0" y="9377048"/>
            <a:ext cx="24384001" cy="4432301"/>
          </a:xfrm>
          <a:prstGeom prst="rect">
            <a:avLst/>
          </a:prstGeom>
          <a:ln w="12700">
            <a:miter lim="400000"/>
          </a:ln>
        </p:spPr>
      </p:pic>
      <p:sp>
        <p:nvSpPr>
          <p:cNvPr id="168" name="Training task 2: Use “Digital Display” to create a melee damage display system. When the HP of GEIO is greater than 0, the system would keep counting the times of being attacked in melee. When HP=0, stop counting."/>
          <p:cNvSpPr txBox="1"/>
          <p:nvPr/>
        </p:nvSpPr>
        <p:spPr>
          <a:xfrm>
            <a:off x="3174534" y="10312534"/>
            <a:ext cx="18034933" cy="2561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t>Training task 2: Use “Digital Display” to create a melee damage display system. When the HP of GEIO is greater than 0, the system would keep counting the times of being attacked in melee. When HP=0, stop counting.</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65"/>
                                        </p:tgtEl>
                                        <p:attrNameLst>
                                          <p:attrName>style.visibility</p:attrName>
                                        </p:attrNameLst>
                                      </p:cBhvr>
                                      <p:to>
                                        <p:strVal val="visible"/>
                                      </p:to>
                                    </p:set>
                                    <p:animEffect transition="in" filter="wipe(left)">
                                      <p:cBhvr>
                                        <p:cTn id="11"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2" animBg="1" advAuto="0"/>
      <p:bldP spid="168" grpId="1"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558</Words>
  <Application>Microsoft Macintosh PowerPoint</Application>
  <PresentationFormat>自定义</PresentationFormat>
  <Paragraphs>57</Paragraphs>
  <Slides>13</Slides>
  <Notes>0</Notes>
  <HiddenSlides>0</HiddenSlides>
  <MMClips>0</MMClips>
  <ScaleCrop>false</ScaleCrop>
  <HeadingPairs>
    <vt:vector size="4" baseType="variant">
      <vt:variant>
        <vt:lpstr>主题</vt:lpstr>
      </vt:variant>
      <vt:variant>
        <vt:i4>1</vt:i4>
      </vt:variant>
      <vt:variant>
        <vt:lpstr>幻灯片标题</vt:lpstr>
      </vt:variant>
      <vt:variant>
        <vt:i4>13</vt:i4>
      </vt:variant>
    </vt:vector>
  </HeadingPairs>
  <TitlesOfParts>
    <vt:vector size="14" baseType="lpstr">
      <vt:lpstr>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然 罗</cp:lastModifiedBy>
  <cp:revision>1</cp:revision>
  <dcterms:modified xsi:type="dcterms:W3CDTF">2018-08-28T07:03:54Z</dcterms:modified>
</cp:coreProperties>
</file>