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3" d="100"/>
          <a:sy n="43" d="100"/>
        </p:scale>
        <p:origin x="-904" y="-120"/>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6976618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1778000" y="2298700"/>
            <a:ext cx="20828000" cy="4648200"/>
          </a:xfrm>
          <a:prstGeom prst="rect">
            <a:avLst/>
          </a:prstGeom>
        </p:spPr>
        <p:txBody>
          <a:bodyPr anchor="b"/>
          <a:lstStyle/>
          <a:p>
            <a:r>
              <a:t>标题文本</a:t>
            </a:r>
          </a:p>
        </p:txBody>
      </p:sp>
      <p:sp>
        <p:nvSpPr>
          <p:cNvPr id="12" name="正文级别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在此键入引文。”"/>
          <p:cNvSpPr txBox="1">
            <a:spLocks noGrp="1"/>
          </p:cNvSpPr>
          <p:nvPr>
            <p:ph type="body" sz="quarter" idx="14"/>
          </p:nvPr>
        </p:nvSpPr>
        <p:spPr>
          <a:xfrm>
            <a:off x="2387600" y="6013450"/>
            <a:ext cx="19621500" cy="952501"/>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“在此键入引文。”</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标题文本"/>
          <p:cNvSpPr txBox="1">
            <a:spLocks noGrp="1"/>
          </p:cNvSpPr>
          <p:nvPr>
            <p:ph type="title"/>
          </p:nvPr>
        </p:nvSpPr>
        <p:spPr>
          <a:xfrm>
            <a:off x="635000" y="9512300"/>
            <a:ext cx="23114000" cy="2006600"/>
          </a:xfrm>
          <a:prstGeom prst="rect">
            <a:avLst/>
          </a:prstGeom>
        </p:spPr>
        <p:txBody>
          <a:bodyPr anchor="b"/>
          <a:lstStyle/>
          <a:p>
            <a:r>
              <a:t>标题文本</a:t>
            </a:r>
          </a:p>
        </p:txBody>
      </p:sp>
      <p:sp>
        <p:nvSpPr>
          <p:cNvPr id="22" name="正文级别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标题文本"/>
          <p:cNvSpPr txBox="1">
            <a:spLocks noGrp="1"/>
          </p:cNvSpPr>
          <p:nvPr>
            <p:ph type="title"/>
          </p:nvPr>
        </p:nvSpPr>
        <p:spPr>
          <a:xfrm>
            <a:off x="1778000" y="4533900"/>
            <a:ext cx="20828000" cy="4648200"/>
          </a:xfrm>
          <a:prstGeom prst="rect">
            <a:avLst/>
          </a:prstGeom>
        </p:spPr>
        <p:txBody>
          <a:bodyPr/>
          <a:lstStyle/>
          <a:p>
            <a:r>
              <a:t>标题文本</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标题文本"/>
          <p:cNvSpPr txBox="1">
            <a:spLocks noGrp="1"/>
          </p:cNvSpPr>
          <p:nvPr>
            <p:ph type="title"/>
          </p:nvPr>
        </p:nvSpPr>
        <p:spPr>
          <a:xfrm>
            <a:off x="1651000" y="952500"/>
            <a:ext cx="10223500" cy="5549900"/>
          </a:xfrm>
          <a:prstGeom prst="rect">
            <a:avLst/>
          </a:prstGeom>
        </p:spPr>
        <p:txBody>
          <a:bodyPr anchor="b"/>
          <a:lstStyle>
            <a:lvl1pPr>
              <a:defRPr sz="8400"/>
            </a:lvl1pPr>
          </a:lstStyle>
          <a:p>
            <a:r>
              <a:t>标题文本</a:t>
            </a:r>
          </a:p>
        </p:txBody>
      </p:sp>
      <p:sp>
        <p:nvSpPr>
          <p:cNvPr id="40" name="正文级别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p:nvPr>
        </p:nvSpPr>
        <p:spPr>
          <a:prstGeom prst="rect">
            <a:avLst/>
          </a:prstGeom>
        </p:spPr>
        <p:txBody>
          <a:bodyPr/>
          <a:lstStyle/>
          <a:p>
            <a:r>
              <a:t>标题文本</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t>标题文本</a:t>
            </a:r>
          </a:p>
        </p:txBody>
      </p:sp>
      <p:sp>
        <p:nvSpPr>
          <p:cNvPr id="57" name="正文级别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标题文本"/>
          <p:cNvSpPr txBox="1">
            <a:spLocks noGrp="1"/>
          </p:cNvSpPr>
          <p:nvPr>
            <p:ph type="title"/>
          </p:nvPr>
        </p:nvSpPr>
        <p:spPr>
          <a:prstGeom prst="rect">
            <a:avLst/>
          </a:prstGeom>
        </p:spPr>
        <p:txBody>
          <a:bodyPr/>
          <a:lstStyle/>
          <a:p>
            <a:r>
              <a:t>标题文本</a:t>
            </a:r>
          </a:p>
        </p:txBody>
      </p:sp>
      <p:sp>
        <p:nvSpPr>
          <p:cNvPr id="67" name="正文级别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7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图像"/>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图像"/>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标题文本</a:t>
            </a:r>
          </a:p>
        </p:txBody>
      </p:sp>
      <p:sp>
        <p:nvSpPr>
          <p:cNvPr id="3" name="正文级别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1.jpeg"/><Relationship Id="rId1" Type="http://schemas.openxmlformats.org/officeDocument/2006/relationships/slideLayout" Target="../slideLayouts/slideLayout5.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8.jpeg"/><Relationship Id="rId1" Type="http://schemas.openxmlformats.org/officeDocument/2006/relationships/slideLayout" Target="../slideLayouts/slideLayout5.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8.jpeg"/><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训练营003.jpg" descr="训练营0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0" name="How to Become A GEIO Pilot？…"/>
          <p:cNvSpPr txBox="1"/>
          <p:nvPr/>
        </p:nvSpPr>
        <p:spPr>
          <a:xfrm>
            <a:off x="8896389" y="8148006"/>
            <a:ext cx="13401507" cy="4226798"/>
          </a:xfrm>
          <a:prstGeom prst="rect">
            <a:avLst/>
          </a:prstGeom>
          <a:solidFill>
            <a:srgbClr val="2F4A89"/>
          </a:solidFill>
          <a:extLst>
            <a:ext uri="{C572A759-6A51-4108-AA02-DFA0A04FC94B}">
              <ma14:wrappingTextBoxFlag xmlns:ma14="http://schemas.microsoft.com/office/mac/drawingml/2011/main" val="1"/>
            </a:ext>
          </a:extLst>
        </p:spPr>
        <p:txBody>
          <a:bodyPr lIns="50800" tIns="50800" rIns="50800" bIns="50800" anchor="ctr">
            <a:spAutoFit/>
          </a:bodyPr>
          <a:lstStyle/>
          <a:p>
            <a:pPr>
              <a:lnSpc>
                <a:spcPct val="120000"/>
              </a:lnSpc>
              <a:defRPr sz="6000">
                <a:solidFill>
                  <a:srgbClr val="FFFFFF"/>
                </a:solidFill>
              </a:defRPr>
            </a:pPr>
            <a:endParaRPr dirty="0"/>
          </a:p>
          <a:p>
            <a:pPr>
              <a:lnSpc>
                <a:spcPct val="120000"/>
              </a:lnSpc>
              <a:defRPr sz="6500">
                <a:solidFill>
                  <a:srgbClr val="FFFFFF"/>
                </a:solidFill>
              </a:defRPr>
            </a:pPr>
            <a:r>
              <a:rPr dirty="0"/>
              <a:t>How to Become A GEIO Pilot？</a:t>
            </a:r>
          </a:p>
          <a:p>
            <a:pPr>
              <a:lnSpc>
                <a:spcPct val="120000"/>
              </a:lnSpc>
              <a:defRPr sz="4000">
                <a:solidFill>
                  <a:srgbClr val="FFFFFF"/>
                </a:solidFill>
              </a:defRPr>
            </a:pPr>
            <a:r>
              <a:rPr dirty="0"/>
              <a:t>Lesson 13: Melee Attack</a:t>
            </a:r>
          </a:p>
          <a:p>
            <a:pPr>
              <a:lnSpc>
                <a:spcPct val="120000"/>
              </a:lnSpc>
              <a:defRPr sz="6000">
                <a:solidFill>
                  <a:srgbClr val="FFFFFF"/>
                </a:solidFill>
              </a:defRPr>
            </a:pPr>
            <a:endParaRPr dirty="0"/>
          </a:p>
        </p:txBody>
      </p:sp>
    </p:spTree>
  </p:cSld>
  <p:clrMapOvr>
    <a:masterClrMapping/>
  </p:clrMapOvr>
  <p:transition xmlns:p14="http://schemas.microsoft.com/office/powerpoint/2010/main" spd="med" advClick="0" advTm="0"/>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1" fill="hold" grpId="1" nodeType="clickEffect">
                                  <p:stCondLst>
                                    <p:cond delay="0"/>
                                  </p:stCondLst>
                                  <p:iterate>
                                    <p:tmAbs val="0"/>
                                  </p:iterate>
                                  <p:childTnLst>
                                    <p:anim calcmode="lin" valueType="num">
                                      <p:cBhvr>
                                        <p:cTn id="6" dur="1000" fill="hold"/>
                                        <p:tgtEl>
                                          <p:spTgt spid="120"/>
                                        </p:tgtEl>
                                        <p:attrNameLst>
                                          <p:attrName>ppt_x</p:attrName>
                                        </p:attrNameLst>
                                      </p:cBhvr>
                                      <p:tavLst>
                                        <p:tav tm="0">
                                          <p:val>
                                            <p:strVal val="ppt_x"/>
                                          </p:val>
                                        </p:tav>
                                        <p:tav tm="100000">
                                          <p:val>
                                            <p:strVal val="ppt_x"/>
                                          </p:val>
                                        </p:tav>
                                      </p:tavLst>
                                    </p:anim>
                                    <p:anim calcmode="lin" valueType="num">
                                      <p:cBhvr>
                                        <p:cTn id="7" dur="1000" fill="hold"/>
                                        <p:tgtEl>
                                          <p:spTgt spid="120"/>
                                        </p:tgtEl>
                                        <p:attrNameLst>
                                          <p:attrName>ppt_y</p:attrName>
                                        </p:attrNameLst>
                                      </p:cBhvr>
                                      <p:tavLst>
                                        <p:tav tm="0">
                                          <p:val>
                                            <p:strVal val="ppt_y"/>
                                          </p:val>
                                        </p:tav>
                                        <p:tav tm="100000">
                                          <p:val>
                                            <p:strVal val="0-ppt_h/2"/>
                                          </p:val>
                                        </p:tav>
                                      </p:tavLst>
                                    </p:anim>
                                    <p:set>
                                      <p:cBhvr>
                                        <p:cTn id="8" fill="hold">
                                          <p:stCondLst>
                                            <p:cond delay="999"/>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屏幕 改psd.jpg" descr="屏幕 改psd.jpg"/>
          <p:cNvPicPr>
            <a:picLocks noChangeAspect="1"/>
          </p:cNvPicPr>
          <p:nvPr/>
        </p:nvPicPr>
        <p:blipFill>
          <a:blip r:embed="rId2">
            <a:extLst/>
          </a:blip>
          <a:stretch>
            <a:fillRect/>
          </a:stretch>
        </p:blipFill>
        <p:spPr>
          <a:xfrm>
            <a:off x="-1" y="4344"/>
            <a:ext cx="24384001" cy="13707311"/>
          </a:xfrm>
          <a:prstGeom prst="rect">
            <a:avLst/>
          </a:prstGeom>
          <a:ln w="12700">
            <a:miter lim="400000"/>
          </a:ln>
        </p:spPr>
      </p:pic>
      <p:pic>
        <p:nvPicPr>
          <p:cNvPr id="179"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80"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sp>
        <p:nvSpPr>
          <p:cNvPr id="181" name="Training task 2: Commence melee attacks on your team mates’ GEIO. Attack front the front, the back, the left side and the right side to see the outcome of the attacks."/>
          <p:cNvSpPr txBox="1"/>
          <p:nvPr/>
        </p:nvSpPr>
        <p:spPr>
          <a:xfrm>
            <a:off x="1097818" y="10775575"/>
            <a:ext cx="22188363" cy="1635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Training task 2: Commence melee attacks on your team mates’ GEIO. Attack front the front, the back, the left side and the right side to see the outcome of the attacks.</a:t>
            </a:r>
          </a:p>
        </p:txBody>
      </p:sp>
      <p:sp>
        <p:nvSpPr>
          <p:cNvPr id="182" name="Training task 3: Make a stab vest for GEIO using cardboard, so that GEIO is able to defend melee attacks."/>
          <p:cNvSpPr txBox="1"/>
          <p:nvPr/>
        </p:nvSpPr>
        <p:spPr>
          <a:xfrm>
            <a:off x="4950736" y="10775575"/>
            <a:ext cx="14482528" cy="1635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Training task 3: Make a stab vest for GEIO using cardboard, so that GEIO is able to defend melee attacks.</a:t>
            </a:r>
          </a:p>
        </p:txBody>
      </p:sp>
      <p:pic>
        <p:nvPicPr>
          <p:cNvPr id="183" name="timg-39.jpeg" descr="timg-39.jpeg"/>
          <p:cNvPicPr>
            <a:picLocks noChangeAspect="1"/>
          </p:cNvPicPr>
          <p:nvPr/>
        </p:nvPicPr>
        <p:blipFill>
          <a:blip r:embed="rId5">
            <a:extLst/>
          </a:blip>
          <a:stretch>
            <a:fillRect/>
          </a:stretch>
        </p:blipFill>
        <p:spPr>
          <a:xfrm>
            <a:off x="8660358" y="2726831"/>
            <a:ext cx="7421595" cy="6567784"/>
          </a:xfrm>
          <a:prstGeom prst="rect">
            <a:avLst/>
          </a:prstGeom>
          <a:ln w="12700">
            <a:miter lim="400000"/>
          </a:ln>
        </p:spPr>
      </p:pic>
      <p:sp>
        <p:nvSpPr>
          <p:cNvPr id="184" name="The melee attacks happen when one GEIO crash one another in the front.…"/>
          <p:cNvSpPr txBox="1"/>
          <p:nvPr/>
        </p:nvSpPr>
        <p:spPr>
          <a:xfrm>
            <a:off x="1433707" y="10775575"/>
            <a:ext cx="22188363" cy="1635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50000"/>
              </a:lnSpc>
              <a:defRPr sz="4000">
                <a:solidFill>
                  <a:srgbClr val="41CAD0"/>
                </a:solidFill>
              </a:defRPr>
            </a:pPr>
            <a:r>
              <a:t>The melee attacks happen when one GEIO crash one another in the front.</a:t>
            </a:r>
          </a:p>
          <a:p>
            <a:pPr>
              <a:lnSpc>
                <a:spcPct val="150000"/>
              </a:lnSpc>
              <a:defRPr sz="4000">
                <a:solidFill>
                  <a:srgbClr val="41CAD0"/>
                </a:solidFill>
              </a:defRPr>
            </a:pPr>
            <a:r>
              <a:t>What if we cover the front two infrared receivers?</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1000" fill="hold"/>
                                        <p:tgtEl>
                                          <p:spTgt spid="181"/>
                                        </p:tgtEl>
                                      </p:cBhvr>
                                    </p:animEffect>
                                    <p:set>
                                      <p:cBhvr>
                                        <p:cTn id="11" fill="hold">
                                          <p:stCondLst>
                                            <p:cond delay="999"/>
                                          </p:stCondLst>
                                        </p:cTn>
                                        <p:tgtEl>
                                          <p:spTgt spid="181"/>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3" nodeType="afterEffect">
                                  <p:stCondLst>
                                    <p:cond delay="0"/>
                                  </p:stCondLst>
                                  <p:iterate type="lt">
                                    <p:tmAbs val="100"/>
                                  </p:iterate>
                                  <p:childTnLst>
                                    <p:set>
                                      <p:cBhvr>
                                        <p:cTn id="14" fill="hold"/>
                                        <p:tgtEl>
                                          <p:spTgt spid="1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1000" fill="hold"/>
                                        <p:tgtEl>
                                          <p:spTgt spid="184"/>
                                        </p:tgtEl>
                                      </p:cBhvr>
                                    </p:animEffect>
                                    <p:set>
                                      <p:cBhvr>
                                        <p:cTn id="19" fill="hold">
                                          <p:stCondLst>
                                            <p:cond delay="999"/>
                                          </p:stCondLst>
                                        </p:cTn>
                                        <p:tgtEl>
                                          <p:spTgt spid="184"/>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grpId="5" nodeType="afterEffect">
                                  <p:stCondLst>
                                    <p:cond delay="0"/>
                                  </p:stCondLst>
                                  <p:iterate type="lt">
                                    <p:tmAbs val="100"/>
                                  </p:iterate>
                                  <p:childTnLst>
                                    <p:set>
                                      <p:cBhvr>
                                        <p:cTn id="22" fill="hold"/>
                                        <p:tgtEl>
                                          <p:spTgt spid="1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6" nodeType="clickEffect">
                                  <p:stCondLst>
                                    <p:cond delay="0"/>
                                  </p:stCondLst>
                                  <p:iterate>
                                    <p:tmAbs val="0"/>
                                  </p:iterate>
                                  <p:childTnLst>
                                    <p:set>
                                      <p:cBhvr>
                                        <p:cTn id="26" fill="hold"/>
                                        <p:tgtEl>
                                          <p:spTgt spid="183"/>
                                        </p:tgtEl>
                                        <p:attrNameLst>
                                          <p:attrName>style.visibility</p:attrName>
                                        </p:attrNameLst>
                                      </p:cBhvr>
                                      <p:to>
                                        <p:strVal val="visible"/>
                                      </p:to>
                                    </p:set>
                                    <p:animEffect transition="in" filter="wipe(left)">
                                      <p:cBhvr>
                                        <p:cTn id="2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1" animBg="1" advAuto="0"/>
      <p:bldP spid="181" grpId="2" animBg="1" advAuto="0"/>
      <p:bldP spid="182" grpId="5" animBg="1" advAuto="0"/>
      <p:bldP spid="183" grpId="6" animBg="1" advAuto="0"/>
      <p:bldP spid="184" grpId="3" animBg="1" advAuto="0"/>
      <p:bldP spid="184" grpId="4"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场景废墟2.jpg" descr="场景废墟2.jpg"/>
          <p:cNvPicPr>
            <a:picLocks noChangeAspect="1"/>
          </p:cNvPicPr>
          <p:nvPr/>
        </p:nvPicPr>
        <p:blipFill>
          <a:blip r:embed="rId2">
            <a:extLst/>
          </a:blip>
          <a:stretch>
            <a:fillRect/>
          </a:stretch>
        </p:blipFill>
        <p:spPr>
          <a:xfrm>
            <a:off x="-273216" y="-1"/>
            <a:ext cx="24930432" cy="13716001"/>
          </a:xfrm>
          <a:prstGeom prst="rect">
            <a:avLst/>
          </a:prstGeom>
          <a:ln w="12700">
            <a:miter lim="400000"/>
          </a:ln>
        </p:spPr>
      </p:pic>
      <p:pic>
        <p:nvPicPr>
          <p:cNvPr id="187" name="V朘R$~3LVOWC{SUC4.png" descr="V朘R$~3LVOWC{SUC4.png"/>
          <p:cNvPicPr>
            <a:picLocks noChangeAspect="1"/>
          </p:cNvPicPr>
          <p:nvPr/>
        </p:nvPicPr>
        <p:blipFill>
          <a:blip r:embed="rId3">
            <a:extLst/>
          </a:blip>
          <a:stretch>
            <a:fillRect/>
          </a:stretch>
        </p:blipFill>
        <p:spPr>
          <a:xfrm>
            <a:off x="4977275" y="5546573"/>
            <a:ext cx="14429450" cy="2622854"/>
          </a:xfrm>
          <a:prstGeom prst="rect">
            <a:avLst/>
          </a:prstGeom>
          <a:ln w="12700">
            <a:miter lim="400000"/>
          </a:ln>
        </p:spPr>
      </p:pic>
      <p:sp>
        <p:nvSpPr>
          <p:cNvPr id="188" name="Challenge"/>
          <p:cNvSpPr txBox="1"/>
          <p:nvPr/>
        </p:nvSpPr>
        <p:spPr>
          <a:xfrm>
            <a:off x="10315193" y="6348351"/>
            <a:ext cx="3753613"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t>Challenge</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场景废墟2.jpg" descr="场景废墟2.jpg"/>
          <p:cNvPicPr>
            <a:picLocks noChangeAspect="1"/>
          </p:cNvPicPr>
          <p:nvPr/>
        </p:nvPicPr>
        <p:blipFill>
          <a:blip r:embed="rId2">
            <a:extLst/>
          </a:blip>
          <a:stretch>
            <a:fillRect/>
          </a:stretch>
        </p:blipFill>
        <p:spPr>
          <a:xfrm>
            <a:off x="-273216" y="-1"/>
            <a:ext cx="24930432" cy="13716001"/>
          </a:xfrm>
          <a:prstGeom prst="rect">
            <a:avLst/>
          </a:prstGeom>
          <a:ln w="12700">
            <a:miter lim="400000"/>
          </a:ln>
        </p:spPr>
      </p:pic>
      <p:pic>
        <p:nvPicPr>
          <p:cNvPr id="191" name="控制室屏幕.png" descr="控制室屏幕.png"/>
          <p:cNvPicPr>
            <a:picLocks noChangeAspect="1"/>
          </p:cNvPicPr>
          <p:nvPr/>
        </p:nvPicPr>
        <p:blipFill>
          <a:blip r:embed="rId3">
            <a:extLst/>
          </a:blip>
          <a:stretch>
            <a:fillRect/>
          </a:stretch>
        </p:blipFill>
        <p:spPr>
          <a:xfrm>
            <a:off x="-2634026" y="-4412632"/>
            <a:ext cx="30106978" cy="16935174"/>
          </a:xfrm>
          <a:prstGeom prst="rect">
            <a:avLst/>
          </a:prstGeom>
          <a:ln w="12700">
            <a:miter lim="400000"/>
          </a:ln>
        </p:spPr>
      </p:pic>
      <p:pic>
        <p:nvPicPr>
          <p:cNvPr id="192" name="右边反派.png" descr="右边反派.png"/>
          <p:cNvPicPr>
            <a:picLocks noChangeAspect="1"/>
          </p:cNvPicPr>
          <p:nvPr/>
        </p:nvPicPr>
        <p:blipFill>
          <a:blip r:embed="rId4">
            <a:extLst/>
          </a:blip>
          <a:stretch>
            <a:fillRect/>
          </a:stretch>
        </p:blipFill>
        <p:spPr>
          <a:xfrm>
            <a:off x="15900786" y="939800"/>
            <a:ext cx="9717068" cy="13716000"/>
          </a:xfrm>
          <a:prstGeom prst="rect">
            <a:avLst/>
          </a:prstGeom>
          <a:ln w="12700">
            <a:miter lim="400000"/>
          </a:ln>
        </p:spPr>
      </p:pic>
      <p:pic>
        <p:nvPicPr>
          <p:cNvPr id="193" name="色彩主角 4.png" descr="色彩主角 4.png"/>
          <p:cNvPicPr>
            <a:picLocks noChangeAspect="1"/>
          </p:cNvPicPr>
          <p:nvPr/>
        </p:nvPicPr>
        <p:blipFill>
          <a:blip r:embed="rId5">
            <a:extLst/>
          </a:blip>
          <a:stretch>
            <a:fillRect/>
          </a:stretch>
        </p:blipFill>
        <p:spPr>
          <a:xfrm>
            <a:off x="17375714" y="2480522"/>
            <a:ext cx="6767211" cy="13716001"/>
          </a:xfrm>
          <a:prstGeom prst="rect">
            <a:avLst/>
          </a:prstGeom>
          <a:ln w="12700">
            <a:miter lim="400000"/>
          </a:ln>
        </p:spPr>
      </p:pic>
      <p:pic>
        <p:nvPicPr>
          <p:cNvPr id="194" name="V朘R$~3LVOWC{SUC4.png" descr="V朘R$~3LVOWC{SUC4.png"/>
          <p:cNvPicPr>
            <a:picLocks noChangeAspect="1"/>
          </p:cNvPicPr>
          <p:nvPr/>
        </p:nvPicPr>
        <p:blipFill>
          <a:blip r:embed="rId6">
            <a:extLst/>
          </a:blip>
          <a:stretch>
            <a:fillRect/>
          </a:stretch>
        </p:blipFill>
        <p:spPr>
          <a:xfrm>
            <a:off x="0" y="9377048"/>
            <a:ext cx="24384001" cy="4432301"/>
          </a:xfrm>
          <a:prstGeom prst="rect">
            <a:avLst/>
          </a:prstGeom>
          <a:ln w="12700">
            <a:miter lim="400000"/>
          </a:ln>
        </p:spPr>
      </p:pic>
      <p:sp>
        <p:nvSpPr>
          <p:cNvPr id="195" name="Except for the stab vest, is there any other way to defend the melee attacks? There is a simple way to defend. When the enemy is charging towards you, you can simply turn GEIO round. If the enemy fails to crash you in the front, the melee attack fails."/>
          <p:cNvSpPr txBox="1"/>
          <p:nvPr/>
        </p:nvSpPr>
        <p:spPr>
          <a:xfrm>
            <a:off x="1859011" y="10312534"/>
            <a:ext cx="20665978"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nSpc>
                <a:spcPct val="150000"/>
              </a:lnSpc>
              <a:defRPr sz="4000">
                <a:solidFill>
                  <a:srgbClr val="41CAD0"/>
                </a:solidFill>
              </a:defRPr>
            </a:lvl1pPr>
          </a:lstStyle>
          <a:p>
            <a:r>
              <a:t>Except for the stab vest, is there any other way to defend the melee attacks? There is a simple way to defend. When the enemy is charging towards you, you can simply turn GEIO round. If the enemy fails to crash you in the front, the melee attack fails.</a:t>
            </a:r>
          </a:p>
        </p:txBody>
      </p:sp>
      <p:sp>
        <p:nvSpPr>
          <p:cNvPr id="196" name="矩形"/>
          <p:cNvSpPr/>
          <p:nvPr/>
        </p:nvSpPr>
        <p:spPr>
          <a:xfrm>
            <a:off x="3210680" y="1170599"/>
            <a:ext cx="11665628" cy="759986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aphicFrame>
        <p:nvGraphicFramePr>
          <p:cNvPr id="197" name="表格"/>
          <p:cNvGraphicFramePr/>
          <p:nvPr/>
        </p:nvGraphicFramePr>
        <p:xfrm>
          <a:off x="4350798" y="1558102"/>
          <a:ext cx="10206531" cy="6393052"/>
        </p:xfrm>
        <a:graphic>
          <a:graphicData uri="http://schemas.openxmlformats.org/drawingml/2006/table">
            <a:tbl>
              <a:tblPr>
                <a:tableStyleId>{4C3C2611-4C71-4FC5-86AE-919BDF0F9419}</a:tableStyleId>
              </a:tblPr>
              <a:tblGrid>
                <a:gridCol w="1275190"/>
                <a:gridCol w="1275518"/>
                <a:gridCol w="1275151"/>
                <a:gridCol w="1282460"/>
                <a:gridCol w="1273685"/>
                <a:gridCol w="1275421"/>
                <a:gridCol w="1272953"/>
                <a:gridCol w="1276153"/>
              </a:tblGrid>
              <a:tr h="1280512">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82614">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70639">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76764">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82523">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bl>
          </a:graphicData>
        </a:graphic>
      </p:graphicFrame>
      <p:sp>
        <p:nvSpPr>
          <p:cNvPr id="198" name="1"/>
          <p:cNvSpPr txBox="1"/>
          <p:nvPr/>
        </p:nvSpPr>
        <p:spPr>
          <a:xfrm>
            <a:off x="4797976"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1</a:t>
            </a:r>
          </a:p>
        </p:txBody>
      </p:sp>
      <p:sp>
        <p:nvSpPr>
          <p:cNvPr id="199" name="2"/>
          <p:cNvSpPr txBox="1"/>
          <p:nvPr/>
        </p:nvSpPr>
        <p:spPr>
          <a:xfrm>
            <a:off x="6082333"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2</a:t>
            </a:r>
          </a:p>
        </p:txBody>
      </p:sp>
      <p:sp>
        <p:nvSpPr>
          <p:cNvPr id="200" name="3"/>
          <p:cNvSpPr txBox="1"/>
          <p:nvPr/>
        </p:nvSpPr>
        <p:spPr>
          <a:xfrm>
            <a:off x="7366690"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3</a:t>
            </a:r>
          </a:p>
        </p:txBody>
      </p:sp>
      <p:sp>
        <p:nvSpPr>
          <p:cNvPr id="201" name="4"/>
          <p:cNvSpPr txBox="1"/>
          <p:nvPr/>
        </p:nvSpPr>
        <p:spPr>
          <a:xfrm>
            <a:off x="8651049"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4</a:t>
            </a:r>
          </a:p>
        </p:txBody>
      </p:sp>
      <p:sp>
        <p:nvSpPr>
          <p:cNvPr id="202" name="5"/>
          <p:cNvSpPr txBox="1"/>
          <p:nvPr/>
        </p:nvSpPr>
        <p:spPr>
          <a:xfrm>
            <a:off x="9935406"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5</a:t>
            </a:r>
          </a:p>
        </p:txBody>
      </p:sp>
      <p:sp>
        <p:nvSpPr>
          <p:cNvPr id="203" name="6"/>
          <p:cNvSpPr txBox="1"/>
          <p:nvPr/>
        </p:nvSpPr>
        <p:spPr>
          <a:xfrm>
            <a:off x="11219763"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6</a:t>
            </a:r>
          </a:p>
        </p:txBody>
      </p:sp>
      <p:sp>
        <p:nvSpPr>
          <p:cNvPr id="204" name="7"/>
          <p:cNvSpPr txBox="1"/>
          <p:nvPr/>
        </p:nvSpPr>
        <p:spPr>
          <a:xfrm>
            <a:off x="12478721"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7</a:t>
            </a:r>
          </a:p>
        </p:txBody>
      </p:sp>
      <p:sp>
        <p:nvSpPr>
          <p:cNvPr id="205" name="8"/>
          <p:cNvSpPr txBox="1"/>
          <p:nvPr/>
        </p:nvSpPr>
        <p:spPr>
          <a:xfrm>
            <a:off x="13737678"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8</a:t>
            </a:r>
          </a:p>
        </p:txBody>
      </p:sp>
      <p:sp>
        <p:nvSpPr>
          <p:cNvPr id="206" name="A"/>
          <p:cNvSpPr txBox="1"/>
          <p:nvPr/>
        </p:nvSpPr>
        <p:spPr>
          <a:xfrm>
            <a:off x="3777146" y="6995827"/>
            <a:ext cx="37528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A</a:t>
            </a:r>
          </a:p>
        </p:txBody>
      </p:sp>
      <p:sp>
        <p:nvSpPr>
          <p:cNvPr id="207" name="B"/>
          <p:cNvSpPr txBox="1"/>
          <p:nvPr/>
        </p:nvSpPr>
        <p:spPr>
          <a:xfrm>
            <a:off x="3773526" y="5735116"/>
            <a:ext cx="382525"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B</a:t>
            </a:r>
          </a:p>
        </p:txBody>
      </p:sp>
      <p:sp>
        <p:nvSpPr>
          <p:cNvPr id="208" name="C"/>
          <p:cNvSpPr txBox="1"/>
          <p:nvPr/>
        </p:nvSpPr>
        <p:spPr>
          <a:xfrm>
            <a:off x="3766478" y="4474405"/>
            <a:ext cx="39662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C</a:t>
            </a:r>
          </a:p>
        </p:txBody>
      </p:sp>
      <p:sp>
        <p:nvSpPr>
          <p:cNvPr id="209" name="D"/>
          <p:cNvSpPr txBox="1"/>
          <p:nvPr/>
        </p:nvSpPr>
        <p:spPr>
          <a:xfrm>
            <a:off x="3766478" y="3213694"/>
            <a:ext cx="39662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D</a:t>
            </a:r>
          </a:p>
        </p:txBody>
      </p:sp>
      <p:sp>
        <p:nvSpPr>
          <p:cNvPr id="210" name="E"/>
          <p:cNvSpPr txBox="1"/>
          <p:nvPr/>
        </p:nvSpPr>
        <p:spPr>
          <a:xfrm>
            <a:off x="3784195" y="1952983"/>
            <a:ext cx="361189"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E</a:t>
            </a:r>
          </a:p>
        </p:txBody>
      </p:sp>
      <p:pic>
        <p:nvPicPr>
          <p:cNvPr id="211" name="0147625a2dfdeda80120ba38858c65.jpg@1280w_1l_2o_100sh.jpg" descr="0147625a2dfdeda80120ba38858c65.jpg@1280w_1l_2o_100sh.jpg"/>
          <p:cNvPicPr>
            <a:picLocks noChangeAspect="1"/>
          </p:cNvPicPr>
          <p:nvPr/>
        </p:nvPicPr>
        <p:blipFill>
          <a:blip r:embed="rId7">
            <a:extLst/>
          </a:blip>
          <a:stretch>
            <a:fillRect/>
          </a:stretch>
        </p:blipFill>
        <p:spPr>
          <a:xfrm>
            <a:off x="4364620" y="6869651"/>
            <a:ext cx="1218249" cy="812801"/>
          </a:xfrm>
          <a:prstGeom prst="rect">
            <a:avLst/>
          </a:prstGeom>
          <a:ln w="12700">
            <a:miter lim="400000"/>
          </a:ln>
        </p:spPr>
      </p:pic>
      <p:sp>
        <p:nvSpPr>
          <p:cNvPr id="212" name="Now it is the time to attack. Crash the enemies and win this battle!"/>
          <p:cNvSpPr txBox="1"/>
          <p:nvPr/>
        </p:nvSpPr>
        <p:spPr>
          <a:xfrm>
            <a:off x="4112006" y="11238616"/>
            <a:ext cx="16159989"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t>Now it is the time to attack. Crash the enemies and win this battle!</a:t>
            </a:r>
          </a:p>
        </p:txBody>
      </p:sp>
      <p:pic>
        <p:nvPicPr>
          <p:cNvPr id="213" name="0147625a2dfdeda80120ba38858c65.jpg@1280w_1l_2o_100sh.jpg" descr="0147625a2dfdeda80120ba38858c65.jpg@1280w_1l_2o_100sh.jpg"/>
          <p:cNvPicPr>
            <a:picLocks noChangeAspect="1"/>
          </p:cNvPicPr>
          <p:nvPr/>
        </p:nvPicPr>
        <p:blipFill>
          <a:blip r:embed="rId7">
            <a:extLst/>
          </a:blip>
          <a:stretch>
            <a:fillRect/>
          </a:stretch>
        </p:blipFill>
        <p:spPr>
          <a:xfrm>
            <a:off x="4364620" y="1826807"/>
            <a:ext cx="1218249" cy="812801"/>
          </a:xfrm>
          <a:prstGeom prst="rect">
            <a:avLst/>
          </a:prstGeom>
          <a:ln w="12700">
            <a:miter lim="400000"/>
          </a:ln>
        </p:spPr>
      </p:pic>
      <p:pic>
        <p:nvPicPr>
          <p:cNvPr id="214" name="0147625a2dfdeda80120ba38858c65.jpg@1280w_1l_2o_100sh.jpg" descr="0147625a2dfdeda80120ba38858c65.jpg@1280w_1l_2o_100sh.jpg"/>
          <p:cNvPicPr>
            <a:picLocks noChangeAspect="1"/>
          </p:cNvPicPr>
          <p:nvPr/>
        </p:nvPicPr>
        <p:blipFill>
          <a:blip r:embed="rId7">
            <a:extLst/>
          </a:blip>
          <a:stretch>
            <a:fillRect/>
          </a:stretch>
        </p:blipFill>
        <p:spPr>
          <a:xfrm>
            <a:off x="13304322" y="6869651"/>
            <a:ext cx="1218249" cy="812801"/>
          </a:xfrm>
          <a:prstGeom prst="rect">
            <a:avLst/>
          </a:prstGeom>
          <a:ln w="12700">
            <a:miter lim="400000"/>
          </a:ln>
        </p:spPr>
      </p:pic>
      <p:pic>
        <p:nvPicPr>
          <p:cNvPr id="215" name="0147625a2dfdeda80120ba38858c65.jpg@1280w_1l_2o_100sh.jpg" descr="0147625a2dfdeda80120ba38858c65.jpg@1280w_1l_2o_100sh.jpg"/>
          <p:cNvPicPr>
            <a:picLocks noChangeAspect="1"/>
          </p:cNvPicPr>
          <p:nvPr/>
        </p:nvPicPr>
        <p:blipFill>
          <a:blip r:embed="rId7">
            <a:extLst/>
          </a:blip>
          <a:stretch>
            <a:fillRect/>
          </a:stretch>
        </p:blipFill>
        <p:spPr>
          <a:xfrm>
            <a:off x="13304322" y="1826807"/>
            <a:ext cx="1218249" cy="812801"/>
          </a:xfrm>
          <a:prstGeom prst="rect">
            <a:avLst/>
          </a:prstGeom>
          <a:ln w="12700">
            <a:miter lim="400000"/>
          </a:ln>
        </p:spPr>
      </p:pic>
      <p:sp>
        <p:nvSpPr>
          <p:cNvPr id="216" name="You fool! You will no win this time!"/>
          <p:cNvSpPr txBox="1"/>
          <p:nvPr/>
        </p:nvSpPr>
        <p:spPr>
          <a:xfrm>
            <a:off x="8039862" y="11238616"/>
            <a:ext cx="830427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t>You fool! You will no win this time!</a:t>
            </a:r>
          </a:p>
        </p:txBody>
      </p:sp>
      <p:sp>
        <p:nvSpPr>
          <p:cNvPr id="217" name="Every two of you should form a team, and defeat your opponent team only by…"/>
          <p:cNvSpPr txBox="1"/>
          <p:nvPr/>
        </p:nvSpPr>
        <p:spPr>
          <a:xfrm>
            <a:off x="2750819" y="10775575"/>
            <a:ext cx="18882361" cy="1635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t>Every two of you should form a team, and defeat your opponent team only by</a:t>
            </a:r>
          </a:p>
          <a:p>
            <a:pPr>
              <a:lnSpc>
                <a:spcPct val="150000"/>
              </a:lnSpc>
              <a:defRPr sz="4000">
                <a:solidFill>
                  <a:srgbClr val="41CAD0"/>
                </a:solidFill>
              </a:defRPr>
            </a:pPr>
            <a:r>
              <a:t>melee attacks. Use the scoring system to count the times of being attacked.</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1000" fill="hold"/>
                                        <p:tgtEl>
                                          <p:spTgt spid="195"/>
                                        </p:tgtEl>
                                      </p:cBhvr>
                                    </p:animEffect>
                                    <p:set>
                                      <p:cBhvr>
                                        <p:cTn id="11" fill="hold">
                                          <p:stCondLst>
                                            <p:cond delay="999"/>
                                          </p:stCondLst>
                                        </p:cTn>
                                        <p:tgtEl>
                                          <p:spTgt spid="195"/>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3" nodeType="afterEffect">
                                  <p:stCondLst>
                                    <p:cond delay="0"/>
                                  </p:stCondLst>
                                  <p:iterate type="lt">
                                    <p:tmAbs val="100"/>
                                  </p:iterate>
                                  <p:childTnLst>
                                    <p:set>
                                      <p:cBhvr>
                                        <p:cTn id="14" fill="hold"/>
                                        <p:tgtEl>
                                          <p:spTgt spid="2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1000" fill="hold"/>
                                        <p:tgtEl>
                                          <p:spTgt spid="212"/>
                                        </p:tgtEl>
                                      </p:cBhvr>
                                    </p:animEffect>
                                    <p:set>
                                      <p:cBhvr>
                                        <p:cTn id="19" fill="hold">
                                          <p:stCondLst>
                                            <p:cond delay="999"/>
                                          </p:stCondLst>
                                        </p:cTn>
                                        <p:tgtEl>
                                          <p:spTgt spid="212"/>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grpId="5" nodeType="afterEffect">
                                  <p:stCondLst>
                                    <p:cond delay="0"/>
                                  </p:stCondLst>
                                  <p:iterate type="lt">
                                    <p:tmAbs val="100"/>
                                  </p:iterate>
                                  <p:childTnLst>
                                    <p:set>
                                      <p:cBhvr>
                                        <p:cTn id="22" fill="hold"/>
                                        <p:tgtEl>
                                          <p:spTgt spid="2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6" nodeType="clickEffect">
                                  <p:stCondLst>
                                    <p:cond delay="0"/>
                                  </p:stCondLst>
                                  <p:iterate>
                                    <p:tmAbs val="0"/>
                                  </p:iterate>
                                  <p:childTnLst>
                                    <p:animEffect transition="out" filter="wipe(left)">
                                      <p:cBhvr>
                                        <p:cTn id="26" dur="1000" fill="hold"/>
                                        <p:tgtEl>
                                          <p:spTgt spid="217"/>
                                        </p:tgtEl>
                                      </p:cBhvr>
                                    </p:animEffect>
                                    <p:set>
                                      <p:cBhvr>
                                        <p:cTn id="27" fill="hold">
                                          <p:stCondLst>
                                            <p:cond delay="999"/>
                                          </p:stCondLst>
                                        </p:cTn>
                                        <p:tgtEl>
                                          <p:spTgt spid="217"/>
                                        </p:tgtEl>
                                        <p:attrNameLst>
                                          <p:attrName>style.visibility</p:attrName>
                                        </p:attrNameLst>
                                      </p:cBhvr>
                                      <p:to>
                                        <p:strVal val="hidden"/>
                                      </p:to>
                                    </p:set>
                                  </p:childTnLst>
                                </p:cTn>
                              </p:par>
                            </p:childTnLst>
                          </p:cTn>
                        </p:par>
                        <p:par>
                          <p:cTn id="28" fill="hold">
                            <p:stCondLst>
                              <p:cond delay="1000"/>
                            </p:stCondLst>
                            <p:childTnLst>
                              <p:par>
                                <p:cTn id="29" presetID="9" presetClass="exit" fill="hold" grpId="7" nodeType="afterEffect">
                                  <p:stCondLst>
                                    <p:cond delay="0"/>
                                  </p:stCondLst>
                                  <p:iterate>
                                    <p:tmAbs val="0"/>
                                  </p:iterate>
                                  <p:childTnLst>
                                    <p:animEffect transition="out" filter="dissolve">
                                      <p:cBhvr>
                                        <p:cTn id="30" dur="499" fill="hold"/>
                                        <p:tgtEl>
                                          <p:spTgt spid="193"/>
                                        </p:tgtEl>
                                      </p:cBhvr>
                                    </p:animEffect>
                                    <p:set>
                                      <p:cBhvr>
                                        <p:cTn id="31" fill="hold">
                                          <p:stCondLst>
                                            <p:cond delay="498"/>
                                          </p:stCondLst>
                                        </p:cTn>
                                        <p:tgtEl>
                                          <p:spTgt spid="193"/>
                                        </p:tgtEl>
                                        <p:attrNameLst>
                                          <p:attrName>style.visibility</p:attrName>
                                        </p:attrNameLst>
                                      </p:cBhvr>
                                      <p:to>
                                        <p:strVal val="hidden"/>
                                      </p:to>
                                    </p:set>
                                  </p:childTnLst>
                                </p:cTn>
                              </p:par>
                            </p:childTnLst>
                          </p:cTn>
                        </p:par>
                        <p:par>
                          <p:cTn id="32" fill="hold">
                            <p:stCondLst>
                              <p:cond delay="1499"/>
                            </p:stCondLst>
                            <p:childTnLst>
                              <p:par>
                                <p:cTn id="33" presetID="9" presetClass="entr" fill="hold" grpId="8" nodeType="afterEffect">
                                  <p:stCondLst>
                                    <p:cond delay="0"/>
                                  </p:stCondLst>
                                  <p:iterate>
                                    <p:tmAbs val="0"/>
                                  </p:iterate>
                                  <p:childTnLst>
                                    <p:set>
                                      <p:cBhvr>
                                        <p:cTn id="34" fill="hold"/>
                                        <p:tgtEl>
                                          <p:spTgt spid="192"/>
                                        </p:tgtEl>
                                        <p:attrNameLst>
                                          <p:attrName>style.visibility</p:attrName>
                                        </p:attrNameLst>
                                      </p:cBhvr>
                                      <p:to>
                                        <p:strVal val="visible"/>
                                      </p:to>
                                    </p:set>
                                    <p:animEffect transition="in" filter="dissolve">
                                      <p:cBhvr>
                                        <p:cTn id="35" dur="499"/>
                                        <p:tgtEl>
                                          <p:spTgt spid="192"/>
                                        </p:tgtEl>
                                      </p:cBhvr>
                                    </p:animEffect>
                                  </p:childTnLst>
                                </p:cTn>
                              </p:par>
                            </p:childTnLst>
                          </p:cTn>
                        </p:par>
                        <p:par>
                          <p:cTn id="36" fill="hold">
                            <p:stCondLst>
                              <p:cond delay="1998"/>
                            </p:stCondLst>
                            <p:childTnLst>
                              <p:par>
                                <p:cTn id="37" presetID="1" presetClass="entr" presetSubtype="0" fill="hold" grpId="9" nodeType="afterEffect">
                                  <p:stCondLst>
                                    <p:cond delay="0"/>
                                  </p:stCondLst>
                                  <p:iterate type="lt">
                                    <p:tmAbs val="100"/>
                                  </p:iterate>
                                  <p:childTnLst>
                                    <p:set>
                                      <p:cBhvr>
                                        <p:cTn id="38" fill="hold"/>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8" animBg="1" advAuto="0"/>
      <p:bldP spid="193" grpId="7" animBg="1" advAuto="0"/>
      <p:bldP spid="195" grpId="1" animBg="1" advAuto="0"/>
      <p:bldP spid="195" grpId="2" animBg="1" advAuto="0"/>
      <p:bldP spid="212" grpId="3" animBg="1" advAuto="0"/>
      <p:bldP spid="212" grpId="4" animBg="1" advAuto="0"/>
      <p:bldP spid="216" grpId="9" animBg="1" advAuto="0"/>
      <p:bldP spid="217" grpId="5" animBg="1" advAuto="0"/>
      <p:bldP spid="217" grpId="6"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场景废墟2.jpg" descr="场景废墟2.jpg"/>
          <p:cNvPicPr>
            <a:picLocks noChangeAspect="1"/>
          </p:cNvPicPr>
          <p:nvPr/>
        </p:nvPicPr>
        <p:blipFill>
          <a:blip r:embed="rId2">
            <a:extLst/>
          </a:blip>
          <a:stretch>
            <a:fillRect/>
          </a:stretch>
        </p:blipFill>
        <p:spPr>
          <a:xfrm>
            <a:off x="-273216" y="-1"/>
            <a:ext cx="24930432" cy="13716001"/>
          </a:xfrm>
          <a:prstGeom prst="rect">
            <a:avLst/>
          </a:prstGeom>
          <a:ln w="12700">
            <a:miter lim="400000"/>
          </a:ln>
        </p:spPr>
      </p:pic>
      <p:pic>
        <p:nvPicPr>
          <p:cNvPr id="220" name="左边反派.png" descr="左边反派.png"/>
          <p:cNvPicPr>
            <a:picLocks noChangeAspect="1"/>
          </p:cNvPicPr>
          <p:nvPr/>
        </p:nvPicPr>
        <p:blipFill>
          <a:blip r:embed="rId3">
            <a:extLst/>
          </a:blip>
          <a:stretch>
            <a:fillRect/>
          </a:stretch>
        </p:blipFill>
        <p:spPr>
          <a:xfrm>
            <a:off x="-42894" y="695452"/>
            <a:ext cx="9717068" cy="13716001"/>
          </a:xfrm>
          <a:prstGeom prst="rect">
            <a:avLst/>
          </a:prstGeom>
          <a:ln w="12700">
            <a:miter lim="400000"/>
          </a:ln>
        </p:spPr>
      </p:pic>
      <p:pic>
        <p:nvPicPr>
          <p:cNvPr id="221" name="色彩主角 4.png" descr="色彩主角 4.png"/>
          <p:cNvPicPr>
            <a:picLocks noChangeAspect="1"/>
          </p:cNvPicPr>
          <p:nvPr/>
        </p:nvPicPr>
        <p:blipFill>
          <a:blip r:embed="rId4">
            <a:extLst/>
          </a:blip>
          <a:stretch>
            <a:fillRect/>
          </a:stretch>
        </p:blipFill>
        <p:spPr>
          <a:xfrm>
            <a:off x="17375714" y="2480522"/>
            <a:ext cx="6767211" cy="13716001"/>
          </a:xfrm>
          <a:prstGeom prst="rect">
            <a:avLst/>
          </a:prstGeom>
          <a:ln w="12700">
            <a:miter lim="400000"/>
          </a:ln>
        </p:spPr>
      </p:pic>
      <p:pic>
        <p:nvPicPr>
          <p:cNvPr id="222" name="V朘R$~3LVOWC{SUC4.png" descr="V朘R$~3LVOWC{SUC4.png"/>
          <p:cNvPicPr>
            <a:picLocks noChangeAspect="1"/>
          </p:cNvPicPr>
          <p:nvPr/>
        </p:nvPicPr>
        <p:blipFill>
          <a:blip r:embed="rId5">
            <a:extLst/>
          </a:blip>
          <a:stretch>
            <a:fillRect/>
          </a:stretch>
        </p:blipFill>
        <p:spPr>
          <a:xfrm>
            <a:off x="0" y="9377048"/>
            <a:ext cx="24384001" cy="4432301"/>
          </a:xfrm>
          <a:prstGeom prst="rect">
            <a:avLst/>
          </a:prstGeom>
          <a:ln w="12700">
            <a:miter lim="400000"/>
          </a:ln>
        </p:spPr>
      </p:pic>
      <p:sp>
        <p:nvSpPr>
          <p:cNvPr id="223" name="Oh no! My scout team is destroyed! I will revenge!"/>
          <p:cNvSpPr txBox="1"/>
          <p:nvPr/>
        </p:nvSpPr>
        <p:spPr>
          <a:xfrm>
            <a:off x="6123940" y="11238616"/>
            <a:ext cx="1213612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Oh no! My scout team is destroyed! I will revenge!</a:t>
            </a:r>
          </a:p>
        </p:txBody>
      </p:sp>
      <p:sp>
        <p:nvSpPr>
          <p:cNvPr id="224" name="Now it is the time for review. Answer the above questions."/>
          <p:cNvSpPr txBox="1"/>
          <p:nvPr/>
        </p:nvSpPr>
        <p:spPr>
          <a:xfrm>
            <a:off x="5131561" y="11238616"/>
            <a:ext cx="1412087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Now it is the time for review. Answer the above questions.</a:t>
            </a:r>
          </a:p>
        </p:txBody>
      </p:sp>
      <p:sp>
        <p:nvSpPr>
          <p:cNvPr id="225" name="Why do we need the melee ability for GEIO?"/>
          <p:cNvSpPr/>
          <p:nvPr/>
        </p:nvSpPr>
        <p:spPr>
          <a:xfrm>
            <a:off x="6477167" y="25926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Why do we need the melee ability for GEIO?</a:t>
            </a:r>
          </a:p>
        </p:txBody>
      </p:sp>
      <p:sp>
        <p:nvSpPr>
          <p:cNvPr id="226" name="How does GEIO commence melee attacks?"/>
          <p:cNvSpPr/>
          <p:nvPr/>
        </p:nvSpPr>
        <p:spPr>
          <a:xfrm>
            <a:off x="6477167" y="47555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How does GEIO commence melee attacks?</a:t>
            </a:r>
          </a:p>
        </p:txBody>
      </p:sp>
      <p:sp>
        <p:nvSpPr>
          <p:cNvPr id="227" name="What is “Repeat While” code? How do we use it?"/>
          <p:cNvSpPr/>
          <p:nvPr/>
        </p:nvSpPr>
        <p:spPr>
          <a:xfrm>
            <a:off x="6477167" y="69184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What is “Repeat While” code? How do we use it?</a:t>
            </a:r>
          </a:p>
        </p:txBody>
      </p:sp>
      <p:sp>
        <p:nvSpPr>
          <p:cNvPr id="228" name="We have triumphed! This is a milestone on our way to the final victory!"/>
          <p:cNvSpPr txBox="1"/>
          <p:nvPr/>
        </p:nvSpPr>
        <p:spPr>
          <a:xfrm>
            <a:off x="3688079" y="11238616"/>
            <a:ext cx="1700784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We have triumphed! This is a milestone on our way to the final victory!</a:t>
            </a:r>
          </a:p>
        </p:txBody>
      </p:sp>
      <p:sp>
        <p:nvSpPr>
          <p:cNvPr id="229" name="Next time we shall enter the enemy zone, and more fights are ahead. Be prepared, pilots!"/>
          <p:cNvSpPr txBox="1"/>
          <p:nvPr/>
        </p:nvSpPr>
        <p:spPr>
          <a:xfrm>
            <a:off x="1406144" y="11238616"/>
            <a:ext cx="21571713"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Next time we shall enter the enemy zone, and more fights are ahead. Be prepared, pilots!</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0"/>
                                        </p:tgtEl>
                                        <p:attrNameLst>
                                          <p:attrName>style.visibility</p:attrName>
                                        </p:attrNameLst>
                                      </p:cBhvr>
                                      <p:to>
                                        <p:strVal val="visible"/>
                                      </p:to>
                                    </p:set>
                                    <p:animEffect transition="in" filter="dissolve">
                                      <p:cBhvr>
                                        <p:cTn id="7" dur="499"/>
                                        <p:tgtEl>
                                          <p:spTgt spid="220"/>
                                        </p:tgtEl>
                                      </p:cBhvr>
                                    </p:animEffect>
                                  </p:childTnLst>
                                </p:cTn>
                              </p:par>
                            </p:childTnLst>
                          </p:cTn>
                        </p:par>
                        <p:par>
                          <p:cTn id="8" fill="hold">
                            <p:stCondLst>
                              <p:cond delay="499"/>
                            </p:stCondLst>
                            <p:childTnLst>
                              <p:par>
                                <p:cTn id="9" presetID="22" presetClass="entr" presetSubtype="8" fill="hold" grpId="2" nodeType="afterEffect">
                                  <p:stCondLst>
                                    <p:cond delay="0"/>
                                  </p:stCondLst>
                                  <p:iterate>
                                    <p:tmAbs val="0"/>
                                  </p:iterate>
                                  <p:childTnLst>
                                    <p:set>
                                      <p:cBhvr>
                                        <p:cTn id="10" fill="hold"/>
                                        <p:tgtEl>
                                          <p:spTgt spid="222"/>
                                        </p:tgtEl>
                                        <p:attrNameLst>
                                          <p:attrName>style.visibility</p:attrName>
                                        </p:attrNameLst>
                                      </p:cBhvr>
                                      <p:to>
                                        <p:strVal val="visible"/>
                                      </p:to>
                                    </p:set>
                                    <p:animEffect transition="in" filter="wipe(left)">
                                      <p:cBhvr>
                                        <p:cTn id="11" dur="499"/>
                                        <p:tgtEl>
                                          <p:spTgt spid="222"/>
                                        </p:tgtEl>
                                      </p:cBhvr>
                                    </p:animEffect>
                                  </p:childTnLst>
                                </p:cTn>
                              </p:par>
                            </p:childTnLst>
                          </p:cTn>
                        </p:par>
                        <p:par>
                          <p:cTn id="12" fill="hold">
                            <p:stCondLst>
                              <p:cond delay="998"/>
                            </p:stCondLst>
                            <p:childTnLst>
                              <p:par>
                                <p:cTn id="13" presetID="1" presetClass="entr" presetSubtype="0" fill="hold" grpId="3" nodeType="afterEffect">
                                  <p:stCondLst>
                                    <p:cond delay="0"/>
                                  </p:stCondLst>
                                  <p:iterate type="lt">
                                    <p:tmAbs val="100"/>
                                  </p:iterate>
                                  <p:childTnLst>
                                    <p:set>
                                      <p:cBhvr>
                                        <p:cTn id="14" fill="hold"/>
                                        <p:tgtEl>
                                          <p:spTgt spid="2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1000" fill="hold"/>
                                        <p:tgtEl>
                                          <p:spTgt spid="223"/>
                                        </p:tgtEl>
                                      </p:cBhvr>
                                    </p:animEffect>
                                    <p:set>
                                      <p:cBhvr>
                                        <p:cTn id="19" fill="hold">
                                          <p:stCondLst>
                                            <p:cond delay="999"/>
                                          </p:stCondLst>
                                        </p:cTn>
                                        <p:tgtEl>
                                          <p:spTgt spid="223"/>
                                        </p:tgtEl>
                                        <p:attrNameLst>
                                          <p:attrName>style.visibility</p:attrName>
                                        </p:attrNameLst>
                                      </p:cBhvr>
                                      <p:to>
                                        <p:strVal val="hidden"/>
                                      </p:to>
                                    </p:set>
                                  </p:childTnLst>
                                </p:cTn>
                              </p:par>
                            </p:childTnLst>
                          </p:cTn>
                        </p:par>
                        <p:par>
                          <p:cTn id="20" fill="hold">
                            <p:stCondLst>
                              <p:cond delay="1000"/>
                            </p:stCondLst>
                            <p:childTnLst>
                              <p:par>
                                <p:cTn id="21" presetID="9" presetClass="exit" fill="hold" grpId="5" nodeType="afterEffect">
                                  <p:stCondLst>
                                    <p:cond delay="0"/>
                                  </p:stCondLst>
                                  <p:iterate>
                                    <p:tmAbs val="0"/>
                                  </p:iterate>
                                  <p:childTnLst>
                                    <p:animEffect transition="out" filter="dissolve">
                                      <p:cBhvr>
                                        <p:cTn id="22" dur="1000" fill="hold"/>
                                        <p:tgtEl>
                                          <p:spTgt spid="220"/>
                                        </p:tgtEl>
                                      </p:cBhvr>
                                    </p:animEffect>
                                    <p:set>
                                      <p:cBhvr>
                                        <p:cTn id="23" fill="hold">
                                          <p:stCondLst>
                                            <p:cond delay="999"/>
                                          </p:stCondLst>
                                        </p:cTn>
                                        <p:tgtEl>
                                          <p:spTgt spid="220"/>
                                        </p:tgtEl>
                                        <p:attrNameLst>
                                          <p:attrName>style.visibility</p:attrName>
                                        </p:attrNameLst>
                                      </p:cBhvr>
                                      <p:to>
                                        <p:strVal val="hidden"/>
                                      </p:to>
                                    </p:set>
                                  </p:childTnLst>
                                </p:cTn>
                              </p:par>
                            </p:childTnLst>
                          </p:cTn>
                        </p:par>
                        <p:par>
                          <p:cTn id="24" fill="hold">
                            <p:stCondLst>
                              <p:cond delay="2000"/>
                            </p:stCondLst>
                            <p:childTnLst>
                              <p:par>
                                <p:cTn id="25" presetID="9" presetClass="entr" fill="hold" grpId="6" nodeType="afterEffect">
                                  <p:stCondLst>
                                    <p:cond delay="0"/>
                                  </p:stCondLst>
                                  <p:iterate>
                                    <p:tmAbs val="0"/>
                                  </p:iterate>
                                  <p:childTnLst>
                                    <p:set>
                                      <p:cBhvr>
                                        <p:cTn id="26" fill="hold"/>
                                        <p:tgtEl>
                                          <p:spTgt spid="221"/>
                                        </p:tgtEl>
                                        <p:attrNameLst>
                                          <p:attrName>style.visibility</p:attrName>
                                        </p:attrNameLst>
                                      </p:cBhvr>
                                      <p:to>
                                        <p:strVal val="visible"/>
                                      </p:to>
                                    </p:set>
                                    <p:animEffect transition="in" filter="dissolve">
                                      <p:cBhvr>
                                        <p:cTn id="27" dur="499"/>
                                        <p:tgtEl>
                                          <p:spTgt spid="221"/>
                                        </p:tgtEl>
                                      </p:cBhvr>
                                    </p:animEffect>
                                  </p:childTnLst>
                                </p:cTn>
                              </p:par>
                            </p:childTnLst>
                          </p:cTn>
                        </p:par>
                        <p:par>
                          <p:cTn id="28" fill="hold">
                            <p:stCondLst>
                              <p:cond delay="2499"/>
                            </p:stCondLst>
                            <p:childTnLst>
                              <p:par>
                                <p:cTn id="29" presetID="1" presetClass="entr" presetSubtype="0" fill="hold" grpId="7" nodeType="afterEffect">
                                  <p:stCondLst>
                                    <p:cond delay="0"/>
                                  </p:stCondLst>
                                  <p:iterate type="lt">
                                    <p:tmAbs val="100"/>
                                  </p:iterate>
                                  <p:childTnLst>
                                    <p:set>
                                      <p:cBhvr>
                                        <p:cTn id="30" fill="hold"/>
                                        <p:tgtEl>
                                          <p:spTgt spid="2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8" nodeType="clickEffect">
                                  <p:stCondLst>
                                    <p:cond delay="0"/>
                                  </p:stCondLst>
                                  <p:iterate>
                                    <p:tmAbs val="0"/>
                                  </p:iterate>
                                  <p:childTnLst>
                                    <p:animEffect transition="out" filter="wipe(left)">
                                      <p:cBhvr>
                                        <p:cTn id="34" dur="500" fill="hold"/>
                                        <p:tgtEl>
                                          <p:spTgt spid="228"/>
                                        </p:tgtEl>
                                      </p:cBhvr>
                                    </p:animEffect>
                                    <p:set>
                                      <p:cBhvr>
                                        <p:cTn id="35" fill="hold">
                                          <p:stCondLst>
                                            <p:cond delay="499"/>
                                          </p:stCondLst>
                                        </p:cTn>
                                        <p:tgtEl>
                                          <p:spTgt spid="228"/>
                                        </p:tgtEl>
                                        <p:attrNameLst>
                                          <p:attrName>style.visibility</p:attrName>
                                        </p:attrNameLst>
                                      </p:cBhvr>
                                      <p:to>
                                        <p:strVal val="hidden"/>
                                      </p:to>
                                    </p:set>
                                  </p:childTnLst>
                                </p:cTn>
                              </p:par>
                            </p:childTnLst>
                          </p:cTn>
                        </p:par>
                        <p:par>
                          <p:cTn id="36" fill="hold">
                            <p:stCondLst>
                              <p:cond delay="500"/>
                            </p:stCondLst>
                            <p:childTnLst>
                              <p:par>
                                <p:cTn id="37" presetID="1" presetClass="entr" presetSubtype="0" fill="hold" grpId="9" nodeType="afterEffect">
                                  <p:stCondLst>
                                    <p:cond delay="0"/>
                                  </p:stCondLst>
                                  <p:iterate type="lt">
                                    <p:tmAbs val="100"/>
                                  </p:iterate>
                                  <p:childTnLst>
                                    <p:set>
                                      <p:cBhvr>
                                        <p:cTn id="38" fill="hold"/>
                                        <p:tgtEl>
                                          <p:spTgt spid="2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type="lt">
                                    <p:tmAbs val="100"/>
                                  </p:iterate>
                                  <p:childTnLst>
                                    <p:set>
                                      <p:cBhvr>
                                        <p:cTn id="42" fill="hold"/>
                                        <p:tgtEl>
                                          <p:spTgt spid="2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type="lt">
                                    <p:tmAbs val="100"/>
                                  </p:iterate>
                                  <p:childTnLst>
                                    <p:set>
                                      <p:cBhvr>
                                        <p:cTn id="46" fill="hold"/>
                                        <p:tgtEl>
                                          <p:spTgt spid="2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type="lt">
                                    <p:tmAbs val="100"/>
                                  </p:iterate>
                                  <p:childTnLst>
                                    <p:set>
                                      <p:cBhvr>
                                        <p:cTn id="50" fill="hold"/>
                                        <p:tgtEl>
                                          <p:spTgt spid="2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8" fill="hold" grpId="13" nodeType="clickEffect">
                                  <p:stCondLst>
                                    <p:cond delay="0"/>
                                  </p:stCondLst>
                                  <p:iterate>
                                    <p:tmAbs val="0"/>
                                  </p:iterate>
                                  <p:childTnLst>
                                    <p:animEffect transition="out" filter="wipe(left)">
                                      <p:cBhvr>
                                        <p:cTn id="54" dur="500" fill="hold"/>
                                        <p:tgtEl>
                                          <p:spTgt spid="224"/>
                                        </p:tgtEl>
                                      </p:cBhvr>
                                    </p:animEffect>
                                    <p:set>
                                      <p:cBhvr>
                                        <p:cTn id="55" fill="hold">
                                          <p:stCondLst>
                                            <p:cond delay="499"/>
                                          </p:stCondLst>
                                        </p:cTn>
                                        <p:tgtEl>
                                          <p:spTgt spid="224"/>
                                        </p:tgtEl>
                                        <p:attrNameLst>
                                          <p:attrName>style.visibility</p:attrName>
                                        </p:attrNameLst>
                                      </p:cBhvr>
                                      <p:to>
                                        <p:strVal val="hidden"/>
                                      </p:to>
                                    </p:set>
                                  </p:childTnLst>
                                </p:cTn>
                              </p:par>
                            </p:childTnLst>
                          </p:cTn>
                        </p:par>
                        <p:par>
                          <p:cTn id="56" fill="hold">
                            <p:stCondLst>
                              <p:cond delay="500"/>
                            </p:stCondLst>
                            <p:childTnLst>
                              <p:par>
                                <p:cTn id="57" presetID="1" presetClass="entr" presetSubtype="0" fill="hold" grpId="14" nodeType="afterEffect">
                                  <p:stCondLst>
                                    <p:cond delay="0"/>
                                  </p:stCondLst>
                                  <p:iterate type="lt">
                                    <p:tmAbs val="100"/>
                                  </p:iterate>
                                  <p:childTnLst>
                                    <p:set>
                                      <p:cBhvr>
                                        <p:cTn id="58" fill="hold"/>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1" animBg="1" advAuto="0"/>
      <p:bldP spid="220" grpId="5" animBg="1" advAuto="0"/>
      <p:bldP spid="221" grpId="6" animBg="1" advAuto="0"/>
      <p:bldP spid="222" grpId="2" animBg="1" advAuto="0"/>
      <p:bldP spid="223" grpId="3" animBg="1" advAuto="0"/>
      <p:bldP spid="223" grpId="4" animBg="1" advAuto="0"/>
      <p:bldP spid="224" grpId="9" animBg="1" advAuto="0"/>
      <p:bldP spid="224" grpId="13" animBg="1" advAuto="0"/>
      <p:bldP spid="225" grpId="10" animBg="1" advAuto="0"/>
      <p:bldP spid="226" grpId="11" animBg="1" advAuto="0"/>
      <p:bldP spid="227" grpId="12" animBg="1" advAuto="0"/>
      <p:bldP spid="228" grpId="7" animBg="1" advAuto="0"/>
      <p:bldP spid="228" grpId="8" animBg="1" advAuto="0"/>
      <p:bldP spid="229" grpId="1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23"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24"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sp>
        <p:nvSpPr>
          <p:cNvPr id="125" name="Welcome back fellow pilots! I am Sam. Do you still remember what we have learnt last time?"/>
          <p:cNvSpPr txBox="1"/>
          <p:nvPr/>
        </p:nvSpPr>
        <p:spPr>
          <a:xfrm>
            <a:off x="996950" y="11238616"/>
            <a:ext cx="2239010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Welcome back fellow pilots! I am Sam. Do you still remember what we have learnt last time?</a:t>
            </a:r>
          </a:p>
        </p:txBody>
      </p:sp>
      <p:sp>
        <p:nvSpPr>
          <p:cNvPr id="126" name="Last time, we successfully defended our mines and protected our ore resources.…"/>
          <p:cNvSpPr txBox="1"/>
          <p:nvPr/>
        </p:nvSpPr>
        <p:spPr>
          <a:xfrm>
            <a:off x="2342134" y="10775575"/>
            <a:ext cx="19699733" cy="1635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t>Last time, we successfully defended our mines and protected our ore resources.</a:t>
            </a:r>
          </a:p>
          <a:p>
            <a:pPr>
              <a:lnSpc>
                <a:spcPct val="150000"/>
              </a:lnSpc>
              <a:defRPr sz="4000">
                <a:solidFill>
                  <a:srgbClr val="41CAD0"/>
                </a:solidFill>
              </a:defRPr>
            </a:pPr>
            <a:r>
              <a:t>Now we are ready to ready to strike our enemy. Pilots, let’s go!</a:t>
            </a:r>
          </a:p>
        </p:txBody>
      </p:sp>
      <p:sp>
        <p:nvSpPr>
          <p:cNvPr id="127" name="What is turn-based strategy games?"/>
          <p:cNvSpPr/>
          <p:nvPr/>
        </p:nvSpPr>
        <p:spPr>
          <a:xfrm>
            <a:off x="6477167" y="25926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What is turn-based strategy games?</a:t>
            </a:r>
          </a:p>
        </p:txBody>
      </p:sp>
      <p:sp>
        <p:nvSpPr>
          <p:cNvPr id="128" name="What are the common turn-based strategy games?"/>
          <p:cNvSpPr/>
          <p:nvPr/>
        </p:nvSpPr>
        <p:spPr>
          <a:xfrm>
            <a:off x="6477167" y="47555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What are the common turn-based strategy games?</a:t>
            </a:r>
          </a:p>
        </p:txBody>
      </p:sp>
      <p:sp>
        <p:nvSpPr>
          <p:cNvPr id="129" name="Why do we use turn-based strategy?"/>
          <p:cNvSpPr/>
          <p:nvPr/>
        </p:nvSpPr>
        <p:spPr>
          <a:xfrm>
            <a:off x="6477167" y="69184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Why do we use turn-based strategy?</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23"/>
                                        </p:tgtEl>
                                        <p:attrNameLst>
                                          <p:attrName>style.visibility</p:attrName>
                                        </p:attrNameLst>
                                      </p:cBhvr>
                                      <p:to>
                                        <p:strVal val="visible"/>
                                      </p:to>
                                    </p:set>
                                    <p:anim calcmode="lin" valueType="num">
                                      <p:cBhvr>
                                        <p:cTn id="7" dur="1000" fill="hold"/>
                                        <p:tgtEl>
                                          <p:spTgt spid="123"/>
                                        </p:tgtEl>
                                        <p:attrNameLst>
                                          <p:attrName>ppt_x</p:attrName>
                                        </p:attrNameLst>
                                      </p:cBhvr>
                                      <p:tavLst>
                                        <p:tav tm="0">
                                          <p:val>
                                            <p:strVal val="1+#ppt_w/2"/>
                                          </p:val>
                                        </p:tav>
                                        <p:tav tm="100000">
                                          <p:val>
                                            <p:strVal val="#ppt_x"/>
                                          </p:val>
                                        </p:tav>
                                      </p:tavLst>
                                    </p:anim>
                                    <p:anim calcmode="lin" valueType="num">
                                      <p:cBhvr>
                                        <p:cTn id="8" dur="10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1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3" nodeType="afterEffect">
                                  <p:stCondLst>
                                    <p:cond delay="0"/>
                                  </p:stCondLst>
                                  <p:iterate type="lt">
                                    <p:tmAbs val="100"/>
                                  </p:iterate>
                                  <p:childTnLst>
                                    <p:set>
                                      <p:cBhvr>
                                        <p:cTn id="15" fill="hold"/>
                                        <p:tgtEl>
                                          <p:spTgt spid="1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type="lt">
                                    <p:tmAbs val="100"/>
                                  </p:iterate>
                                  <p:childTnLst>
                                    <p:set>
                                      <p:cBhvr>
                                        <p:cTn id="19" fill="hold"/>
                                        <p:tgtEl>
                                          <p:spTgt spid="1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5" nodeType="clickEffect">
                                  <p:stCondLst>
                                    <p:cond delay="0"/>
                                  </p:stCondLst>
                                  <p:iterate type="lt">
                                    <p:tmAbs val="100"/>
                                  </p:iterate>
                                  <p:childTnLst>
                                    <p:set>
                                      <p:cBhvr>
                                        <p:cTn id="23" fill="hold"/>
                                        <p:tgtEl>
                                          <p:spTgt spid="1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6" nodeType="clickEffect">
                                  <p:stCondLst>
                                    <p:cond delay="0"/>
                                  </p:stCondLst>
                                  <p:iterate type="lt">
                                    <p:tmAbs val="100"/>
                                  </p:iterate>
                                  <p:childTnLst>
                                    <p:set>
                                      <p:cBhvr>
                                        <p:cTn id="27" fill="hold"/>
                                        <p:tgtEl>
                                          <p:spTgt spid="1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7" nodeType="clickEffect">
                                  <p:stCondLst>
                                    <p:cond delay="0"/>
                                  </p:stCondLst>
                                  <p:iterate>
                                    <p:tmAbs val="0"/>
                                  </p:iterate>
                                  <p:childTnLst>
                                    <p:animEffect transition="out" filter="wipe(left)">
                                      <p:cBhvr>
                                        <p:cTn id="31" dur="500" fill="hold"/>
                                        <p:tgtEl>
                                          <p:spTgt spid="125"/>
                                        </p:tgtEl>
                                      </p:cBhvr>
                                    </p:animEffect>
                                    <p:set>
                                      <p:cBhvr>
                                        <p:cTn id="32" fill="hold">
                                          <p:stCondLst>
                                            <p:cond delay="499"/>
                                          </p:stCondLst>
                                        </p:cTn>
                                        <p:tgtEl>
                                          <p:spTgt spid="125"/>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grpId="8" nodeType="afterEffect">
                                  <p:stCondLst>
                                    <p:cond delay="0"/>
                                  </p:stCondLst>
                                  <p:iterate type="lt">
                                    <p:tmAbs val="100"/>
                                  </p:iterate>
                                  <p:childTnLst>
                                    <p:set>
                                      <p:cBhvr>
                                        <p:cTn id="35" fill="hold"/>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1" animBg="1" advAuto="0"/>
      <p:bldP spid="124" grpId="2" animBg="1" advAuto="0"/>
      <p:bldP spid="125" grpId="3" animBg="1" advAuto="0"/>
      <p:bldP spid="125" grpId="7" animBg="1" advAuto="0"/>
      <p:bldP spid="126" grpId="8" animBg="1" advAuto="0"/>
      <p:bldP spid="127" grpId="4" animBg="1" advAuto="0"/>
      <p:bldP spid="128" grpId="5" animBg="1" advAuto="0"/>
      <p:bldP spid="129" grpId="6"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32" name="V朘R$~3LVOWC{SUC4.png" descr="V朘R$~3LVOWC{SUC4.png"/>
          <p:cNvPicPr>
            <a:picLocks noChangeAspect="1"/>
          </p:cNvPicPr>
          <p:nvPr/>
        </p:nvPicPr>
        <p:blipFill>
          <a:blip r:embed="rId3">
            <a:extLst/>
          </a:blip>
          <a:stretch>
            <a:fillRect/>
          </a:stretch>
        </p:blipFill>
        <p:spPr>
          <a:xfrm>
            <a:off x="4977275" y="5546573"/>
            <a:ext cx="14429450" cy="2622854"/>
          </a:xfrm>
          <a:prstGeom prst="rect">
            <a:avLst/>
          </a:prstGeom>
          <a:ln w="12700">
            <a:miter lim="400000"/>
          </a:ln>
        </p:spPr>
      </p:pic>
      <p:sp>
        <p:nvSpPr>
          <p:cNvPr id="133" name="Briefing"/>
          <p:cNvSpPr txBox="1"/>
          <p:nvPr/>
        </p:nvSpPr>
        <p:spPr>
          <a:xfrm>
            <a:off x="10709909" y="6348351"/>
            <a:ext cx="2964181"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t>Briefing</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36"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37"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sp>
        <p:nvSpPr>
          <p:cNvPr id="138" name="Topic…"/>
          <p:cNvSpPr txBox="1"/>
          <p:nvPr/>
        </p:nvSpPr>
        <p:spPr>
          <a:xfrm>
            <a:off x="7452224" y="1297622"/>
            <a:ext cx="9466852" cy="7443850"/>
          </a:xfrm>
          <a:prstGeom prst="rect">
            <a:avLst/>
          </a:prstGeom>
          <a:solidFill>
            <a:srgbClr val="2B2B32">
              <a:alpha val="79900"/>
            </a:srgbClr>
          </a:solidFill>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FFFFFF"/>
                </a:solidFill>
              </a:defRPr>
            </a:pPr>
            <a:endParaRPr dirty="0"/>
          </a:p>
          <a:p>
            <a:pPr>
              <a:defRPr sz="4000">
                <a:solidFill>
                  <a:srgbClr val="FFFFFF"/>
                </a:solidFill>
              </a:defRPr>
            </a:pPr>
            <a:r>
              <a:rPr dirty="0"/>
              <a:t>Topic</a:t>
            </a:r>
          </a:p>
          <a:p>
            <a:pPr>
              <a:defRPr>
                <a:solidFill>
                  <a:srgbClr val="FFFFFF"/>
                </a:solidFill>
              </a:defRPr>
            </a:pPr>
            <a:r>
              <a:rPr dirty="0"/>
              <a:t>“Melee Attack”</a:t>
            </a:r>
          </a:p>
          <a:p>
            <a:pPr>
              <a:defRPr sz="4000">
                <a:solidFill>
                  <a:srgbClr val="FFFFFF"/>
                </a:solidFill>
              </a:defRPr>
            </a:pPr>
            <a:endParaRPr dirty="0"/>
          </a:p>
          <a:p>
            <a:pPr>
              <a:defRPr sz="4000">
                <a:solidFill>
                  <a:srgbClr val="FFFFFF"/>
                </a:solidFill>
              </a:defRPr>
            </a:pPr>
            <a:r>
              <a:rPr dirty="0"/>
              <a:t>Basic Knowledge</a:t>
            </a:r>
          </a:p>
          <a:p>
            <a:pPr>
              <a:defRPr>
                <a:solidFill>
                  <a:srgbClr val="FFFFFF"/>
                </a:solidFill>
              </a:defRPr>
            </a:pPr>
            <a:r>
              <a:rPr dirty="0"/>
              <a:t>Melee attack and defence</a:t>
            </a:r>
          </a:p>
          <a:p>
            <a:pPr>
              <a:defRPr sz="4000">
                <a:solidFill>
                  <a:srgbClr val="FFFFFF"/>
                </a:solidFill>
              </a:defRPr>
            </a:pPr>
            <a:endParaRPr dirty="0"/>
          </a:p>
          <a:p>
            <a:pPr>
              <a:defRPr sz="4000">
                <a:solidFill>
                  <a:srgbClr val="FFFFFF"/>
                </a:solidFill>
              </a:defRPr>
            </a:pPr>
            <a:r>
              <a:rPr dirty="0"/>
              <a:t>Training</a:t>
            </a:r>
          </a:p>
          <a:p>
            <a:pPr>
              <a:defRPr>
                <a:solidFill>
                  <a:srgbClr val="FFFFFF"/>
                </a:solidFill>
              </a:defRPr>
            </a:pPr>
            <a:r>
              <a:rPr dirty="0"/>
              <a:t>Charging and crashing</a:t>
            </a:r>
          </a:p>
          <a:p>
            <a:pPr>
              <a:defRPr sz="4000">
                <a:solidFill>
                  <a:srgbClr val="FFFFFF"/>
                </a:solidFill>
              </a:defRPr>
            </a:pPr>
            <a:endParaRPr dirty="0"/>
          </a:p>
          <a:p>
            <a:pPr>
              <a:defRPr sz="4000">
                <a:solidFill>
                  <a:srgbClr val="FFFFFF"/>
                </a:solidFill>
              </a:defRPr>
            </a:pPr>
            <a:r>
              <a:rPr dirty="0"/>
              <a:t>Challenge</a:t>
            </a:r>
          </a:p>
          <a:p>
            <a:pPr>
              <a:defRPr>
                <a:solidFill>
                  <a:srgbClr val="FFFFFF"/>
                </a:solidFill>
              </a:defRPr>
            </a:pPr>
            <a:r>
              <a:rPr dirty="0"/>
              <a:t>Who’s the bravest soldier</a:t>
            </a:r>
          </a:p>
          <a:p>
            <a:pPr>
              <a:defRPr sz="4000">
                <a:solidFill>
                  <a:srgbClr val="FFFFFF"/>
                </a:solidFill>
              </a:defRPr>
            </a:pPr>
            <a:endParaRPr dirty="0"/>
          </a:p>
        </p:txBody>
      </p:sp>
      <p:sp>
        <p:nvSpPr>
          <p:cNvPr id="139" name="In the Briefing section, let’s see what we are going to do today."/>
          <p:cNvSpPr txBox="1"/>
          <p:nvPr/>
        </p:nvSpPr>
        <p:spPr>
          <a:xfrm>
            <a:off x="4552950" y="11238616"/>
            <a:ext cx="1527810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In the Briefing section, let’s see what we are going to do today.</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fill="hold" grpId="2" nodeType="clickEffect">
                                  <p:stCondLst>
                                    <p:cond delay="0"/>
                                  </p:stCondLst>
                                  <p:iterate type="lt">
                                    <p:tmAbs val="0"/>
                                  </p:iterate>
                                  <p:childTnLst>
                                    <p:set>
                                      <p:cBhvr>
                                        <p:cTn id="10" fill="hold"/>
                                        <p:tgtEl>
                                          <p:spTgt spid="138"/>
                                        </p:tgtEl>
                                        <p:attrNameLst>
                                          <p:attrName>style.visibility</p:attrName>
                                        </p:attrNameLst>
                                      </p:cBhvr>
                                      <p:to>
                                        <p:strVal val="visible"/>
                                      </p:to>
                                    </p:set>
                                    <p:animEffect transition="in" filter="fade">
                                      <p:cBhvr>
                                        <p:cTn id="11" dur="1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2" animBg="1" advAuto="0"/>
      <p:bldP spid="139"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42" name="V朘R$~3LVOWC{SUC4.png" descr="V朘R$~3LVOWC{SUC4.png"/>
          <p:cNvPicPr>
            <a:picLocks noChangeAspect="1"/>
          </p:cNvPicPr>
          <p:nvPr/>
        </p:nvPicPr>
        <p:blipFill>
          <a:blip r:embed="rId3">
            <a:extLst/>
          </a:blip>
          <a:stretch>
            <a:fillRect/>
          </a:stretch>
        </p:blipFill>
        <p:spPr>
          <a:xfrm>
            <a:off x="4977275" y="5546573"/>
            <a:ext cx="14429450" cy="2622854"/>
          </a:xfrm>
          <a:prstGeom prst="rect">
            <a:avLst/>
          </a:prstGeom>
          <a:ln w="12700">
            <a:miter lim="400000"/>
          </a:ln>
        </p:spPr>
      </p:pic>
      <p:sp>
        <p:nvSpPr>
          <p:cNvPr id="143" name="Basic Knowledge"/>
          <p:cNvSpPr txBox="1"/>
          <p:nvPr/>
        </p:nvSpPr>
        <p:spPr>
          <a:xfrm>
            <a:off x="8975216" y="6348351"/>
            <a:ext cx="6433567"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t>Basic Knowledge</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控制室.jpg" descr="控制室.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46"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47"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sp>
        <p:nvSpPr>
          <p:cNvPr id="148" name="We know that during the practical battle, our ammunition is limited.…"/>
          <p:cNvSpPr txBox="1"/>
          <p:nvPr/>
        </p:nvSpPr>
        <p:spPr>
          <a:xfrm>
            <a:off x="3944365" y="10775575"/>
            <a:ext cx="16495269" cy="1635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t>We know that during the practical battle, our ammunition is limited.</a:t>
            </a:r>
          </a:p>
          <a:p>
            <a:pPr>
              <a:lnSpc>
                <a:spcPct val="150000"/>
              </a:lnSpc>
              <a:defRPr sz="4000">
                <a:solidFill>
                  <a:srgbClr val="41CAD0"/>
                </a:solidFill>
              </a:defRPr>
            </a:pPr>
            <a:r>
              <a:t>What if our ammunition is used up?</a:t>
            </a:r>
          </a:p>
        </p:txBody>
      </p:sp>
      <p:pic>
        <p:nvPicPr>
          <p:cNvPr id="149" name="控制室屏幕.png" descr="控制室屏幕.png"/>
          <p:cNvPicPr>
            <a:picLocks noChangeAspect="1"/>
          </p:cNvPicPr>
          <p:nvPr/>
        </p:nvPicPr>
        <p:blipFill>
          <a:blip r:embed="rId5">
            <a:extLst/>
          </a:blip>
          <a:stretch>
            <a:fillRect/>
          </a:stretch>
        </p:blipFill>
        <p:spPr>
          <a:xfrm>
            <a:off x="-2634026" y="-4412632"/>
            <a:ext cx="30106978" cy="16935174"/>
          </a:xfrm>
          <a:prstGeom prst="rect">
            <a:avLst/>
          </a:prstGeom>
          <a:ln w="12700">
            <a:miter lim="400000"/>
          </a:ln>
        </p:spPr>
      </p:pic>
      <p:sp>
        <p:nvSpPr>
          <p:cNvPr id="150" name="How can GEIO commence a melee attack?"/>
          <p:cNvSpPr txBox="1"/>
          <p:nvPr/>
        </p:nvSpPr>
        <p:spPr>
          <a:xfrm>
            <a:off x="6957567" y="11238616"/>
            <a:ext cx="1046886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t>How can GEIO commence a melee attack?</a:t>
            </a:r>
          </a:p>
        </p:txBody>
      </p:sp>
      <p:pic>
        <p:nvPicPr>
          <p:cNvPr id="151" name="timg-38.jpeg" descr="timg-38.jpeg"/>
          <p:cNvPicPr>
            <a:picLocks noChangeAspect="1"/>
          </p:cNvPicPr>
          <p:nvPr/>
        </p:nvPicPr>
        <p:blipFill>
          <a:blip r:embed="rId6">
            <a:extLst/>
          </a:blip>
          <a:stretch>
            <a:fillRect/>
          </a:stretch>
        </p:blipFill>
        <p:spPr>
          <a:xfrm>
            <a:off x="2282983" y="1505218"/>
            <a:ext cx="13970001" cy="6934201"/>
          </a:xfrm>
          <a:prstGeom prst="rect">
            <a:avLst/>
          </a:prstGeom>
          <a:ln w="12700">
            <a:miter lim="400000"/>
          </a:ln>
        </p:spPr>
      </p:pic>
      <p:sp>
        <p:nvSpPr>
          <p:cNvPr id="152" name="When the ammunition is out, or a close contact occurs, an experienced soldier would use the bayonet to attack the enemy. We call this the melee attack. GEIO also possesses such ability."/>
          <p:cNvSpPr txBox="1"/>
          <p:nvPr/>
        </p:nvSpPr>
        <p:spPr>
          <a:xfrm>
            <a:off x="4413895" y="10312534"/>
            <a:ext cx="15556210"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nSpc>
                <a:spcPct val="150000"/>
              </a:lnSpc>
              <a:defRPr sz="4000">
                <a:solidFill>
                  <a:srgbClr val="41CAD0"/>
                </a:solidFill>
              </a:defRPr>
            </a:lvl1pPr>
          </a:lstStyle>
          <a:p>
            <a:r>
              <a:t>When the ammunition is out, or a close contact occurs, an experienced soldier would use the bayonet to attack the enemy. We call this the melee attack. GEIO also possesses such ability.</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49"/>
                                        </p:tgtEl>
                                        <p:attrNameLst>
                                          <p:attrName>style.visibility</p:attrName>
                                        </p:attrNameLst>
                                      </p:cBhvr>
                                      <p:to>
                                        <p:strVal val="visible"/>
                                      </p:to>
                                    </p:set>
                                    <p:animEffect transition="in" filter="wipe(left)">
                                      <p:cBhvr>
                                        <p:cTn id="11" dur="1000"/>
                                        <p:tgtEl>
                                          <p:spTgt spid="149"/>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151"/>
                                        </p:tgtEl>
                                        <p:attrNameLst>
                                          <p:attrName>style.visibility</p:attrName>
                                        </p:attrNameLst>
                                      </p:cBhvr>
                                      <p:to>
                                        <p:strVal val="visible"/>
                                      </p:to>
                                    </p:set>
                                    <p:animEffect transition="in" filter="dissolve">
                                      <p:cBhvr>
                                        <p:cTn id="15" dur="1500"/>
                                        <p:tgtEl>
                                          <p:spTgt spid="1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grpId="4" nodeType="clickEffect">
                                  <p:stCondLst>
                                    <p:cond delay="0"/>
                                  </p:stCondLst>
                                  <p:iterate>
                                    <p:tmAbs val="0"/>
                                  </p:iterate>
                                  <p:childTnLst>
                                    <p:animEffect transition="out" filter="wipe(left)">
                                      <p:cBhvr>
                                        <p:cTn id="19" dur="500" fill="hold"/>
                                        <p:tgtEl>
                                          <p:spTgt spid="148"/>
                                        </p:tgtEl>
                                      </p:cBhvr>
                                    </p:animEffect>
                                    <p:set>
                                      <p:cBhvr>
                                        <p:cTn id="20" fill="hold">
                                          <p:stCondLst>
                                            <p:cond delay="499"/>
                                          </p:stCondLst>
                                        </p:cTn>
                                        <p:tgtEl>
                                          <p:spTgt spid="148"/>
                                        </p:tgtEl>
                                        <p:attrNameLst>
                                          <p:attrName>style.visibility</p:attrName>
                                        </p:attrNameLst>
                                      </p:cBhvr>
                                      <p:to>
                                        <p:strVal val="hidden"/>
                                      </p:to>
                                    </p:set>
                                  </p:childTnLst>
                                </p:cTn>
                              </p:par>
                            </p:childTnLst>
                          </p:cTn>
                        </p:par>
                        <p:par>
                          <p:cTn id="21" fill="hold">
                            <p:stCondLst>
                              <p:cond delay="500"/>
                            </p:stCondLst>
                            <p:childTnLst>
                              <p:par>
                                <p:cTn id="22" presetID="1" presetClass="entr" presetSubtype="0" fill="hold" grpId="5" nodeType="afterEffect">
                                  <p:stCondLst>
                                    <p:cond delay="0"/>
                                  </p:stCondLst>
                                  <p:iterate type="lt">
                                    <p:tmAbs val="100"/>
                                  </p:iterate>
                                  <p:childTnLst>
                                    <p:set>
                                      <p:cBhvr>
                                        <p:cTn id="23" fill="hold"/>
                                        <p:tgtEl>
                                          <p:spTgt spid="15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8" fill="hold" grpId="6" nodeType="clickEffect">
                                  <p:stCondLst>
                                    <p:cond delay="0"/>
                                  </p:stCondLst>
                                  <p:iterate>
                                    <p:tmAbs val="0"/>
                                  </p:iterate>
                                  <p:childTnLst>
                                    <p:animEffect transition="out" filter="wipe(left)">
                                      <p:cBhvr>
                                        <p:cTn id="27" dur="500" fill="hold"/>
                                        <p:tgtEl>
                                          <p:spTgt spid="152"/>
                                        </p:tgtEl>
                                      </p:cBhvr>
                                    </p:animEffect>
                                    <p:set>
                                      <p:cBhvr>
                                        <p:cTn id="28" fill="hold">
                                          <p:stCondLst>
                                            <p:cond delay="499"/>
                                          </p:stCondLst>
                                        </p:cTn>
                                        <p:tgtEl>
                                          <p:spTgt spid="152"/>
                                        </p:tgtEl>
                                        <p:attrNameLst>
                                          <p:attrName>style.visibility</p:attrName>
                                        </p:attrNameLst>
                                      </p:cBhvr>
                                      <p:to>
                                        <p:strVal val="hidden"/>
                                      </p:to>
                                    </p:set>
                                  </p:childTnLst>
                                </p:cTn>
                              </p:par>
                            </p:childTnLst>
                          </p:cTn>
                        </p:par>
                        <p:par>
                          <p:cTn id="29" fill="hold">
                            <p:stCondLst>
                              <p:cond delay="500"/>
                            </p:stCondLst>
                            <p:childTnLst>
                              <p:par>
                                <p:cTn id="30" presetID="1" presetClass="entr" presetSubtype="0" fill="hold" grpId="7" nodeType="afterEffect">
                                  <p:stCondLst>
                                    <p:cond delay="0"/>
                                  </p:stCondLst>
                                  <p:iterate type="lt">
                                    <p:tmAbs val="100"/>
                                  </p:iterate>
                                  <p:childTnLst>
                                    <p:set>
                                      <p:cBhvr>
                                        <p:cTn id="31" fill="hold"/>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1" animBg="1" advAuto="0"/>
      <p:bldP spid="148" grpId="4" animBg="1" advAuto="0"/>
      <p:bldP spid="149" grpId="2" animBg="1" advAuto="0"/>
      <p:bldP spid="150" grpId="7" animBg="1" advAuto="0"/>
      <p:bldP spid="151" grpId="3" animBg="1" advAuto="0"/>
      <p:bldP spid="152" grpId="5" animBg="1" advAuto="0"/>
      <p:bldP spid="152" grpId="6"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控制室.jpg" descr="控制室.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55" name="控制室屏幕.png" descr="控制室屏幕.png"/>
          <p:cNvPicPr>
            <a:picLocks noChangeAspect="1"/>
          </p:cNvPicPr>
          <p:nvPr/>
        </p:nvPicPr>
        <p:blipFill>
          <a:blip r:embed="rId3">
            <a:extLst/>
          </a:blip>
          <a:stretch>
            <a:fillRect/>
          </a:stretch>
        </p:blipFill>
        <p:spPr>
          <a:xfrm>
            <a:off x="-2634026" y="-4412632"/>
            <a:ext cx="30106978" cy="16935174"/>
          </a:xfrm>
          <a:prstGeom prst="rect">
            <a:avLst/>
          </a:prstGeom>
          <a:ln w="12700">
            <a:miter lim="400000"/>
          </a:ln>
        </p:spPr>
      </p:pic>
      <p:pic>
        <p:nvPicPr>
          <p:cNvPr id="156" name="色彩主角 4.png" descr="色彩主角 4.png"/>
          <p:cNvPicPr>
            <a:picLocks noChangeAspect="1"/>
          </p:cNvPicPr>
          <p:nvPr/>
        </p:nvPicPr>
        <p:blipFill>
          <a:blip r:embed="rId4">
            <a:extLst/>
          </a:blip>
          <a:stretch>
            <a:fillRect/>
          </a:stretch>
        </p:blipFill>
        <p:spPr>
          <a:xfrm>
            <a:off x="17375714" y="2480522"/>
            <a:ext cx="6767211" cy="13716001"/>
          </a:xfrm>
          <a:prstGeom prst="rect">
            <a:avLst/>
          </a:prstGeom>
          <a:ln w="12700">
            <a:miter lim="400000"/>
          </a:ln>
        </p:spPr>
      </p:pic>
      <p:pic>
        <p:nvPicPr>
          <p:cNvPr id="157" name="V朘R$~3LVOWC{SUC4.png" descr="V朘R$~3LVOWC{SUC4.png"/>
          <p:cNvPicPr>
            <a:picLocks noChangeAspect="1"/>
          </p:cNvPicPr>
          <p:nvPr/>
        </p:nvPicPr>
        <p:blipFill>
          <a:blip r:embed="rId5">
            <a:extLst/>
          </a:blip>
          <a:stretch>
            <a:fillRect/>
          </a:stretch>
        </p:blipFill>
        <p:spPr>
          <a:xfrm>
            <a:off x="0" y="9377048"/>
            <a:ext cx="24384001" cy="4432301"/>
          </a:xfrm>
          <a:prstGeom prst="rect">
            <a:avLst/>
          </a:prstGeom>
          <a:ln w="12700">
            <a:miter lim="400000"/>
          </a:ln>
        </p:spPr>
      </p:pic>
      <p:sp>
        <p:nvSpPr>
          <p:cNvPr id="158" name="Now let’s do some practice to see what the melee attack really is."/>
          <p:cNvSpPr txBox="1"/>
          <p:nvPr/>
        </p:nvSpPr>
        <p:spPr>
          <a:xfrm>
            <a:off x="4211065" y="11238616"/>
            <a:ext cx="15961869"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t>Now let’s do some practice to see what the melee attack really is.</a:t>
            </a:r>
          </a:p>
        </p:txBody>
      </p:sp>
      <p:sp>
        <p:nvSpPr>
          <p:cNvPr id="159" name="Which means that only by crashing in the front could we do damage to the enemy."/>
          <p:cNvSpPr txBox="1"/>
          <p:nvPr/>
        </p:nvSpPr>
        <p:spPr>
          <a:xfrm>
            <a:off x="2224786" y="11238616"/>
            <a:ext cx="19934429"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t>Which means that only by crashing in the front could we do damage to the enemy.</a:t>
            </a:r>
          </a:p>
        </p:txBody>
      </p:sp>
      <p:pic>
        <p:nvPicPr>
          <p:cNvPr id="160" name="0147625a2dfdeda80120ba38858c65.jpg@1280w_1l_2o_100sh.jpg" descr="0147625a2dfdeda80120ba38858c65.jpg@1280w_1l_2o_100sh.jpg"/>
          <p:cNvPicPr>
            <a:picLocks noChangeAspect="1"/>
          </p:cNvPicPr>
          <p:nvPr/>
        </p:nvPicPr>
        <p:blipFill>
          <a:blip r:embed="rId6">
            <a:extLst/>
          </a:blip>
          <a:stretch>
            <a:fillRect/>
          </a:stretch>
        </p:blipFill>
        <p:spPr>
          <a:xfrm>
            <a:off x="4013602" y="1469209"/>
            <a:ext cx="10415929" cy="6949380"/>
          </a:xfrm>
          <a:prstGeom prst="rect">
            <a:avLst/>
          </a:prstGeom>
          <a:ln w="12700">
            <a:miter lim="400000"/>
          </a:ln>
        </p:spPr>
      </p:pic>
      <p:sp>
        <p:nvSpPr>
          <p:cNvPr id="161" name="圆形"/>
          <p:cNvSpPr/>
          <p:nvPr/>
        </p:nvSpPr>
        <p:spPr>
          <a:xfrm>
            <a:off x="5927316" y="4137128"/>
            <a:ext cx="1270001" cy="1270001"/>
          </a:xfrm>
          <a:prstGeom prst="ellipse">
            <a:avLst/>
          </a:prstGeom>
          <a:ln w="63500">
            <a:solidFill>
              <a:srgbClr val="FF26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2" name="圆形"/>
          <p:cNvSpPr/>
          <p:nvPr/>
        </p:nvSpPr>
        <p:spPr>
          <a:xfrm>
            <a:off x="8586566" y="5129970"/>
            <a:ext cx="1270001" cy="1270001"/>
          </a:xfrm>
          <a:prstGeom prst="ellipse">
            <a:avLst/>
          </a:prstGeom>
          <a:ln w="63500">
            <a:solidFill>
              <a:srgbClr val="FF26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3" name="The infrared receivers on GEIO’s legs are used to detect attacks from the opponent’s gun fire. Meanwhile they can also detect attacks from crashing, but only the two in the front."/>
          <p:cNvSpPr txBox="1"/>
          <p:nvPr/>
        </p:nvSpPr>
        <p:spPr>
          <a:xfrm>
            <a:off x="4603138" y="10312534"/>
            <a:ext cx="15177724"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The infrared receivers on GEIO’s legs are used to detect attacks from the opponent’s gun fire. Meanwhile they can also detect attacks from crashing, but only the two in the front.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60"/>
                                        </p:tgtEl>
                                        <p:attrNameLst>
                                          <p:attrName>style.visibility</p:attrName>
                                        </p:attrNameLst>
                                      </p:cBhvr>
                                      <p:to>
                                        <p:strVal val="visible"/>
                                      </p:to>
                                    </p:set>
                                    <p:animEffect transition="in" filter="wipe(left)">
                                      <p:cBhvr>
                                        <p:cTn id="11" dur="1000"/>
                                        <p:tgtEl>
                                          <p:spTgt spid="16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61"/>
                                        </p:tgtEl>
                                        <p:attrNameLst>
                                          <p:attrName>style.visibility</p:attrName>
                                        </p:attrNameLst>
                                      </p:cBhvr>
                                      <p:to>
                                        <p:strVal val="visible"/>
                                      </p:to>
                                    </p:set>
                                    <p:animEffect transition="in" filter="dissolve">
                                      <p:cBhvr>
                                        <p:cTn id="16" dur="1000"/>
                                        <p:tgtEl>
                                          <p:spTgt spid="161"/>
                                        </p:tgtEl>
                                      </p:cBhvr>
                                    </p:animEffect>
                                  </p:childTnLst>
                                </p:cTn>
                              </p:par>
                            </p:childTnLst>
                          </p:cTn>
                        </p:par>
                        <p:par>
                          <p:cTn id="17" fill="hold">
                            <p:stCondLst>
                              <p:cond delay="1000"/>
                            </p:stCondLst>
                            <p:childTnLst>
                              <p:par>
                                <p:cTn id="18" presetID="9" presetClass="entr" fill="hold" grpId="4" nodeType="afterEffect">
                                  <p:stCondLst>
                                    <p:cond delay="0"/>
                                  </p:stCondLst>
                                  <p:iterate>
                                    <p:tmAbs val="0"/>
                                  </p:iterate>
                                  <p:childTnLst>
                                    <p:set>
                                      <p:cBhvr>
                                        <p:cTn id="19" fill="hold"/>
                                        <p:tgtEl>
                                          <p:spTgt spid="162"/>
                                        </p:tgtEl>
                                        <p:attrNameLst>
                                          <p:attrName>style.visibility</p:attrName>
                                        </p:attrNameLst>
                                      </p:cBhvr>
                                      <p:to>
                                        <p:strVal val="visible"/>
                                      </p:to>
                                    </p:set>
                                    <p:animEffect transition="in" filter="dissolve">
                                      <p:cBhvr>
                                        <p:cTn id="20" dur="1000"/>
                                        <p:tgtEl>
                                          <p:spTgt spid="16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5" nodeType="clickEffect">
                                  <p:stCondLst>
                                    <p:cond delay="0"/>
                                  </p:stCondLst>
                                  <p:iterate>
                                    <p:tmAbs val="0"/>
                                  </p:iterate>
                                  <p:childTnLst>
                                    <p:animEffect transition="out" filter="wipe(left)">
                                      <p:cBhvr>
                                        <p:cTn id="24" dur="500" fill="hold"/>
                                        <p:tgtEl>
                                          <p:spTgt spid="163"/>
                                        </p:tgtEl>
                                      </p:cBhvr>
                                    </p:animEffect>
                                    <p:set>
                                      <p:cBhvr>
                                        <p:cTn id="25" fill="hold">
                                          <p:stCondLst>
                                            <p:cond delay="499"/>
                                          </p:stCondLst>
                                        </p:cTn>
                                        <p:tgtEl>
                                          <p:spTgt spid="163"/>
                                        </p:tgtEl>
                                        <p:attrNameLst>
                                          <p:attrName>style.visibility</p:attrName>
                                        </p:attrNameLst>
                                      </p:cBhvr>
                                      <p:to>
                                        <p:strVal val="hidden"/>
                                      </p:to>
                                    </p:set>
                                  </p:childTnLst>
                                </p:cTn>
                              </p:par>
                            </p:childTnLst>
                          </p:cTn>
                        </p:par>
                        <p:par>
                          <p:cTn id="26" fill="hold">
                            <p:stCondLst>
                              <p:cond delay="500"/>
                            </p:stCondLst>
                            <p:childTnLst>
                              <p:par>
                                <p:cTn id="27" presetID="1" presetClass="entr" presetSubtype="0" fill="hold" grpId="6" nodeType="afterEffect">
                                  <p:stCondLst>
                                    <p:cond delay="0"/>
                                  </p:stCondLst>
                                  <p:iterate type="lt">
                                    <p:tmAbs val="100"/>
                                  </p:iterate>
                                  <p:childTnLst>
                                    <p:set>
                                      <p:cBhvr>
                                        <p:cTn id="28" fill="hold"/>
                                        <p:tgtEl>
                                          <p:spTgt spid="1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8" fill="hold" grpId="7" nodeType="clickEffect">
                                  <p:stCondLst>
                                    <p:cond delay="0"/>
                                  </p:stCondLst>
                                  <p:iterate>
                                    <p:tmAbs val="0"/>
                                  </p:iterate>
                                  <p:childTnLst>
                                    <p:animEffect transition="out" filter="wipe(left)">
                                      <p:cBhvr>
                                        <p:cTn id="32" dur="1000" fill="hold"/>
                                        <p:tgtEl>
                                          <p:spTgt spid="159"/>
                                        </p:tgtEl>
                                      </p:cBhvr>
                                    </p:animEffect>
                                    <p:set>
                                      <p:cBhvr>
                                        <p:cTn id="33" fill="hold">
                                          <p:stCondLst>
                                            <p:cond delay="999"/>
                                          </p:stCondLst>
                                        </p:cTn>
                                        <p:tgtEl>
                                          <p:spTgt spid="159"/>
                                        </p:tgtEl>
                                        <p:attrNameLst>
                                          <p:attrName>style.visibility</p:attrName>
                                        </p:attrNameLst>
                                      </p:cBhvr>
                                      <p:to>
                                        <p:strVal val="hidden"/>
                                      </p:to>
                                    </p:set>
                                  </p:childTnLst>
                                </p:cTn>
                              </p:par>
                            </p:childTnLst>
                          </p:cTn>
                        </p:par>
                        <p:par>
                          <p:cTn id="34" fill="hold">
                            <p:stCondLst>
                              <p:cond delay="1000"/>
                            </p:stCondLst>
                            <p:childTnLst>
                              <p:par>
                                <p:cTn id="35" presetID="1" presetClass="entr" presetSubtype="0" fill="hold" grpId="8" nodeType="afterEffect">
                                  <p:stCondLst>
                                    <p:cond delay="0"/>
                                  </p:stCondLst>
                                  <p:iterate type="lt">
                                    <p:tmAbs val="100"/>
                                  </p:iterate>
                                  <p:childTnLst>
                                    <p:set>
                                      <p:cBhvr>
                                        <p:cTn id="36" fill="hold"/>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8" animBg="1" advAuto="0"/>
      <p:bldP spid="159" grpId="6" animBg="1" advAuto="0"/>
      <p:bldP spid="159" grpId="7" animBg="1" advAuto="0"/>
      <p:bldP spid="160" grpId="2" animBg="1" advAuto="0"/>
      <p:bldP spid="161" grpId="3" animBg="1" advAuto="0"/>
      <p:bldP spid="162" grpId="4" animBg="1" advAuto="0"/>
      <p:bldP spid="163" grpId="1" animBg="1" advAuto="0"/>
      <p:bldP spid="163" grpId="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66" name="V朘R$~3LVOWC{SUC4.png" descr="V朘R$~3LVOWC{SUC4.png"/>
          <p:cNvPicPr>
            <a:picLocks noChangeAspect="1"/>
          </p:cNvPicPr>
          <p:nvPr/>
        </p:nvPicPr>
        <p:blipFill>
          <a:blip r:embed="rId3">
            <a:extLst/>
          </a:blip>
          <a:stretch>
            <a:fillRect/>
          </a:stretch>
        </p:blipFill>
        <p:spPr>
          <a:xfrm>
            <a:off x="4977275" y="5546573"/>
            <a:ext cx="14429450" cy="2622854"/>
          </a:xfrm>
          <a:prstGeom prst="rect">
            <a:avLst/>
          </a:prstGeom>
          <a:ln w="12700">
            <a:miter lim="400000"/>
          </a:ln>
        </p:spPr>
      </p:pic>
      <p:sp>
        <p:nvSpPr>
          <p:cNvPr id="167" name="Training"/>
          <p:cNvSpPr txBox="1"/>
          <p:nvPr/>
        </p:nvSpPr>
        <p:spPr>
          <a:xfrm>
            <a:off x="10688954" y="6348351"/>
            <a:ext cx="3006091"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t>Training</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屏幕 改psd.jpg" descr="屏幕 改psd.jpg"/>
          <p:cNvPicPr>
            <a:picLocks noChangeAspect="1"/>
          </p:cNvPicPr>
          <p:nvPr/>
        </p:nvPicPr>
        <p:blipFill>
          <a:blip r:embed="rId2">
            <a:extLst/>
          </a:blip>
          <a:stretch>
            <a:fillRect/>
          </a:stretch>
        </p:blipFill>
        <p:spPr>
          <a:xfrm>
            <a:off x="-1" y="4344"/>
            <a:ext cx="24384001" cy="13707311"/>
          </a:xfrm>
          <a:prstGeom prst="rect">
            <a:avLst/>
          </a:prstGeom>
          <a:ln w="12700">
            <a:miter lim="400000"/>
          </a:ln>
        </p:spPr>
      </p:pic>
      <p:pic>
        <p:nvPicPr>
          <p:cNvPr id="170" name="IMG_3935.PNG" descr="IMG_3935.PNG"/>
          <p:cNvPicPr>
            <a:picLocks noChangeAspect="1"/>
          </p:cNvPicPr>
          <p:nvPr/>
        </p:nvPicPr>
        <p:blipFill>
          <a:blip r:embed="rId3">
            <a:extLst/>
          </a:blip>
          <a:stretch>
            <a:fillRect/>
          </a:stretch>
        </p:blipFill>
        <p:spPr>
          <a:xfrm>
            <a:off x="5780030" y="2392280"/>
            <a:ext cx="12823940" cy="6825337"/>
          </a:xfrm>
          <a:prstGeom prst="rect">
            <a:avLst/>
          </a:prstGeom>
          <a:ln w="12700">
            <a:miter lim="400000"/>
          </a:ln>
        </p:spPr>
      </p:pic>
      <p:pic>
        <p:nvPicPr>
          <p:cNvPr id="171" name="色彩主角 4.png" descr="色彩主角 4.png"/>
          <p:cNvPicPr>
            <a:picLocks noChangeAspect="1"/>
          </p:cNvPicPr>
          <p:nvPr/>
        </p:nvPicPr>
        <p:blipFill>
          <a:blip r:embed="rId4">
            <a:extLst/>
          </a:blip>
          <a:stretch>
            <a:fillRect/>
          </a:stretch>
        </p:blipFill>
        <p:spPr>
          <a:xfrm>
            <a:off x="17375714" y="2480522"/>
            <a:ext cx="6767211" cy="13716001"/>
          </a:xfrm>
          <a:prstGeom prst="rect">
            <a:avLst/>
          </a:prstGeom>
          <a:ln w="12700">
            <a:miter lim="400000"/>
          </a:ln>
        </p:spPr>
      </p:pic>
      <p:pic>
        <p:nvPicPr>
          <p:cNvPr id="172" name="V朘R$~3LVOWC{SUC4.png" descr="V朘R$~3LVOWC{SUC4.png"/>
          <p:cNvPicPr>
            <a:picLocks noChangeAspect="1"/>
          </p:cNvPicPr>
          <p:nvPr/>
        </p:nvPicPr>
        <p:blipFill>
          <a:blip r:embed="rId5">
            <a:extLst/>
          </a:blip>
          <a:stretch>
            <a:fillRect/>
          </a:stretch>
        </p:blipFill>
        <p:spPr>
          <a:xfrm>
            <a:off x="0" y="9377048"/>
            <a:ext cx="24384001" cy="4432301"/>
          </a:xfrm>
          <a:prstGeom prst="rect">
            <a:avLst/>
          </a:prstGeom>
          <a:ln w="12700">
            <a:miter lim="400000"/>
          </a:ln>
        </p:spPr>
      </p:pic>
      <p:sp>
        <p:nvSpPr>
          <p:cNvPr id="173" name="Training task 1: Use “Digital Display” to build a scoring system. When GEIO is attacked once in the melee, the displayed score would increase by 1. When the score reaches 10, GEIO would give the scanning noise and flash the red lights."/>
          <p:cNvSpPr txBox="1"/>
          <p:nvPr/>
        </p:nvSpPr>
        <p:spPr>
          <a:xfrm>
            <a:off x="2585863" y="10312534"/>
            <a:ext cx="19212274"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nSpc>
                <a:spcPct val="150000"/>
              </a:lnSpc>
              <a:defRPr sz="4000">
                <a:solidFill>
                  <a:srgbClr val="41CAD0"/>
                </a:solidFill>
              </a:defRPr>
            </a:lvl1pPr>
          </a:lstStyle>
          <a:p>
            <a:r>
              <a:t>Training task 1: Use “Digital Display” to build a scoring system. When GEIO is attacked once in the melee, the displayed score would increase by 1. When the score reaches 10, GEIO would give the scanning noise and flash the red lights.</a:t>
            </a:r>
          </a:p>
        </p:txBody>
      </p:sp>
      <p:sp>
        <p:nvSpPr>
          <p:cNvPr id="174" name="Let’s take a look at the above programme. Here we used a new code which is called “Repeat While”. This code can repeatedly execute the codes contained while the pre-set condition is fulfilled."/>
          <p:cNvSpPr txBox="1"/>
          <p:nvPr/>
        </p:nvSpPr>
        <p:spPr>
          <a:xfrm>
            <a:off x="4024027" y="10312534"/>
            <a:ext cx="16335945"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Let’s take a look at the above programme. Here we used a new code which is called “Repeat While”. This code can repeatedly execute the codes contained while the pre-set condition is fulfilled.</a:t>
            </a:r>
          </a:p>
        </p:txBody>
      </p:sp>
      <p:sp>
        <p:nvSpPr>
          <p:cNvPr id="175" name="We set the condition as “variable 1 less than 10”, so the scoring system would continue working before the score (variable 1) reaches 10. Question: Why the condition is “variable 1 less than 10”?"/>
          <p:cNvSpPr txBox="1"/>
          <p:nvPr/>
        </p:nvSpPr>
        <p:spPr>
          <a:xfrm>
            <a:off x="3862228" y="10312534"/>
            <a:ext cx="16659545"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We set the condition as “variable 1 less than 10”, so the scoring system would continue working before the score (variable 1) reaches 10. Question: Why the condition is “variable 1 less than 10”?</a:t>
            </a:r>
          </a:p>
        </p:txBody>
      </p:sp>
      <p:sp>
        <p:nvSpPr>
          <p:cNvPr id="176" name="椭圆形"/>
          <p:cNvSpPr/>
          <p:nvPr/>
        </p:nvSpPr>
        <p:spPr>
          <a:xfrm>
            <a:off x="7799408" y="4839162"/>
            <a:ext cx="3038982" cy="3448137"/>
          </a:xfrm>
          <a:prstGeom prst="ellipse">
            <a:avLst/>
          </a:prstGeom>
          <a:ln w="63500">
            <a:solidFill>
              <a:srgbClr val="FF26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1000" fill="hold"/>
                                        <p:tgtEl>
                                          <p:spTgt spid="173"/>
                                        </p:tgtEl>
                                      </p:cBhvr>
                                    </p:animEffect>
                                    <p:set>
                                      <p:cBhvr>
                                        <p:cTn id="11" fill="hold">
                                          <p:stCondLst>
                                            <p:cond delay="999"/>
                                          </p:stCondLst>
                                        </p:cTn>
                                        <p:tgtEl>
                                          <p:spTgt spid="173"/>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3" nodeType="afterEffect">
                                  <p:stCondLst>
                                    <p:cond delay="0"/>
                                  </p:stCondLst>
                                  <p:iterate type="lt">
                                    <p:tmAbs val="100"/>
                                  </p:iterate>
                                  <p:childTnLst>
                                    <p:set>
                                      <p:cBhvr>
                                        <p:cTn id="14" fill="hold"/>
                                        <p:tgtEl>
                                          <p:spTgt spid="1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4" nodeType="clickEffect">
                                  <p:stCondLst>
                                    <p:cond delay="0"/>
                                  </p:stCondLst>
                                  <p:iterate>
                                    <p:tmAbs val="0"/>
                                  </p:iterate>
                                  <p:childTnLst>
                                    <p:set>
                                      <p:cBhvr>
                                        <p:cTn id="18" fill="hold"/>
                                        <p:tgtEl>
                                          <p:spTgt spid="170"/>
                                        </p:tgtEl>
                                        <p:attrNameLst>
                                          <p:attrName>style.visibility</p:attrName>
                                        </p:attrNameLst>
                                      </p:cBhvr>
                                      <p:to>
                                        <p:strVal val="visible"/>
                                      </p:to>
                                    </p:set>
                                    <p:animEffect transition="in" filter="wipe(left)">
                                      <p:cBhvr>
                                        <p:cTn id="19" dur="1000"/>
                                        <p:tgtEl>
                                          <p:spTgt spid="17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5" nodeType="clickEffect">
                                  <p:stCondLst>
                                    <p:cond delay="0"/>
                                  </p:stCondLst>
                                  <p:iterate>
                                    <p:tmAbs val="0"/>
                                  </p:iterate>
                                  <p:childTnLst>
                                    <p:set>
                                      <p:cBhvr>
                                        <p:cTn id="23" fill="hold"/>
                                        <p:tgtEl>
                                          <p:spTgt spid="176"/>
                                        </p:tgtEl>
                                        <p:attrNameLst>
                                          <p:attrName>style.visibility</p:attrName>
                                        </p:attrNameLst>
                                      </p:cBhvr>
                                      <p:to>
                                        <p:strVal val="visible"/>
                                      </p:to>
                                    </p:set>
                                    <p:animEffect transition="in" filter="dissolve">
                                      <p:cBhvr>
                                        <p:cTn id="24" dur="1000"/>
                                        <p:tgtEl>
                                          <p:spTgt spid="17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xit" presetSubtype="8" fill="hold" grpId="6" nodeType="clickEffect">
                                  <p:stCondLst>
                                    <p:cond delay="0"/>
                                  </p:stCondLst>
                                  <p:iterate>
                                    <p:tmAbs val="0"/>
                                  </p:iterate>
                                  <p:childTnLst>
                                    <p:animEffect transition="out" filter="wipe(left)">
                                      <p:cBhvr>
                                        <p:cTn id="28" dur="1000" fill="hold"/>
                                        <p:tgtEl>
                                          <p:spTgt spid="174"/>
                                        </p:tgtEl>
                                      </p:cBhvr>
                                    </p:animEffect>
                                    <p:set>
                                      <p:cBhvr>
                                        <p:cTn id="29" fill="hold">
                                          <p:stCondLst>
                                            <p:cond delay="999"/>
                                          </p:stCondLst>
                                        </p:cTn>
                                        <p:tgtEl>
                                          <p:spTgt spid="174"/>
                                        </p:tgtEl>
                                        <p:attrNameLst>
                                          <p:attrName>style.visibility</p:attrName>
                                        </p:attrNameLst>
                                      </p:cBhvr>
                                      <p:to>
                                        <p:strVal val="hidden"/>
                                      </p:to>
                                    </p:set>
                                  </p:childTnLst>
                                </p:cTn>
                              </p:par>
                            </p:childTnLst>
                          </p:cTn>
                        </p:par>
                        <p:par>
                          <p:cTn id="30" fill="hold">
                            <p:stCondLst>
                              <p:cond delay="1000"/>
                            </p:stCondLst>
                            <p:childTnLst>
                              <p:par>
                                <p:cTn id="31" presetID="1" presetClass="entr" presetSubtype="0" fill="hold" grpId="7" nodeType="afterEffect">
                                  <p:stCondLst>
                                    <p:cond delay="0"/>
                                  </p:stCondLst>
                                  <p:iterate type="lt">
                                    <p:tmAbs val="100"/>
                                  </p:iterate>
                                  <p:childTnLst>
                                    <p:set>
                                      <p:cBhvr>
                                        <p:cTn id="32" fill="hold"/>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4" animBg="1" advAuto="0"/>
      <p:bldP spid="173" grpId="1" animBg="1" advAuto="0"/>
      <p:bldP spid="173" grpId="2" animBg="1" advAuto="0"/>
      <p:bldP spid="174" grpId="3" animBg="1" advAuto="0"/>
      <p:bldP spid="174" grpId="6" animBg="1" advAuto="0"/>
      <p:bldP spid="175" grpId="7" animBg="1" advAuto="0"/>
      <p:bldP spid="176" grpId="5"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697</Words>
  <Application>Microsoft Macintosh PowerPoint</Application>
  <PresentationFormat>自定义</PresentationFormat>
  <Paragraphs>65</Paragraphs>
  <Slides>13</Slides>
  <Notes>0</Notes>
  <HiddenSlides>0</HiddenSlides>
  <MMClips>0</MMClips>
  <ScaleCrop>false</ScaleCrop>
  <HeadingPairs>
    <vt:vector size="4" baseType="variant">
      <vt:variant>
        <vt:lpstr>主题</vt:lpstr>
      </vt:variant>
      <vt:variant>
        <vt:i4>1</vt:i4>
      </vt:variant>
      <vt:variant>
        <vt:lpstr>幻灯片标题</vt:lpstr>
      </vt:variant>
      <vt:variant>
        <vt:i4>13</vt:i4>
      </vt:variant>
    </vt:vector>
  </HeadingPairs>
  <TitlesOfParts>
    <vt:vector size="14" baseType="lpstr">
      <vt:lpstr>White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然 罗</cp:lastModifiedBy>
  <cp:revision>1</cp:revision>
  <dcterms:modified xsi:type="dcterms:W3CDTF">2018-08-28T07:03:35Z</dcterms:modified>
</cp:coreProperties>
</file>