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与副标题">
    <p:spTree>
      <p:nvGrpSpPr>
        <p:cNvPr id="1" name=""/>
        <p:cNvGrpSpPr/>
        <p:nvPr/>
      </p:nvGrpSpPr>
      <p:grpSpPr>
        <a:xfrm>
          <a:off x="0" y="0"/>
          <a:ext cx="0" cy="0"/>
          <a:chOff x="0" y="0"/>
          <a:chExt cx="0" cy="0"/>
        </a:xfrm>
      </p:grpSpPr>
      <p:sp>
        <p:nvSpPr>
          <p:cNvPr id="11" name="标题文本"/>
          <p:cNvSpPr txBox="1"/>
          <p:nvPr>
            <p:ph type="title"/>
          </p:nvPr>
        </p:nvSpPr>
        <p:spPr>
          <a:xfrm>
            <a:off x="1778000" y="2298700"/>
            <a:ext cx="20828000" cy="4648200"/>
          </a:xfrm>
          <a:prstGeom prst="rect">
            <a:avLst/>
          </a:prstGeom>
        </p:spPr>
        <p:txBody>
          <a:bodyPr anchor="b"/>
          <a:lstStyle/>
          <a:p>
            <a:pPr/>
            <a:r>
              <a:t>标题文本</a:t>
            </a:r>
          </a:p>
        </p:txBody>
      </p:sp>
      <p:sp>
        <p:nvSpPr>
          <p:cNvPr id="12" name="正文级别 1…"/>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正文级别 1</a:t>
            </a:r>
          </a:p>
          <a:p>
            <a:pPr lvl="1"/>
            <a:r>
              <a:t>正文级别 2</a:t>
            </a:r>
          </a:p>
          <a:p>
            <a:pPr lvl="2"/>
            <a:r>
              <a:t>正文级别 3</a:t>
            </a:r>
          </a:p>
          <a:p>
            <a:pPr lvl="3"/>
            <a:r>
              <a:t>正文级别 4</a:t>
            </a:r>
          </a:p>
          <a:p>
            <a:pPr lvl="4"/>
            <a:r>
              <a:t>正文级别 5</a:t>
            </a:r>
          </a:p>
        </p:txBody>
      </p:sp>
      <p:sp>
        <p:nvSpPr>
          <p:cNvPr id="1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在此键入引文。”"/>
          <p:cNvSpPr txBox="1"/>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“在此键入引文。”</a:t>
            </a:r>
          </a:p>
        </p:txBody>
      </p:sp>
      <p:sp>
        <p:nvSpPr>
          <p:cNvPr id="9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图像"/>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图像"/>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标题文本"/>
          <p:cNvSpPr txBox="1"/>
          <p:nvPr>
            <p:ph type="title"/>
          </p:nvPr>
        </p:nvSpPr>
        <p:spPr>
          <a:xfrm>
            <a:off x="635000" y="9512300"/>
            <a:ext cx="23114000" cy="2006600"/>
          </a:xfrm>
          <a:prstGeom prst="rect">
            <a:avLst/>
          </a:prstGeom>
        </p:spPr>
        <p:txBody>
          <a:bodyPr anchor="b"/>
          <a:lstStyle/>
          <a:p>
            <a:pPr/>
            <a:r>
              <a:t>标题文本</a:t>
            </a:r>
          </a:p>
        </p:txBody>
      </p:sp>
      <p:sp>
        <p:nvSpPr>
          <p:cNvPr id="22" name="正文级别 1…"/>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正文级别 1</a:t>
            </a:r>
          </a:p>
          <a:p>
            <a:pPr lvl="1"/>
            <a:r>
              <a:t>正文级别 2</a:t>
            </a:r>
          </a:p>
          <a:p>
            <a:pPr lvl="2"/>
            <a:r>
              <a:t>正文级别 3</a:t>
            </a:r>
          </a:p>
          <a:p>
            <a:pPr lvl="3"/>
            <a:r>
              <a:t>正文级别 4</a:t>
            </a:r>
          </a:p>
          <a:p>
            <a:pPr lvl="4"/>
            <a:r>
              <a:t>正文级别 5</a:t>
            </a:r>
          </a:p>
        </p:txBody>
      </p:sp>
      <p:sp>
        <p:nvSpPr>
          <p:cNvPr id="2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居中">
    <p:spTree>
      <p:nvGrpSpPr>
        <p:cNvPr id="1" name=""/>
        <p:cNvGrpSpPr/>
        <p:nvPr/>
      </p:nvGrpSpPr>
      <p:grpSpPr>
        <a:xfrm>
          <a:off x="0" y="0"/>
          <a:ext cx="0" cy="0"/>
          <a:chOff x="0" y="0"/>
          <a:chExt cx="0" cy="0"/>
        </a:xfrm>
      </p:grpSpPr>
      <p:sp>
        <p:nvSpPr>
          <p:cNvPr id="30" name="标题文本"/>
          <p:cNvSpPr txBox="1"/>
          <p:nvPr>
            <p:ph type="title"/>
          </p:nvPr>
        </p:nvSpPr>
        <p:spPr>
          <a:xfrm>
            <a:off x="1778000" y="4533900"/>
            <a:ext cx="20828000" cy="4648200"/>
          </a:xfrm>
          <a:prstGeom prst="rect">
            <a:avLst/>
          </a:prstGeom>
        </p:spPr>
        <p:txBody>
          <a:bodyPr/>
          <a:lstStyle/>
          <a:p>
            <a:pPr/>
            <a:r>
              <a:t>标题文本</a:t>
            </a:r>
          </a:p>
        </p:txBody>
      </p:sp>
      <p:sp>
        <p:nvSpPr>
          <p:cNvPr id="3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垂直">
    <p:spTree>
      <p:nvGrpSpPr>
        <p:cNvPr id="1" name=""/>
        <p:cNvGrpSpPr/>
        <p:nvPr/>
      </p:nvGrpSpPr>
      <p:grpSpPr>
        <a:xfrm>
          <a:off x="0" y="0"/>
          <a:ext cx="0" cy="0"/>
          <a:chOff x="0" y="0"/>
          <a:chExt cx="0" cy="0"/>
        </a:xfrm>
      </p:grpSpPr>
      <p:sp>
        <p:nvSpPr>
          <p:cNvPr id="38" name="图像"/>
          <p:cNvSpPr/>
          <p:nvPr>
            <p:ph type="pic" sz="half" idx="13"/>
          </p:nvPr>
        </p:nvSpPr>
        <p:spPr>
          <a:xfrm>
            <a:off x="13165980" y="952500"/>
            <a:ext cx="9525001" cy="11468100"/>
          </a:xfrm>
          <a:prstGeom prst="rect">
            <a:avLst/>
          </a:prstGeom>
        </p:spPr>
        <p:txBody>
          <a:bodyPr lIns="91439" tIns="45719" rIns="91439" bIns="45719" anchor="t">
            <a:noAutofit/>
          </a:bodyPr>
          <a:lstStyle/>
          <a:p>
            <a:pPr/>
          </a:p>
        </p:txBody>
      </p:sp>
      <p:sp>
        <p:nvSpPr>
          <p:cNvPr id="39" name="标题文本"/>
          <p:cNvSpPr txBox="1"/>
          <p:nvPr>
            <p:ph type="title"/>
          </p:nvPr>
        </p:nvSpPr>
        <p:spPr>
          <a:xfrm>
            <a:off x="1651000" y="952500"/>
            <a:ext cx="10223500" cy="5549900"/>
          </a:xfrm>
          <a:prstGeom prst="rect">
            <a:avLst/>
          </a:prstGeom>
        </p:spPr>
        <p:txBody>
          <a:bodyPr anchor="b"/>
          <a:lstStyle>
            <a:lvl1pPr>
              <a:defRPr sz="8400"/>
            </a:lvl1pPr>
          </a:lstStyle>
          <a:p>
            <a:pPr/>
            <a:r>
              <a:t>标题文本</a:t>
            </a:r>
          </a:p>
        </p:txBody>
      </p:sp>
      <p:sp>
        <p:nvSpPr>
          <p:cNvPr id="40" name="正文级别 1…"/>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正文级别 1</a:t>
            </a:r>
          </a:p>
          <a:p>
            <a:pPr lvl="1"/>
            <a:r>
              <a:t>正文级别 2</a:t>
            </a:r>
          </a:p>
          <a:p>
            <a:pPr lvl="2"/>
            <a:r>
              <a:t>正文级别 3</a:t>
            </a:r>
          </a:p>
          <a:p>
            <a:pPr lvl="3"/>
            <a:r>
              <a:t>正文级别 4</a:t>
            </a:r>
          </a:p>
          <a:p>
            <a:pPr lvl="4"/>
            <a:r>
              <a:t>正文级别 5</a:t>
            </a:r>
          </a:p>
        </p:txBody>
      </p:sp>
      <p:sp>
        <p:nvSpPr>
          <p:cNvPr id="4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顶部对齐">
    <p:spTree>
      <p:nvGrpSpPr>
        <p:cNvPr id="1" name=""/>
        <p:cNvGrpSpPr/>
        <p:nvPr/>
      </p:nvGrpSpPr>
      <p:grpSpPr>
        <a:xfrm>
          <a:off x="0" y="0"/>
          <a:ext cx="0" cy="0"/>
          <a:chOff x="0" y="0"/>
          <a:chExt cx="0" cy="0"/>
        </a:xfrm>
      </p:grpSpPr>
      <p:sp>
        <p:nvSpPr>
          <p:cNvPr id="48" name="标题文本"/>
          <p:cNvSpPr txBox="1"/>
          <p:nvPr>
            <p:ph type="title"/>
          </p:nvPr>
        </p:nvSpPr>
        <p:spPr>
          <a:prstGeom prst="rect">
            <a:avLst/>
          </a:prstGeom>
        </p:spPr>
        <p:txBody>
          <a:bodyPr/>
          <a:lstStyle/>
          <a:p>
            <a:pPr/>
            <a:r>
              <a:t>标题文本</a:t>
            </a:r>
          </a:p>
        </p:txBody>
      </p:sp>
      <p:sp>
        <p:nvSpPr>
          <p:cNvPr id="49"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56" name="标题文本"/>
          <p:cNvSpPr txBox="1"/>
          <p:nvPr>
            <p:ph type="title"/>
          </p:nvPr>
        </p:nvSpPr>
        <p:spPr>
          <a:prstGeom prst="rect">
            <a:avLst/>
          </a:prstGeom>
        </p:spPr>
        <p:txBody>
          <a:bodyPr/>
          <a:lstStyle/>
          <a:p>
            <a:pPr/>
            <a:r>
              <a:t>标题文本</a:t>
            </a:r>
          </a:p>
        </p:txBody>
      </p:sp>
      <p:sp>
        <p:nvSpPr>
          <p:cNvPr id="57" name="正文级别 1…"/>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正文级别 1</a:t>
            </a:r>
          </a:p>
          <a:p>
            <a:pPr lvl="1"/>
            <a:r>
              <a:t>正文级别 2</a:t>
            </a:r>
          </a:p>
          <a:p>
            <a:pPr lvl="2"/>
            <a:r>
              <a:t>正文级别 3</a:t>
            </a:r>
          </a:p>
          <a:p>
            <a:pPr lvl="3"/>
            <a:r>
              <a:t>正文级别 4</a:t>
            </a:r>
          </a:p>
          <a:p>
            <a:pPr lvl="4"/>
            <a:r>
              <a:t>正文级别 5</a:t>
            </a:r>
          </a:p>
        </p:txBody>
      </p:sp>
      <p:sp>
        <p:nvSpPr>
          <p:cNvPr id="5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5" name="图像"/>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标题文本"/>
          <p:cNvSpPr txBox="1"/>
          <p:nvPr>
            <p:ph type="title"/>
          </p:nvPr>
        </p:nvSpPr>
        <p:spPr>
          <a:prstGeom prst="rect">
            <a:avLst/>
          </a:prstGeom>
        </p:spPr>
        <p:txBody>
          <a:bodyPr/>
          <a:lstStyle/>
          <a:p>
            <a:pPr/>
            <a:r>
              <a:t>标题文本</a:t>
            </a:r>
          </a:p>
        </p:txBody>
      </p:sp>
      <p:sp>
        <p:nvSpPr>
          <p:cNvPr id="67" name="正文级别 1…"/>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正文级别 1</a:t>
            </a:r>
          </a:p>
          <a:p>
            <a:pPr lvl="1"/>
            <a:r>
              <a:t>正文级别 2</a:t>
            </a:r>
          </a:p>
          <a:p>
            <a:pPr lvl="2"/>
            <a:r>
              <a:t>正文级别 3</a:t>
            </a:r>
          </a:p>
          <a:p>
            <a:pPr lvl="3"/>
            <a:r>
              <a:t>正文级别 4</a:t>
            </a:r>
          </a:p>
          <a:p>
            <a:pPr lvl="4"/>
            <a:r>
              <a:t>正文级别 5</a:t>
            </a:r>
          </a:p>
        </p:txBody>
      </p:sp>
      <p:sp>
        <p:nvSpPr>
          <p:cNvPr id="6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75" name="正文级别 1…"/>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正文级别 1</a:t>
            </a:r>
          </a:p>
          <a:p>
            <a:pPr lvl="1"/>
            <a:r>
              <a:t>正文级别 2</a:t>
            </a:r>
          </a:p>
          <a:p>
            <a:pPr lvl="2"/>
            <a:r>
              <a:t>正文级别 3</a:t>
            </a:r>
          </a:p>
          <a:p>
            <a:pPr lvl="3"/>
            <a:r>
              <a:t>正文级别 4</a:t>
            </a:r>
          </a:p>
          <a:p>
            <a:pPr lvl="4"/>
            <a:r>
              <a:t>正文级别 5</a:t>
            </a:r>
          </a:p>
        </p:txBody>
      </p:sp>
      <p:sp>
        <p:nvSpPr>
          <p:cNvPr id="76"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15760700" y="7048500"/>
            <a:ext cx="7404100" cy="5549900"/>
          </a:xfrm>
          <a:prstGeom prst="rect">
            <a:avLst/>
          </a:prstGeom>
        </p:spPr>
        <p:txBody>
          <a:bodyPr lIns="91439" tIns="45719" rIns="91439" bIns="45719" anchor="t">
            <a:noAutofit/>
          </a:bodyPr>
          <a:lstStyle/>
          <a:p>
            <a:pPr/>
          </a:p>
        </p:txBody>
      </p:sp>
      <p:sp>
        <p:nvSpPr>
          <p:cNvPr id="84" name="图像"/>
          <p:cNvSpPr/>
          <p:nvPr>
            <p:ph type="pic" sz="quarter" idx="14"/>
          </p:nvPr>
        </p:nvSpPr>
        <p:spPr>
          <a:xfrm>
            <a:off x="15760700" y="1130300"/>
            <a:ext cx="7404100" cy="5549900"/>
          </a:xfrm>
          <a:prstGeom prst="rect">
            <a:avLst/>
          </a:prstGeom>
        </p:spPr>
        <p:txBody>
          <a:bodyPr lIns="91439" tIns="45719" rIns="91439" bIns="45719" anchor="t">
            <a:noAutofit/>
          </a:bodyPr>
          <a:lstStyle/>
          <a:p>
            <a:pPr/>
          </a:p>
        </p:txBody>
      </p:sp>
      <p:sp>
        <p:nvSpPr>
          <p:cNvPr id="85" name="图像"/>
          <p:cNvSpPr/>
          <p:nvPr>
            <p:ph type="pic" idx="15"/>
          </p:nvPr>
        </p:nvSpPr>
        <p:spPr>
          <a:xfrm>
            <a:off x="1206500" y="1130300"/>
            <a:ext cx="14173200" cy="11468100"/>
          </a:xfrm>
          <a:prstGeom prst="rect">
            <a:avLst/>
          </a:prstGeom>
        </p:spPr>
        <p:txBody>
          <a:bodyPr lIns="91439" tIns="45719" rIns="91439" bIns="45719" anchor="t">
            <a:noAutofit/>
          </a:bodyPr>
          <a:lstStyle/>
          <a:p>
            <a:pPr/>
          </a:p>
        </p:txBody>
      </p:sp>
      <p:sp>
        <p:nvSpPr>
          <p:cNvPr id="86"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标题文本"/>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标题文本</a:t>
            </a:r>
          </a:p>
        </p:txBody>
      </p:sp>
      <p:sp>
        <p:nvSpPr>
          <p:cNvPr id="3" name="正文级别 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4" name="幻灯片编号"/>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122" name="How to Become A GEIO Pilot？…"/>
          <p:cNvGrpSpPr/>
          <p:nvPr/>
        </p:nvGrpSpPr>
        <p:grpSpPr>
          <a:xfrm>
            <a:off x="8794789" y="8153553"/>
            <a:ext cx="13617407" cy="4355403"/>
            <a:chOff x="0" y="0"/>
            <a:chExt cx="13617406" cy="4355402"/>
          </a:xfrm>
        </p:grpSpPr>
        <p:sp>
          <p:nvSpPr>
            <p:cNvPr id="121" name="How to Become A GEIO Pilot？…"/>
            <p:cNvSpPr txBox="1"/>
            <p:nvPr/>
          </p:nvSpPr>
          <p:spPr>
            <a:xfrm>
              <a:off x="101600" y="101600"/>
              <a:ext cx="13401507" cy="4012503"/>
            </a:xfrm>
            <a:prstGeom prst="rect">
              <a:avLst/>
            </a:prstGeom>
            <a:solidFill>
              <a:srgbClr val="2F4A89"/>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20000"/>
                </a:lnSpc>
                <a:defRPr sz="6000">
                  <a:solidFill>
                    <a:srgbClr val="FFFFFF"/>
                  </a:solidFill>
                </a:defRPr>
              </a:pPr>
            </a:p>
            <a:p>
              <a:pPr>
                <a:lnSpc>
                  <a:spcPct val="120000"/>
                </a:lnSpc>
                <a:defRPr sz="6500">
                  <a:solidFill>
                    <a:srgbClr val="FFFFFF"/>
                  </a:solidFill>
                </a:defRPr>
              </a:pPr>
              <a:r>
                <a:t>How to Become A GEIO Pilot？</a:t>
              </a:r>
            </a:p>
            <a:p>
              <a:pPr>
                <a:lnSpc>
                  <a:spcPct val="120000"/>
                </a:lnSpc>
                <a:defRPr sz="4000">
                  <a:solidFill>
                    <a:srgbClr val="FFFFFF"/>
                  </a:solidFill>
                </a:defRPr>
              </a:pPr>
              <a:r>
                <a:t>Lesson 12: Protect the Mine</a:t>
              </a:r>
            </a:p>
          </p:txBody>
        </p:sp>
        <p:pic>
          <p:nvPicPr>
            <p:cNvPr id="120" name="How to Become A GEIO Pilot？…" descr="How to Become A GEIO Pilot？…"/>
            <p:cNvPicPr>
              <a:picLocks noChangeAspect="0"/>
            </p:cNvPicPr>
            <p:nvPr/>
          </p:nvPicPr>
          <p:blipFill>
            <a:blip r:embed="rId3">
              <a:extLst/>
            </a:blip>
            <a:stretch>
              <a:fillRect/>
            </a:stretch>
          </p:blipFill>
          <p:spPr>
            <a:xfrm>
              <a:off x="0" y="-1"/>
              <a:ext cx="13617407" cy="4355404"/>
            </a:xfrm>
            <a:prstGeom prst="rect">
              <a:avLst/>
            </a:prstGeom>
            <a:effectLst/>
          </p:spPr>
        </p:pic>
      </p:gr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1" presetID="2" grpId="1" fill="hold">
                                  <p:stCondLst>
                                    <p:cond delay="0"/>
                                  </p:stCondLst>
                                  <p:iterate type="el" backwards="0">
                                    <p:tmAbs val="0"/>
                                  </p:iterate>
                                  <p:childTnLst>
                                    <p:anim calcmode="lin" valueType="num">
                                      <p:cBhvr>
                                        <p:cTn id="6" dur="1000" fill="hold"/>
                                        <p:tgtEl>
                                          <p:spTgt spid="122"/>
                                        </p:tgtEl>
                                        <p:attrNameLst>
                                          <p:attrName>ppt_x</p:attrName>
                                        </p:attrNameLst>
                                      </p:cBhvr>
                                      <p:tavLst>
                                        <p:tav tm="0">
                                          <p:val>
                                            <p:strVal val="ppt_x"/>
                                          </p:val>
                                        </p:tav>
                                        <p:tav tm="100000">
                                          <p:val>
                                            <p:strVal val="ppt_x"/>
                                          </p:val>
                                        </p:tav>
                                      </p:tavLst>
                                    </p:anim>
                                    <p:anim calcmode="lin" valueType="num">
                                      <p:cBhvr>
                                        <p:cTn id="7" dur="1000" fill="hold"/>
                                        <p:tgtEl>
                                          <p:spTgt spid="122"/>
                                        </p:tgtEl>
                                        <p:attrNameLst>
                                          <p:attrName>ppt_y</p:attrName>
                                        </p:attrNameLst>
                                      </p:cBhvr>
                                      <p:tavLst>
                                        <p:tav tm="0">
                                          <p:val>
                                            <p:strVal val="ppt_y"/>
                                          </p:val>
                                        </p:tav>
                                        <p:tav tm="100000">
                                          <p:val>
                                            <p:strVal val="0-ppt_h/2"/>
                                          </p:val>
                                        </p:tav>
                                      </p:tavLst>
                                    </p:anim>
                                    <p:set>
                                      <p:cBhvr>
                                        <p:cTn id="8" fill="hold">
                                          <p:stCondLst>
                                            <p:cond delay="999"/>
                                          </p:stCondLst>
                                        </p:cTn>
                                        <p:tgtEl>
                                          <p:spTgt spid="1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82" name="IMG_3933.PNG" descr="IMG_3933.PNG"/>
          <p:cNvPicPr>
            <a:picLocks noChangeAspect="1"/>
          </p:cNvPicPr>
          <p:nvPr/>
        </p:nvPicPr>
        <p:blipFill>
          <a:blip r:embed="rId3">
            <a:extLst/>
          </a:blip>
          <a:stretch>
            <a:fillRect/>
          </a:stretch>
        </p:blipFill>
        <p:spPr>
          <a:xfrm>
            <a:off x="6077497" y="2901345"/>
            <a:ext cx="12229006" cy="6508691"/>
          </a:xfrm>
          <a:prstGeom prst="rect">
            <a:avLst/>
          </a:prstGeom>
          <a:ln w="12700">
            <a:miter lim="400000"/>
          </a:ln>
        </p:spPr>
      </p:pic>
      <p:pic>
        <p:nvPicPr>
          <p:cNvPr id="183"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84"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85" name="Training task 1: build the control panel as shown above. when press the button, GEIO would move correspondingly. Forward: move forward 30cm; Turn Left: turn left 90°; Turn Right: turn right 90°."/>
          <p:cNvSpPr txBox="1"/>
          <p:nvPr/>
        </p:nvSpPr>
        <p:spPr>
          <a:xfrm>
            <a:off x="3963654" y="10312534"/>
            <a:ext cx="16456692"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Training task 1: build the control panel as shown above. when press the button, GEIO would move correspondingly. Forward: move forward 30cm; Turn Left: turn left 90°; Turn Right: turn right 90°.</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88"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89"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90" name="Training task 2: Place GEIO at A1, and use the control panel created in the last task…"/>
          <p:cNvSpPr txBox="1"/>
          <p:nvPr/>
        </p:nvSpPr>
        <p:spPr>
          <a:xfrm>
            <a:off x="2006346" y="10775575"/>
            <a:ext cx="20371309"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Training task 2: Place GEIO at A1, and use the control panel created in the last task</a:t>
            </a:r>
          </a:p>
          <a:p>
            <a:pPr>
              <a:lnSpc>
                <a:spcPct val="150000"/>
              </a:lnSpc>
              <a:defRPr sz="4000">
                <a:solidFill>
                  <a:srgbClr val="41CAD0"/>
                </a:solidFill>
              </a:defRPr>
            </a:pPr>
            <a:r>
              <a:t>to control GEIO. Starts from A1, move to B2, then C4 and D6, and finally reaches E8.</a:t>
            </a:r>
          </a:p>
        </p:txBody>
      </p:sp>
      <p:sp>
        <p:nvSpPr>
          <p:cNvPr id="191" name="矩形"/>
          <p:cNvSpPr/>
          <p:nvPr/>
        </p:nvSpPr>
        <p:spPr>
          <a:xfrm>
            <a:off x="6359186" y="1919436"/>
            <a:ext cx="11665628" cy="7599860"/>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graphicFrame>
        <p:nvGraphicFramePr>
          <p:cNvPr id="192" name="表格"/>
          <p:cNvGraphicFramePr/>
          <p:nvPr/>
        </p:nvGraphicFramePr>
        <p:xfrm>
          <a:off x="7499304" y="2306939"/>
          <a:ext cx="21005801" cy="10160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75190"/>
                <a:gridCol w="1275518"/>
                <a:gridCol w="1275151"/>
                <a:gridCol w="1282460"/>
                <a:gridCol w="1273685"/>
                <a:gridCol w="1275421"/>
                <a:gridCol w="1272953"/>
                <a:gridCol w="1276153"/>
              </a:tblGrid>
              <a:tr h="1280512">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614">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0639">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6764">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523">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bl>
          </a:graphicData>
        </a:graphic>
      </p:graphicFrame>
      <p:sp>
        <p:nvSpPr>
          <p:cNvPr id="193" name="1"/>
          <p:cNvSpPr txBox="1"/>
          <p:nvPr/>
        </p:nvSpPr>
        <p:spPr>
          <a:xfrm>
            <a:off x="7946481"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194" name="2"/>
          <p:cNvSpPr txBox="1"/>
          <p:nvPr/>
        </p:nvSpPr>
        <p:spPr>
          <a:xfrm>
            <a:off x="9230839"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195" name="3"/>
          <p:cNvSpPr txBox="1"/>
          <p:nvPr/>
        </p:nvSpPr>
        <p:spPr>
          <a:xfrm>
            <a:off x="10515196"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196" name="4"/>
          <p:cNvSpPr txBox="1"/>
          <p:nvPr/>
        </p:nvSpPr>
        <p:spPr>
          <a:xfrm>
            <a:off x="11799554"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197" name="5"/>
          <p:cNvSpPr txBox="1"/>
          <p:nvPr/>
        </p:nvSpPr>
        <p:spPr>
          <a:xfrm>
            <a:off x="13083912"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198" name="6"/>
          <p:cNvSpPr txBox="1"/>
          <p:nvPr/>
        </p:nvSpPr>
        <p:spPr>
          <a:xfrm>
            <a:off x="14368269"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
        <p:nvSpPr>
          <p:cNvPr id="199" name="7"/>
          <p:cNvSpPr txBox="1"/>
          <p:nvPr/>
        </p:nvSpPr>
        <p:spPr>
          <a:xfrm>
            <a:off x="15627227"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
        <p:nvSpPr>
          <p:cNvPr id="200" name="8"/>
          <p:cNvSpPr txBox="1"/>
          <p:nvPr/>
        </p:nvSpPr>
        <p:spPr>
          <a:xfrm>
            <a:off x="16886184" y="8740918"/>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01" name="A"/>
          <p:cNvSpPr txBox="1"/>
          <p:nvPr/>
        </p:nvSpPr>
        <p:spPr>
          <a:xfrm>
            <a:off x="6925651" y="7744663"/>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02" name="B"/>
          <p:cNvSpPr txBox="1"/>
          <p:nvPr/>
        </p:nvSpPr>
        <p:spPr>
          <a:xfrm>
            <a:off x="6922032" y="6483952"/>
            <a:ext cx="38252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t>
            </a:r>
          </a:p>
        </p:txBody>
      </p:sp>
      <p:sp>
        <p:nvSpPr>
          <p:cNvPr id="203" name="C"/>
          <p:cNvSpPr txBox="1"/>
          <p:nvPr/>
        </p:nvSpPr>
        <p:spPr>
          <a:xfrm>
            <a:off x="6914983" y="5223242"/>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
            </a:r>
          </a:p>
        </p:txBody>
      </p:sp>
      <p:sp>
        <p:nvSpPr>
          <p:cNvPr id="204" name="D"/>
          <p:cNvSpPr txBox="1"/>
          <p:nvPr/>
        </p:nvSpPr>
        <p:spPr>
          <a:xfrm>
            <a:off x="6914983" y="3962531"/>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
            </a:r>
          </a:p>
        </p:txBody>
      </p:sp>
      <p:sp>
        <p:nvSpPr>
          <p:cNvPr id="205" name="E"/>
          <p:cNvSpPr txBox="1"/>
          <p:nvPr/>
        </p:nvSpPr>
        <p:spPr>
          <a:xfrm>
            <a:off x="6932700" y="2701820"/>
            <a:ext cx="36118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a:t>
            </a:r>
          </a:p>
        </p:txBody>
      </p:sp>
      <p:pic>
        <p:nvPicPr>
          <p:cNvPr id="206" name="0147625a2dfdeda80120ba38858c65.jpg@1280w_1l_2o_100sh.jpg" descr="0147625a2dfdeda80120ba38858c65.jpg@1280w_1l_2o_100sh.jpg"/>
          <p:cNvPicPr>
            <a:picLocks noChangeAspect="1"/>
          </p:cNvPicPr>
          <p:nvPr/>
        </p:nvPicPr>
        <p:blipFill>
          <a:blip r:embed="rId5">
            <a:extLst/>
          </a:blip>
          <a:stretch>
            <a:fillRect/>
          </a:stretch>
        </p:blipFill>
        <p:spPr>
          <a:xfrm>
            <a:off x="7513125" y="7618487"/>
            <a:ext cx="1218249" cy="812801"/>
          </a:xfrm>
          <a:prstGeom prst="rect">
            <a:avLst/>
          </a:prstGeom>
          <a:ln w="12700">
            <a:miter lim="400000"/>
          </a:ln>
        </p:spPr>
      </p:pic>
      <p:sp>
        <p:nvSpPr>
          <p:cNvPr id="207" name="Question: How many times do we need to press the buttons?"/>
          <p:cNvSpPr txBox="1"/>
          <p:nvPr/>
        </p:nvSpPr>
        <p:spPr>
          <a:xfrm>
            <a:off x="4764278" y="11238616"/>
            <a:ext cx="148554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Question: How many times do we need to press the buttons?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8" presetID="22" grpId="2" fill="hold">
                                  <p:stCondLst>
                                    <p:cond delay="0"/>
                                  </p:stCondLst>
                                  <p:iterate type="el" backwards="0">
                                    <p:tmAbs val="0"/>
                                  </p:iterate>
                                  <p:childTnLst>
                                    <p:animEffect filter="wipe(left)" transition="out">
                                      <p:cBhvr>
                                        <p:cTn id="10" dur="1000" fill="hold"/>
                                        <p:tgtEl>
                                          <p:spTgt spid="190"/>
                                        </p:tgtEl>
                                      </p:cBhvr>
                                    </p:animEffect>
                                    <p:set>
                                      <p:cBhvr>
                                        <p:cTn id="11" fill="hold">
                                          <p:stCondLst>
                                            <p:cond delay="999"/>
                                          </p:stCondLst>
                                        </p:cTn>
                                        <p:tgtEl>
                                          <p:spTgt spid="190"/>
                                        </p:tgtEl>
                                        <p:attrNameLst>
                                          <p:attrName>style.visibility</p:attrName>
                                        </p:attrNameLst>
                                      </p:cBhvr>
                                      <p:to>
                                        <p:strVal val="hidden"/>
                                      </p:to>
                                    </p:set>
                                  </p:childTnLst>
                                </p:cTn>
                              </p:par>
                            </p:childTnLst>
                          </p:cTn>
                        </p:par>
                        <p:par>
                          <p:cTn id="12" fill="hold">
                            <p:stCondLst>
                              <p:cond delay="1000"/>
                            </p:stCondLst>
                            <p:childTnLst>
                              <p:par>
                                <p:cTn id="13" presetClass="entr" nodeType="afterEffect" presetSubtype="0" presetID="1" grpId="3" fill="hold">
                                  <p:stCondLst>
                                    <p:cond delay="0"/>
                                  </p:stCondLst>
                                  <p:iterate type="lt" backwards="0">
                                    <p:tmAbs val="100"/>
                                  </p:iterate>
                                  <p:childTnLst>
                                    <p:set>
                                      <p:cBhvr>
                                        <p:cTn id="14" fill="hold"/>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2"/>
      <p:bldP build="whole" bldLvl="1" animBg="1" rev="0" advAuto="0" spid="207" grpId="3"/>
      <p:bldP build="whole" bldLvl="1" animBg="1" rev="0" advAuto="0" spid="19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场景废墟2.jpg" descr="场景废墟2.jpg"/>
          <p:cNvPicPr>
            <a:picLocks noChangeAspect="1"/>
          </p:cNvPicPr>
          <p:nvPr/>
        </p:nvPicPr>
        <p:blipFill>
          <a:blip r:embed="rId2">
            <a:extLst/>
          </a:blip>
          <a:stretch>
            <a:fillRect/>
          </a:stretch>
        </p:blipFill>
        <p:spPr>
          <a:xfrm>
            <a:off x="-273050" y="0"/>
            <a:ext cx="24930100" cy="13716001"/>
          </a:xfrm>
          <a:prstGeom prst="rect">
            <a:avLst/>
          </a:prstGeom>
          <a:ln w="12700">
            <a:miter lim="400000"/>
          </a:ln>
        </p:spPr>
      </p:pic>
      <p:pic>
        <p:nvPicPr>
          <p:cNvPr id="210"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211" name="Challenge"/>
          <p:cNvSpPr txBox="1"/>
          <p:nvPr/>
        </p:nvSpPr>
        <p:spPr>
          <a:xfrm>
            <a:off x="10315193" y="6348351"/>
            <a:ext cx="375361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pPr/>
            <a:r>
              <a:t>Challenge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场景废墟2.jpg" descr="场景废墟2.jpg"/>
          <p:cNvPicPr>
            <a:picLocks noChangeAspect="1"/>
          </p:cNvPicPr>
          <p:nvPr/>
        </p:nvPicPr>
        <p:blipFill>
          <a:blip r:embed="rId2">
            <a:extLst/>
          </a:blip>
          <a:stretch>
            <a:fillRect/>
          </a:stretch>
        </p:blipFill>
        <p:spPr>
          <a:xfrm>
            <a:off x="-273050" y="0"/>
            <a:ext cx="24930100" cy="13716001"/>
          </a:xfrm>
          <a:prstGeom prst="rect">
            <a:avLst/>
          </a:prstGeom>
          <a:ln w="12700">
            <a:miter lim="400000"/>
          </a:ln>
        </p:spPr>
      </p:pic>
      <p:pic>
        <p:nvPicPr>
          <p:cNvPr id="214"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215" name="右边反派.png" descr="右边反派.png"/>
          <p:cNvPicPr>
            <a:picLocks noChangeAspect="1"/>
          </p:cNvPicPr>
          <p:nvPr/>
        </p:nvPicPr>
        <p:blipFill>
          <a:blip r:embed="rId4">
            <a:extLst/>
          </a:blip>
          <a:stretch>
            <a:fillRect/>
          </a:stretch>
        </p:blipFill>
        <p:spPr>
          <a:xfrm>
            <a:off x="15900786" y="939800"/>
            <a:ext cx="9717068" cy="13716000"/>
          </a:xfrm>
          <a:prstGeom prst="rect">
            <a:avLst/>
          </a:prstGeom>
          <a:ln w="12700">
            <a:miter lim="400000"/>
          </a:ln>
        </p:spPr>
      </p:pic>
      <p:pic>
        <p:nvPicPr>
          <p:cNvPr id="216"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217"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218" name="Alarm! Fenrir is here! The race begins!"/>
          <p:cNvSpPr txBox="1"/>
          <p:nvPr/>
        </p:nvSpPr>
        <p:spPr>
          <a:xfrm>
            <a:off x="7469377" y="11238616"/>
            <a:ext cx="94452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Alarm! Fenrir is here! The race begins! </a:t>
            </a:r>
          </a:p>
        </p:txBody>
      </p:sp>
      <p:sp>
        <p:nvSpPr>
          <p:cNvPr id="219"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graphicFrame>
        <p:nvGraphicFramePr>
          <p:cNvPr id="220" name="表格"/>
          <p:cNvGraphicFramePr/>
          <p:nvPr/>
        </p:nvGraphicFramePr>
        <p:xfrm>
          <a:off x="4350798" y="1558102"/>
          <a:ext cx="21005801" cy="10160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75190"/>
                <a:gridCol w="1275518"/>
                <a:gridCol w="1275151"/>
                <a:gridCol w="1282460"/>
                <a:gridCol w="1273685"/>
                <a:gridCol w="1275421"/>
                <a:gridCol w="1272953"/>
                <a:gridCol w="1276153"/>
              </a:tblGrid>
              <a:tr h="1280512">
                <a:tc>
                  <a:txBody>
                    <a:bodyPr/>
                    <a:lstStyle/>
                    <a:p>
                      <a:pPr defTabSz="914400">
                        <a:defRPr sz="1800"/>
                      </a:pPr>
                      <a:r>
                        <a:rPr sz="3200">
                          <a:sym typeface="Helvetica Neue"/>
                        </a:rPr>
                        <a:t>6</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6</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614">
                <a:tc>
                  <a:txBody>
                    <a:bodyPr/>
                    <a:lstStyle/>
                    <a:p>
                      <a:pPr defTabSz="914400">
                        <a:defRPr sz="1800"/>
                      </a:pPr>
                      <a:r>
                        <a:rPr sz="3200">
                          <a:sym typeface="Helvetica Neue"/>
                        </a:rPr>
                        <a:t>2</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9</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2</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0639">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3</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3</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6764">
                <a:tc>
                  <a:txBody>
                    <a:bodyPr/>
                    <a:lstStyle/>
                    <a:p>
                      <a:pPr defTabSz="914400">
                        <a:defRPr sz="1800"/>
                      </a:pPr>
                      <a:r>
                        <a:rPr sz="3200">
                          <a:sym typeface="Helvetica Neue"/>
                        </a:rPr>
                        <a:t>2</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9</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2</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523">
                <a:tc>
                  <a:txBody>
                    <a:bodyPr/>
                    <a:lstStyle/>
                    <a:p>
                      <a:pPr defTabSz="914400">
                        <a:defRPr sz="1800"/>
                      </a:pPr>
                      <a:r>
                        <a:rPr sz="3200">
                          <a:sym typeface="Helvetica Neue"/>
                        </a:rPr>
                        <a:t>6</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6</a:t>
                      </a:r>
                    </a:p>
                  </a:txBody>
                  <a:tcPr marL="50800" marR="50800" marT="50800" marB="50800" anchor="ctr" anchorCtr="0"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bl>
          </a:graphicData>
        </a:graphic>
      </p:graphicFrame>
      <p:sp>
        <p:nvSpPr>
          <p:cNvPr id="221" name="1"/>
          <p:cNvSpPr txBox="1"/>
          <p:nvPr/>
        </p:nvSpPr>
        <p:spPr>
          <a:xfrm>
            <a:off x="479797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222" name="2"/>
          <p:cNvSpPr txBox="1"/>
          <p:nvPr/>
        </p:nvSpPr>
        <p:spPr>
          <a:xfrm>
            <a:off x="608233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223" name="3"/>
          <p:cNvSpPr txBox="1"/>
          <p:nvPr/>
        </p:nvSpPr>
        <p:spPr>
          <a:xfrm>
            <a:off x="7366690"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224" name="4"/>
          <p:cNvSpPr txBox="1"/>
          <p:nvPr/>
        </p:nvSpPr>
        <p:spPr>
          <a:xfrm>
            <a:off x="8651049"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225" name="5"/>
          <p:cNvSpPr txBox="1"/>
          <p:nvPr/>
        </p:nvSpPr>
        <p:spPr>
          <a:xfrm>
            <a:off x="993540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226" name="6"/>
          <p:cNvSpPr txBox="1"/>
          <p:nvPr/>
        </p:nvSpPr>
        <p:spPr>
          <a:xfrm>
            <a:off x="1121976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
        <p:nvSpPr>
          <p:cNvPr id="227" name="7"/>
          <p:cNvSpPr txBox="1"/>
          <p:nvPr/>
        </p:nvSpPr>
        <p:spPr>
          <a:xfrm>
            <a:off x="12478721"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
        <p:nvSpPr>
          <p:cNvPr id="228" name="8"/>
          <p:cNvSpPr txBox="1"/>
          <p:nvPr/>
        </p:nvSpPr>
        <p:spPr>
          <a:xfrm>
            <a:off x="13737678"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29" name="A"/>
          <p:cNvSpPr txBox="1"/>
          <p:nvPr/>
        </p:nvSpPr>
        <p:spPr>
          <a:xfrm>
            <a:off x="3777146" y="6995827"/>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30" name="B"/>
          <p:cNvSpPr txBox="1"/>
          <p:nvPr/>
        </p:nvSpPr>
        <p:spPr>
          <a:xfrm>
            <a:off x="3773526" y="5735116"/>
            <a:ext cx="38252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t>
            </a:r>
          </a:p>
        </p:txBody>
      </p:sp>
      <p:sp>
        <p:nvSpPr>
          <p:cNvPr id="231" name="C"/>
          <p:cNvSpPr txBox="1"/>
          <p:nvPr/>
        </p:nvSpPr>
        <p:spPr>
          <a:xfrm>
            <a:off x="3766478" y="4474405"/>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
            </a:r>
          </a:p>
        </p:txBody>
      </p:sp>
      <p:sp>
        <p:nvSpPr>
          <p:cNvPr id="232" name="D"/>
          <p:cNvSpPr txBox="1"/>
          <p:nvPr/>
        </p:nvSpPr>
        <p:spPr>
          <a:xfrm>
            <a:off x="3766478" y="3213694"/>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
            </a:r>
          </a:p>
        </p:txBody>
      </p:sp>
      <p:sp>
        <p:nvSpPr>
          <p:cNvPr id="233" name="E"/>
          <p:cNvSpPr txBox="1"/>
          <p:nvPr/>
        </p:nvSpPr>
        <p:spPr>
          <a:xfrm>
            <a:off x="3784195" y="1952983"/>
            <a:ext cx="36118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a:t>
            </a:r>
          </a:p>
        </p:txBody>
      </p:sp>
      <p:pic>
        <p:nvPicPr>
          <p:cNvPr id="234"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4348229"/>
            <a:ext cx="1218249" cy="812801"/>
          </a:xfrm>
          <a:prstGeom prst="rect">
            <a:avLst/>
          </a:prstGeom>
          <a:ln w="12700">
            <a:miter lim="400000"/>
          </a:ln>
        </p:spPr>
      </p:pic>
      <p:sp>
        <p:nvSpPr>
          <p:cNvPr id="235" name="正方形"/>
          <p:cNvSpPr/>
          <p:nvPr/>
        </p:nvSpPr>
        <p:spPr>
          <a:xfrm>
            <a:off x="7021758" y="6768051"/>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6" name="正方形"/>
          <p:cNvSpPr/>
          <p:nvPr/>
        </p:nvSpPr>
        <p:spPr>
          <a:xfrm>
            <a:off x="5737401" y="5499068"/>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7" name="正方形"/>
          <p:cNvSpPr/>
          <p:nvPr/>
        </p:nvSpPr>
        <p:spPr>
          <a:xfrm>
            <a:off x="7021758" y="1687107"/>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8" name="正方形"/>
          <p:cNvSpPr/>
          <p:nvPr/>
        </p:nvSpPr>
        <p:spPr>
          <a:xfrm>
            <a:off x="5737401" y="2960518"/>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9" name="正方形"/>
          <p:cNvSpPr/>
          <p:nvPr/>
        </p:nvSpPr>
        <p:spPr>
          <a:xfrm>
            <a:off x="8280717" y="4233929"/>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0" name="正方形"/>
          <p:cNvSpPr/>
          <p:nvPr/>
        </p:nvSpPr>
        <p:spPr>
          <a:xfrm>
            <a:off x="9577774" y="4233929"/>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1" name="正方形"/>
          <p:cNvSpPr/>
          <p:nvPr/>
        </p:nvSpPr>
        <p:spPr>
          <a:xfrm>
            <a:off x="12133789" y="5507340"/>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2" name="正方形"/>
          <p:cNvSpPr/>
          <p:nvPr/>
        </p:nvSpPr>
        <p:spPr>
          <a:xfrm>
            <a:off x="10849431" y="6793451"/>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3" name="正方形"/>
          <p:cNvSpPr/>
          <p:nvPr/>
        </p:nvSpPr>
        <p:spPr>
          <a:xfrm>
            <a:off x="10849431" y="1674407"/>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4" name="正方形"/>
          <p:cNvSpPr/>
          <p:nvPr/>
        </p:nvSpPr>
        <p:spPr>
          <a:xfrm>
            <a:off x="12133789" y="2960518"/>
            <a:ext cx="1016001" cy="1016001"/>
          </a:xfrm>
          <a:prstGeom prst="rect">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5" name="From the above map, we can see that there are a lot of huge rocks in the mine area. Every other square is filled with a number (written on a card). The number represents the amount of ores under this square area."/>
          <p:cNvSpPr txBox="1"/>
          <p:nvPr/>
        </p:nvSpPr>
        <p:spPr>
          <a:xfrm>
            <a:off x="3368200" y="10312534"/>
            <a:ext cx="17647600"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From the above map, we can see that there are a lot of huge rocks in the mine area. Every other square is filled with a number (written on a card). The number represents the amount of ores under this square area.</a:t>
            </a:r>
          </a:p>
        </p:txBody>
      </p:sp>
      <p:sp>
        <p:nvSpPr>
          <p:cNvPr id="246" name="This is a turn-based strategy game. Each player could control GEIO to move forward once, or turn left/right once. When first reach a new square, all the ores under this square is collected (card gained)."/>
          <p:cNvSpPr txBox="1"/>
          <p:nvPr/>
        </p:nvSpPr>
        <p:spPr>
          <a:xfrm>
            <a:off x="3769388" y="10312534"/>
            <a:ext cx="16845224"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This is a turn-based strategy game. Each player could control GEIO to move forward once, or turn left/right once. When first reach a new square, all the ores under this square is collected (card gained).</a:t>
            </a:r>
          </a:p>
        </p:txBody>
      </p:sp>
      <p:sp>
        <p:nvSpPr>
          <p:cNvPr id="247" name="Once you have collected enough ores (30, no more, no less), return to the starting point. The one who finishes the task with the least number of turns wins the game!"/>
          <p:cNvSpPr txBox="1"/>
          <p:nvPr/>
        </p:nvSpPr>
        <p:spPr>
          <a:xfrm>
            <a:off x="2135411" y="10775575"/>
            <a:ext cx="20113178"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Once you have collected enough ores (30, no more, no less), return to the starting point. The one who finishes the task with the least number of turns wins the game!</a:t>
            </a:r>
          </a:p>
        </p:txBody>
      </p:sp>
      <p:sp>
        <p:nvSpPr>
          <p:cNvPr id="248" name="I am the leader of Fenrir. I will lead my man myself this time. The ores will all be mine!"/>
          <p:cNvSpPr txBox="1"/>
          <p:nvPr/>
        </p:nvSpPr>
        <p:spPr>
          <a:xfrm>
            <a:off x="1858518" y="11238616"/>
            <a:ext cx="2066696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I am the leader of Fenrir. I will lead my man myself this time. The ores will all be mine!</a:t>
            </a:r>
          </a:p>
        </p:txBody>
      </p:sp>
      <p:pic>
        <p:nvPicPr>
          <p:cNvPr id="249" name="0147625a2dfdeda80120ba38858c65.jpg@1280w_1l_2o_100sh.jpg" descr="0147625a2dfdeda80120ba38858c65.jpg@1280w_1l_2o_100sh.jpg"/>
          <p:cNvPicPr>
            <a:picLocks noChangeAspect="1"/>
          </p:cNvPicPr>
          <p:nvPr/>
        </p:nvPicPr>
        <p:blipFill>
          <a:blip r:embed="rId7">
            <a:extLst/>
          </a:blip>
          <a:stretch>
            <a:fillRect/>
          </a:stretch>
        </p:blipFill>
        <p:spPr>
          <a:xfrm>
            <a:off x="13304322" y="4348229"/>
            <a:ext cx="1218249" cy="812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8" presetID="22" grpId="2" fill="hold">
                                  <p:stCondLst>
                                    <p:cond delay="0"/>
                                  </p:stCondLst>
                                  <p:iterate type="el" backwards="0">
                                    <p:tmAbs val="0"/>
                                  </p:iterate>
                                  <p:childTnLst>
                                    <p:animEffect filter="wipe(left)" transition="out">
                                      <p:cBhvr>
                                        <p:cTn id="10" dur="1000" fill="hold"/>
                                        <p:tgtEl>
                                          <p:spTgt spid="218"/>
                                        </p:tgtEl>
                                      </p:cBhvr>
                                    </p:animEffect>
                                    <p:set>
                                      <p:cBhvr>
                                        <p:cTn id="11" fill="hold">
                                          <p:stCondLst>
                                            <p:cond delay="999"/>
                                          </p:stCondLst>
                                        </p:cTn>
                                        <p:tgtEl>
                                          <p:spTgt spid="218"/>
                                        </p:tgtEl>
                                        <p:attrNameLst>
                                          <p:attrName>style.visibility</p:attrName>
                                        </p:attrNameLst>
                                      </p:cBhvr>
                                      <p:to>
                                        <p:strVal val="hidden"/>
                                      </p:to>
                                    </p:set>
                                  </p:childTnLst>
                                </p:cTn>
                              </p:par>
                            </p:childTnLst>
                          </p:cTn>
                        </p:par>
                        <p:par>
                          <p:cTn id="12" fill="hold">
                            <p:stCondLst>
                              <p:cond delay="1000"/>
                            </p:stCondLst>
                            <p:childTnLst>
                              <p:par>
                                <p:cTn id="13" presetClass="entr" nodeType="afterEffect" presetSubtype="0" presetID="1" grpId="3" fill="hold">
                                  <p:stCondLst>
                                    <p:cond delay="0"/>
                                  </p:stCondLst>
                                  <p:iterate type="lt" backwards="0">
                                    <p:tmAbs val="100"/>
                                  </p:iterate>
                                  <p:childTnLst>
                                    <p:set>
                                      <p:cBhvr>
                                        <p:cTn id="14" fill="hold"/>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8" presetID="22" grpId="4" fill="hold">
                                  <p:stCondLst>
                                    <p:cond delay="0"/>
                                  </p:stCondLst>
                                  <p:iterate type="el" backwards="0">
                                    <p:tmAbs val="0"/>
                                  </p:iterate>
                                  <p:childTnLst>
                                    <p:animEffect filter="wipe(left)" transition="out">
                                      <p:cBhvr>
                                        <p:cTn id="18" dur="1000" fill="hold"/>
                                        <p:tgtEl>
                                          <p:spTgt spid="245"/>
                                        </p:tgtEl>
                                      </p:cBhvr>
                                    </p:animEffect>
                                    <p:set>
                                      <p:cBhvr>
                                        <p:cTn id="19" fill="hold">
                                          <p:stCondLst>
                                            <p:cond delay="999"/>
                                          </p:stCondLst>
                                        </p:cTn>
                                        <p:tgtEl>
                                          <p:spTgt spid="245"/>
                                        </p:tgtEl>
                                        <p:attrNameLst>
                                          <p:attrName>style.visibility</p:attrName>
                                        </p:attrNameLst>
                                      </p:cBhvr>
                                      <p:to>
                                        <p:strVal val="hidden"/>
                                      </p:to>
                                    </p:set>
                                  </p:childTnLst>
                                </p:cTn>
                              </p:par>
                            </p:childTnLst>
                          </p:cTn>
                        </p:par>
                        <p:par>
                          <p:cTn id="20" fill="hold">
                            <p:stCondLst>
                              <p:cond delay="1000"/>
                            </p:stCondLst>
                            <p:childTnLst>
                              <p:par>
                                <p:cTn id="21" presetClass="entr" nodeType="afterEffect" presetSubtype="0" presetID="1" grpId="5" fill="hold">
                                  <p:stCondLst>
                                    <p:cond delay="0"/>
                                  </p:stCondLst>
                                  <p:iterate type="lt" backwards="0">
                                    <p:tmAbs val="100"/>
                                  </p:iterate>
                                  <p:childTnLst>
                                    <p:set>
                                      <p:cBhvr>
                                        <p:cTn id="22" fill="hold"/>
                                        <p:tgtEl>
                                          <p:spTgt spid="2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8" presetID="22" grpId="6" fill="hold">
                                  <p:stCondLst>
                                    <p:cond delay="0"/>
                                  </p:stCondLst>
                                  <p:iterate type="el" backwards="0">
                                    <p:tmAbs val="0"/>
                                  </p:iterate>
                                  <p:childTnLst>
                                    <p:animEffect filter="wipe(left)" transition="out">
                                      <p:cBhvr>
                                        <p:cTn id="26" dur="1000" fill="hold"/>
                                        <p:tgtEl>
                                          <p:spTgt spid="246"/>
                                        </p:tgtEl>
                                      </p:cBhvr>
                                    </p:animEffect>
                                    <p:set>
                                      <p:cBhvr>
                                        <p:cTn id="27" fill="hold">
                                          <p:stCondLst>
                                            <p:cond delay="999"/>
                                          </p:stCondLst>
                                        </p:cTn>
                                        <p:tgtEl>
                                          <p:spTgt spid="246"/>
                                        </p:tgtEl>
                                        <p:attrNameLst>
                                          <p:attrName>style.visibility</p:attrName>
                                        </p:attrNameLst>
                                      </p:cBhvr>
                                      <p:to>
                                        <p:strVal val="hidden"/>
                                      </p:to>
                                    </p:set>
                                  </p:childTnLst>
                                </p:cTn>
                              </p:par>
                            </p:childTnLst>
                          </p:cTn>
                        </p:par>
                        <p:par>
                          <p:cTn id="28" fill="hold">
                            <p:stCondLst>
                              <p:cond delay="1000"/>
                            </p:stCondLst>
                            <p:childTnLst>
                              <p:par>
                                <p:cTn id="29" presetClass="entr" nodeType="afterEffect" presetSubtype="0" presetID="1" grpId="7" fill="hold">
                                  <p:stCondLst>
                                    <p:cond delay="0"/>
                                  </p:stCondLst>
                                  <p:iterate type="lt" backwards="0">
                                    <p:tmAbs val="100"/>
                                  </p:iterate>
                                  <p:childTnLst>
                                    <p:set>
                                      <p:cBhvr>
                                        <p:cTn id="30" fill="hold"/>
                                        <p:tgtEl>
                                          <p:spTgt spid="2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8" presetID="22" grpId="8" fill="hold">
                                  <p:stCondLst>
                                    <p:cond delay="0"/>
                                  </p:stCondLst>
                                  <p:iterate type="el" backwards="0">
                                    <p:tmAbs val="0"/>
                                  </p:iterate>
                                  <p:childTnLst>
                                    <p:animEffect filter="wipe(left)" transition="out">
                                      <p:cBhvr>
                                        <p:cTn id="34" dur="1000" fill="hold"/>
                                        <p:tgtEl>
                                          <p:spTgt spid="247"/>
                                        </p:tgtEl>
                                      </p:cBhvr>
                                    </p:animEffect>
                                    <p:set>
                                      <p:cBhvr>
                                        <p:cTn id="35" fill="hold">
                                          <p:stCondLst>
                                            <p:cond delay="999"/>
                                          </p:stCondLst>
                                        </p:cTn>
                                        <p:tgtEl>
                                          <p:spTgt spid="247"/>
                                        </p:tgtEl>
                                        <p:attrNameLst>
                                          <p:attrName>style.visibility</p:attrName>
                                        </p:attrNameLst>
                                      </p:cBhvr>
                                      <p:to>
                                        <p:strVal val="hidden"/>
                                      </p:to>
                                    </p:set>
                                  </p:childTnLst>
                                </p:cTn>
                              </p:par>
                            </p:childTnLst>
                          </p:cTn>
                        </p:par>
                        <p:par>
                          <p:cTn id="36" fill="hold">
                            <p:stCondLst>
                              <p:cond delay="1000"/>
                            </p:stCondLst>
                            <p:childTnLst>
                              <p:par>
                                <p:cTn id="37" presetClass="exit" nodeType="afterEffect" presetID="9" grpId="9" fill="hold">
                                  <p:stCondLst>
                                    <p:cond delay="0"/>
                                  </p:stCondLst>
                                  <p:iterate type="el" backwards="0">
                                    <p:tmAbs val="0"/>
                                  </p:iterate>
                                  <p:childTnLst>
                                    <p:animEffect filter="dissolve" transition="out">
                                      <p:cBhvr>
                                        <p:cTn id="38" dur="499" fill="hold"/>
                                        <p:tgtEl>
                                          <p:spTgt spid="216"/>
                                        </p:tgtEl>
                                      </p:cBhvr>
                                    </p:animEffect>
                                    <p:set>
                                      <p:cBhvr>
                                        <p:cTn id="39" fill="hold">
                                          <p:stCondLst>
                                            <p:cond delay="498"/>
                                          </p:stCondLst>
                                        </p:cTn>
                                        <p:tgtEl>
                                          <p:spTgt spid="216"/>
                                        </p:tgtEl>
                                        <p:attrNameLst>
                                          <p:attrName>style.visibility</p:attrName>
                                        </p:attrNameLst>
                                      </p:cBhvr>
                                      <p:to>
                                        <p:strVal val="hidden"/>
                                      </p:to>
                                    </p:set>
                                  </p:childTnLst>
                                </p:cTn>
                              </p:par>
                            </p:childTnLst>
                          </p:cTn>
                        </p:par>
                        <p:par>
                          <p:cTn id="40" fill="hold">
                            <p:stCondLst>
                              <p:cond delay="1499"/>
                            </p:stCondLst>
                            <p:childTnLst>
                              <p:par>
                                <p:cTn id="41" presetClass="entr" nodeType="afterEffect" presetID="9" grpId="10" fill="hold">
                                  <p:stCondLst>
                                    <p:cond delay="0"/>
                                  </p:stCondLst>
                                  <p:iterate type="el" backwards="0">
                                    <p:tmAbs val="0"/>
                                  </p:iterate>
                                  <p:childTnLst>
                                    <p:set>
                                      <p:cBhvr>
                                        <p:cTn id="42" fill="hold"/>
                                        <p:tgtEl>
                                          <p:spTgt spid="215"/>
                                        </p:tgtEl>
                                        <p:attrNameLst>
                                          <p:attrName>style.visibility</p:attrName>
                                        </p:attrNameLst>
                                      </p:cBhvr>
                                      <p:to>
                                        <p:strVal val="visible"/>
                                      </p:to>
                                    </p:set>
                                    <p:animEffect filter="dissolve" transition="in">
                                      <p:cBhvr>
                                        <p:cTn id="43" dur="499"/>
                                        <p:tgtEl>
                                          <p:spTgt spid="215"/>
                                        </p:tgtEl>
                                      </p:cBhvr>
                                    </p:animEffect>
                                  </p:childTnLst>
                                </p:cTn>
                              </p:par>
                            </p:childTnLst>
                          </p:cTn>
                        </p:par>
                        <p:par>
                          <p:cTn id="44" fill="hold">
                            <p:stCondLst>
                              <p:cond delay="1998"/>
                            </p:stCondLst>
                            <p:childTnLst>
                              <p:par>
                                <p:cTn id="45" presetClass="entr" nodeType="afterEffect" presetSubtype="0" presetID="1" grpId="11" fill="hold">
                                  <p:stCondLst>
                                    <p:cond delay="0"/>
                                  </p:stCondLst>
                                  <p:iterate type="lt" backwards="0">
                                    <p:tmAbs val="100"/>
                                  </p:iterate>
                                  <p:childTnLst>
                                    <p:set>
                                      <p:cBhvr>
                                        <p:cTn id="46"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7"/>
      <p:bldP build="whole" bldLvl="1" animBg="1" rev="0" advAuto="0" spid="247" grpId="8"/>
      <p:bldP build="whole" bldLvl="1" animBg="1" rev="0" advAuto="0" spid="216" grpId="9"/>
      <p:bldP build="whole" bldLvl="1" animBg="1" rev="0" advAuto="0" spid="215" grpId="10"/>
      <p:bldP build="whole" bldLvl="1" animBg="1" rev="0" advAuto="0" spid="248" grpId="11"/>
      <p:bldP build="whole" bldLvl="1" animBg="1" rev="0" advAuto="0" spid="218" grpId="1"/>
      <p:bldP build="whole" bldLvl="1" animBg="1" rev="0" advAuto="0" spid="218" grpId="2"/>
      <p:bldP build="whole" bldLvl="1" animBg="1" rev="0" advAuto="0" spid="245" grpId="3"/>
      <p:bldP build="whole" bldLvl="1" animBg="1" rev="0" advAuto="0" spid="245" grpId="4"/>
      <p:bldP build="whole" bldLvl="1" animBg="1" rev="0" advAuto="0" spid="246" grpId="5"/>
      <p:bldP build="whole" bldLvl="1" animBg="1" rev="0" advAuto="0" spid="246" grpId="6"/>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场景废墟2.jpg" descr="场景废墟2.jpg"/>
          <p:cNvPicPr>
            <a:picLocks noChangeAspect="1"/>
          </p:cNvPicPr>
          <p:nvPr/>
        </p:nvPicPr>
        <p:blipFill>
          <a:blip r:embed="rId2">
            <a:extLst/>
          </a:blip>
          <a:stretch>
            <a:fillRect/>
          </a:stretch>
        </p:blipFill>
        <p:spPr>
          <a:xfrm>
            <a:off x="-273050" y="0"/>
            <a:ext cx="24930100" cy="13716001"/>
          </a:xfrm>
          <a:prstGeom prst="rect">
            <a:avLst/>
          </a:prstGeom>
          <a:ln w="12700">
            <a:miter lim="400000"/>
          </a:ln>
        </p:spPr>
      </p:pic>
      <p:pic>
        <p:nvPicPr>
          <p:cNvPr id="252" name="左边反派.png" descr="左边反派.png"/>
          <p:cNvPicPr>
            <a:picLocks noChangeAspect="1"/>
          </p:cNvPicPr>
          <p:nvPr/>
        </p:nvPicPr>
        <p:blipFill>
          <a:blip r:embed="rId3">
            <a:extLst/>
          </a:blip>
          <a:stretch>
            <a:fillRect/>
          </a:stretch>
        </p:blipFill>
        <p:spPr>
          <a:xfrm>
            <a:off x="-42894" y="695452"/>
            <a:ext cx="9717068" cy="13716001"/>
          </a:xfrm>
          <a:prstGeom prst="rect">
            <a:avLst/>
          </a:prstGeom>
          <a:ln w="12700">
            <a:miter lim="400000"/>
          </a:ln>
        </p:spPr>
      </p:pic>
      <p:pic>
        <p:nvPicPr>
          <p:cNvPr id="253"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254"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255" name="Excellent! We have secured our precious power source！"/>
          <p:cNvSpPr txBox="1"/>
          <p:nvPr/>
        </p:nvSpPr>
        <p:spPr>
          <a:xfrm>
            <a:off x="5244084" y="11186798"/>
            <a:ext cx="1389583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pPr/>
            <a:r>
              <a:t>Excellent! We have secured our precious power source！</a:t>
            </a:r>
          </a:p>
        </p:txBody>
      </p:sp>
      <p:sp>
        <p:nvSpPr>
          <p:cNvPr id="256" name="Impossible… I lost… doesn’t matter, I have a better plan. I will be back!"/>
          <p:cNvSpPr txBox="1"/>
          <p:nvPr/>
        </p:nvSpPr>
        <p:spPr>
          <a:xfrm>
            <a:off x="3572256" y="11238616"/>
            <a:ext cx="1723948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Impossible… I lost… doesn’t matter, I have a better plan. I will be back!</a:t>
            </a:r>
          </a:p>
        </p:txBody>
      </p:sp>
      <p:sp>
        <p:nvSpPr>
          <p:cNvPr id="257" name="What is turn-based strategy games?"/>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What is turn-based strategy games?</a:t>
            </a:r>
          </a:p>
        </p:txBody>
      </p:sp>
      <p:sp>
        <p:nvSpPr>
          <p:cNvPr id="258" name="Why do we use turn-based strategy today?"/>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Why do we use turn-based strategy today?</a:t>
            </a:r>
          </a:p>
        </p:txBody>
      </p:sp>
      <p:sp>
        <p:nvSpPr>
          <p:cNvPr id="259" name="What strategies did you use during today’s comba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What strategies did you use during today’s combat?</a:t>
            </a:r>
          </a:p>
        </p:txBody>
      </p:sp>
      <p:sp>
        <p:nvSpPr>
          <p:cNvPr id="260" name="Now it is the time for review. Answer the above questions."/>
          <p:cNvSpPr txBox="1"/>
          <p:nvPr/>
        </p:nvSpPr>
        <p:spPr>
          <a:xfrm>
            <a:off x="5131561" y="11238616"/>
            <a:ext cx="14120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pPr/>
            <a:r>
              <a:t>Now it is the time for review. Answer the above questions.</a:t>
            </a:r>
          </a:p>
        </p:txBody>
      </p:sp>
      <p:sp>
        <p:nvSpPr>
          <p:cNvPr id="261" name="That’s the end of today’s class. Next time we will strike the enemy…"/>
          <p:cNvSpPr txBox="1"/>
          <p:nvPr/>
        </p:nvSpPr>
        <p:spPr>
          <a:xfrm>
            <a:off x="4125975" y="10775575"/>
            <a:ext cx="16132049"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That’s the end of today’s class. Next time we will strike the enemy</a:t>
            </a:r>
          </a:p>
          <a:p>
            <a:pPr>
              <a:lnSpc>
                <a:spcPct val="150000"/>
              </a:lnSpc>
              <a:defRPr sz="4000">
                <a:solidFill>
                  <a:srgbClr val="41CAD0"/>
                </a:solidFill>
              </a:defRPr>
            </a:pPr>
            <a:r>
              <a:t>forces. Have a good rest, and be prepared for the next combat!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dissolve" transition="in">
                                      <p:cBhvr>
                                        <p:cTn id="7" dur="499"/>
                                        <p:tgtEl>
                                          <p:spTgt spid="252"/>
                                        </p:tgtEl>
                                      </p:cBhvr>
                                    </p:animEffect>
                                  </p:childTnLst>
                                </p:cTn>
                              </p:par>
                            </p:childTnLst>
                          </p:cTn>
                        </p:par>
                        <p:par>
                          <p:cTn id="8" fill="hold">
                            <p:stCondLst>
                              <p:cond delay="499"/>
                            </p:stCondLst>
                            <p:childTnLst>
                              <p:par>
                                <p:cTn id="9" presetClass="entr" nodeType="afterEffect" presetSubtype="0" presetID="1" grpId="2" fill="hold">
                                  <p:stCondLst>
                                    <p:cond delay="0"/>
                                  </p:stCondLst>
                                  <p:iterate type="lt" backwards="0">
                                    <p:tmAbs val="10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8" presetID="22" grpId="3" fill="hold">
                                  <p:stCondLst>
                                    <p:cond delay="0"/>
                                  </p:stCondLst>
                                  <p:iterate type="el" backwards="0">
                                    <p:tmAbs val="0"/>
                                  </p:iterate>
                                  <p:childTnLst>
                                    <p:animEffect filter="wipe(left)" transition="out">
                                      <p:cBhvr>
                                        <p:cTn id="14" dur="500" fill="hold"/>
                                        <p:tgtEl>
                                          <p:spTgt spid="256"/>
                                        </p:tgtEl>
                                      </p:cBhvr>
                                    </p:animEffect>
                                    <p:set>
                                      <p:cBhvr>
                                        <p:cTn id="15" fill="hold">
                                          <p:stCondLst>
                                            <p:cond delay="499"/>
                                          </p:stCondLst>
                                        </p:cTn>
                                        <p:tgtEl>
                                          <p:spTgt spid="256"/>
                                        </p:tgtEl>
                                        <p:attrNameLst>
                                          <p:attrName>style.visibility</p:attrName>
                                        </p:attrNameLst>
                                      </p:cBhvr>
                                      <p:to>
                                        <p:strVal val="hidden"/>
                                      </p:to>
                                    </p:set>
                                  </p:childTnLst>
                                </p:cTn>
                              </p:par>
                            </p:childTnLst>
                          </p:cTn>
                        </p:par>
                        <p:par>
                          <p:cTn id="16" fill="hold">
                            <p:stCondLst>
                              <p:cond delay="500"/>
                            </p:stCondLst>
                            <p:childTnLst>
                              <p:par>
                                <p:cTn id="17" presetClass="exit" nodeType="afterEffect" presetID="9" grpId="4" fill="hold">
                                  <p:stCondLst>
                                    <p:cond delay="0"/>
                                  </p:stCondLst>
                                  <p:iterate type="el" backwards="0">
                                    <p:tmAbs val="0"/>
                                  </p:iterate>
                                  <p:childTnLst>
                                    <p:animEffect filter="dissolve" transition="out">
                                      <p:cBhvr>
                                        <p:cTn id="18" dur="1000" fill="hold"/>
                                        <p:tgtEl>
                                          <p:spTgt spid="252"/>
                                        </p:tgtEl>
                                      </p:cBhvr>
                                    </p:animEffect>
                                    <p:set>
                                      <p:cBhvr>
                                        <p:cTn id="19" fill="hold">
                                          <p:stCondLst>
                                            <p:cond delay="999"/>
                                          </p:stCondLst>
                                        </p:cTn>
                                        <p:tgtEl>
                                          <p:spTgt spid="252"/>
                                        </p:tgtEl>
                                        <p:attrNameLst>
                                          <p:attrName>style.visibility</p:attrName>
                                        </p:attrNameLst>
                                      </p:cBhvr>
                                      <p:to>
                                        <p:strVal val="hidden"/>
                                      </p:to>
                                    </p:set>
                                  </p:childTnLst>
                                </p:cTn>
                              </p:par>
                            </p:childTnLst>
                          </p:cTn>
                        </p:par>
                        <p:par>
                          <p:cTn id="20" fill="hold">
                            <p:stCondLst>
                              <p:cond delay="1500"/>
                            </p:stCondLst>
                            <p:childTnLst>
                              <p:par>
                                <p:cTn id="21" presetClass="entr" nodeType="afterEffect" presetID="9" grpId="5" fill="hold">
                                  <p:stCondLst>
                                    <p:cond delay="0"/>
                                  </p:stCondLst>
                                  <p:iterate type="el" backwards="0">
                                    <p:tmAbs val="0"/>
                                  </p:iterate>
                                  <p:childTnLst>
                                    <p:set>
                                      <p:cBhvr>
                                        <p:cTn id="22" fill="hold"/>
                                        <p:tgtEl>
                                          <p:spTgt spid="253"/>
                                        </p:tgtEl>
                                        <p:attrNameLst>
                                          <p:attrName>style.visibility</p:attrName>
                                        </p:attrNameLst>
                                      </p:cBhvr>
                                      <p:to>
                                        <p:strVal val="visible"/>
                                      </p:to>
                                    </p:set>
                                    <p:animEffect filter="dissolve" transition="in">
                                      <p:cBhvr>
                                        <p:cTn id="23" dur="499"/>
                                        <p:tgtEl>
                                          <p:spTgt spid="253"/>
                                        </p:tgtEl>
                                      </p:cBhvr>
                                    </p:animEffect>
                                  </p:childTnLst>
                                </p:cTn>
                              </p:par>
                            </p:childTnLst>
                          </p:cTn>
                        </p:par>
                        <p:par>
                          <p:cTn id="24" fill="hold">
                            <p:stCondLst>
                              <p:cond delay="1999"/>
                            </p:stCondLst>
                            <p:childTnLst>
                              <p:par>
                                <p:cTn id="25" presetClass="entr" nodeType="afterEffect" presetSubtype="0" presetID="1" grpId="6" fill="hold">
                                  <p:stCondLst>
                                    <p:cond delay="0"/>
                                  </p:stCondLst>
                                  <p:iterate type="lt" backwards="0">
                                    <p:tmAbs val="100"/>
                                  </p:iterate>
                                  <p:childTnLst>
                                    <p:set>
                                      <p:cBhvr>
                                        <p:cTn id="26" fill="hold"/>
                                        <p:tgtEl>
                                          <p:spTgt spid="2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8" presetID="22" grpId="7" fill="hold">
                                  <p:stCondLst>
                                    <p:cond delay="0"/>
                                  </p:stCondLst>
                                  <p:iterate type="el" backwards="0">
                                    <p:tmAbs val="0"/>
                                  </p:iterate>
                                  <p:childTnLst>
                                    <p:animEffect filter="wipe(left)" transition="out">
                                      <p:cBhvr>
                                        <p:cTn id="30" dur="1000" fill="hold"/>
                                        <p:tgtEl>
                                          <p:spTgt spid="255"/>
                                        </p:tgtEl>
                                      </p:cBhvr>
                                    </p:animEffect>
                                    <p:set>
                                      <p:cBhvr>
                                        <p:cTn id="31" fill="hold">
                                          <p:stCondLst>
                                            <p:cond delay="999"/>
                                          </p:stCondLst>
                                        </p:cTn>
                                        <p:tgtEl>
                                          <p:spTgt spid="255"/>
                                        </p:tgtEl>
                                        <p:attrNameLst>
                                          <p:attrName>style.visibility</p:attrName>
                                        </p:attrNameLst>
                                      </p:cBhvr>
                                      <p:to>
                                        <p:strVal val="hidden"/>
                                      </p:to>
                                    </p:set>
                                  </p:childTnLst>
                                </p:cTn>
                              </p:par>
                            </p:childTnLst>
                          </p:cTn>
                        </p:par>
                        <p:par>
                          <p:cTn id="32" fill="hold">
                            <p:stCondLst>
                              <p:cond delay="1000"/>
                            </p:stCondLst>
                            <p:childTnLst>
                              <p:par>
                                <p:cTn id="33" presetClass="entr" nodeType="afterEffect" presetSubtype="0" presetID="1" grpId="8" fill="hold">
                                  <p:stCondLst>
                                    <p:cond delay="0"/>
                                  </p:stCondLst>
                                  <p:iterate type="lt" backwards="0">
                                    <p:tmAbs val="100"/>
                                  </p:iterate>
                                  <p:childTnLst>
                                    <p:set>
                                      <p:cBhvr>
                                        <p:cTn id="34" fill="hold"/>
                                        <p:tgtEl>
                                          <p:spTgt spid="2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lt" backwards="0">
                                    <p:tmAbs val="100"/>
                                  </p:iterate>
                                  <p:childTnLst>
                                    <p:set>
                                      <p:cBhvr>
                                        <p:cTn id="38" fill="hold"/>
                                        <p:tgtEl>
                                          <p:spTgt spid="2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lt" backwards="0">
                                    <p:tmAbs val="100"/>
                                  </p:iterate>
                                  <p:childTnLst>
                                    <p:set>
                                      <p:cBhvr>
                                        <p:cTn id="42" fill="hold"/>
                                        <p:tgtEl>
                                          <p:spTgt spid="2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lt" backwards="0">
                                    <p:tmAbs val="100"/>
                                  </p:iterate>
                                  <p:childTnLst>
                                    <p:set>
                                      <p:cBhvr>
                                        <p:cTn id="46" fill="hold"/>
                                        <p:tgtEl>
                                          <p:spTgt spid="2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xit" nodeType="clickEffect" presetSubtype="8" presetID="22" grpId="12" fill="hold">
                                  <p:stCondLst>
                                    <p:cond delay="0"/>
                                  </p:stCondLst>
                                  <p:iterate type="el" backwards="0">
                                    <p:tmAbs val="0"/>
                                  </p:iterate>
                                  <p:childTnLst>
                                    <p:animEffect filter="wipe(left)" transition="out">
                                      <p:cBhvr>
                                        <p:cTn id="50" dur="1000" fill="hold"/>
                                        <p:tgtEl>
                                          <p:spTgt spid="260"/>
                                        </p:tgtEl>
                                      </p:cBhvr>
                                    </p:animEffect>
                                    <p:set>
                                      <p:cBhvr>
                                        <p:cTn id="51" fill="hold">
                                          <p:stCondLst>
                                            <p:cond delay="999"/>
                                          </p:stCondLst>
                                        </p:cTn>
                                        <p:tgtEl>
                                          <p:spTgt spid="260"/>
                                        </p:tgtEl>
                                        <p:attrNameLst>
                                          <p:attrName>style.visibility</p:attrName>
                                        </p:attrNameLst>
                                      </p:cBhvr>
                                      <p:to>
                                        <p:strVal val="hidden"/>
                                      </p:to>
                                    </p:set>
                                  </p:childTnLst>
                                </p:cTn>
                              </p:par>
                            </p:childTnLst>
                          </p:cTn>
                        </p:par>
                        <p:par>
                          <p:cTn id="52" fill="hold">
                            <p:stCondLst>
                              <p:cond delay="1000"/>
                            </p:stCondLst>
                            <p:childTnLst>
                              <p:par>
                                <p:cTn id="53" presetClass="entr" nodeType="afterEffect" presetSubtype="0" presetID="1" grpId="13" fill="hold">
                                  <p:stCondLst>
                                    <p:cond delay="0"/>
                                  </p:stCondLst>
                                  <p:iterate type="lt" backwards="0">
                                    <p:tmAbs val="100"/>
                                  </p:iterate>
                                  <p:childTnLst>
                                    <p:set>
                                      <p:cBhvr>
                                        <p:cTn id="54" fill="hold"/>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9"/>
      <p:bldP build="whole" bldLvl="1" animBg="1" rev="0" advAuto="0" spid="252" grpId="1"/>
      <p:bldP build="whole" bldLvl="1" animBg="1" rev="0" advAuto="0" spid="252" grpId="4"/>
      <p:bldP build="whole" bldLvl="1" animBg="1" rev="0" advAuto="0" spid="261" grpId="13"/>
      <p:bldP build="whole" bldLvl="1" animBg="1" rev="0" advAuto="0" spid="256" grpId="2"/>
      <p:bldP build="whole" bldLvl="1" animBg="1" rev="0" advAuto="0" spid="256" grpId="3"/>
      <p:bldP build="whole" bldLvl="1" animBg="1" rev="0" advAuto="0" spid="260" grpId="8"/>
      <p:bldP build="whole" bldLvl="1" animBg="1" rev="0" advAuto="0" spid="258" grpId="10"/>
      <p:bldP build="whole" bldLvl="1" animBg="1" rev="0" advAuto="0" spid="253" grpId="5"/>
      <p:bldP build="whole" bldLvl="1" animBg="1" rev="0" advAuto="0" spid="255" grpId="6"/>
      <p:bldP build="whole" bldLvl="1" animBg="1" rev="0" advAuto="0" spid="259" grpId="11"/>
      <p:bldP build="whole" bldLvl="1" animBg="1" rev="0" advAuto="0" spid="255" grpId="7"/>
      <p:bldP build="whole" bldLvl="1" animBg="1" rev="0" advAuto="0" spid="260" grpId="1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5"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26"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27" name="Welcome back fellow pilots! I am Sam. Do you still remember what we have learnt last time?"/>
          <p:cNvSpPr txBox="1"/>
          <p:nvPr/>
        </p:nvSpPr>
        <p:spPr>
          <a:xfrm>
            <a:off x="996950" y="11238616"/>
            <a:ext cx="22390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pPr/>
            <a:r>
              <a:t>Welcome back fellow pilots! I am Sam. Do you still remember what we have learnt last time?</a:t>
            </a:r>
          </a:p>
        </p:txBody>
      </p:sp>
      <p:sp>
        <p:nvSpPr>
          <p:cNvPr id="128" name="Last time we successfully restored our highway. But the terrorists will not stop. Our latest…"/>
          <p:cNvSpPr txBox="1"/>
          <p:nvPr/>
        </p:nvSpPr>
        <p:spPr>
          <a:xfrm>
            <a:off x="1256284" y="10775575"/>
            <a:ext cx="21871433"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Last time we successfully restored our highway. But the terrorists will not stop. Our latest</a:t>
            </a:r>
          </a:p>
          <a:p>
            <a:pPr>
              <a:lnSpc>
                <a:spcPct val="150000"/>
              </a:lnSpc>
              <a:defRPr sz="4000">
                <a:solidFill>
                  <a:srgbClr val="41CAD0"/>
                </a:solidFill>
              </a:defRPr>
            </a:pPr>
            <a:r>
              <a:t>intelligence shows that they are about to commence new attacks. So be prepared, pilots!</a:t>
            </a:r>
          </a:p>
        </p:txBody>
      </p:sp>
      <p:sp>
        <p:nvSpPr>
          <p:cNvPr id="129" name="How many logos can be recognised by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How many logos can be recognised by GEIO?</a:t>
            </a:r>
          </a:p>
        </p:txBody>
      </p:sp>
      <p:sp>
        <p:nvSpPr>
          <p:cNvPr id="130" name="How does GEIO recognise a logo?"/>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How does GEIO recognise a logo?</a:t>
            </a:r>
          </a:p>
        </p:txBody>
      </p:sp>
      <p:sp>
        <p:nvSpPr>
          <p:cNvPr id="131" name="What else can we do with the logos?"/>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What else can we do with the logos?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125"/>
                                        </p:tgtEl>
                                        <p:attrNameLst>
                                          <p:attrName>style.visibility</p:attrName>
                                        </p:attrNameLst>
                                      </p:cBhvr>
                                      <p:to>
                                        <p:strVal val="visible"/>
                                      </p:to>
                                    </p:set>
                                    <p:anim calcmode="lin" valueType="num">
                                      <p:cBhvr>
                                        <p:cTn id="7" dur="1000" fill="hold"/>
                                        <p:tgtEl>
                                          <p:spTgt spid="125"/>
                                        </p:tgtEl>
                                        <p:attrNameLst>
                                          <p:attrName>ppt_x</p:attrName>
                                        </p:attrNameLst>
                                      </p:cBhvr>
                                      <p:tavLst>
                                        <p:tav tm="0">
                                          <p:val>
                                            <p:strVal val="1+#ppt_w/2"/>
                                          </p:val>
                                        </p:tav>
                                        <p:tav tm="100000">
                                          <p:val>
                                            <p:strVal val="#ppt_x"/>
                                          </p:val>
                                        </p:tav>
                                      </p:tavLst>
                                    </p:anim>
                                    <p:anim calcmode="lin" valueType="num">
                                      <p:cBhvr>
                                        <p:cTn id="8"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2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3" fill="hold">
                                  <p:stCondLst>
                                    <p:cond delay="0"/>
                                  </p:stCondLst>
                                  <p:iterate type="lt" backwards="0">
                                    <p:tmAbs val="100"/>
                                  </p:iterate>
                                  <p:childTnLst>
                                    <p:set>
                                      <p:cBhvr>
                                        <p:cTn id="15" fill="hold"/>
                                        <p:tgtEl>
                                          <p:spTgt spid="1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lt" backwards="0">
                                    <p:tmAbs val="100"/>
                                  </p:iterate>
                                  <p:childTnLst>
                                    <p:set>
                                      <p:cBhvr>
                                        <p:cTn id="19" fill="hold"/>
                                        <p:tgtEl>
                                          <p:spTgt spid="1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5" fill="hold">
                                  <p:stCondLst>
                                    <p:cond delay="0"/>
                                  </p:stCondLst>
                                  <p:iterate type="lt" backwards="0">
                                    <p:tmAbs val="100"/>
                                  </p:iterate>
                                  <p:childTnLst>
                                    <p:set>
                                      <p:cBhvr>
                                        <p:cTn id="23" fill="hold"/>
                                        <p:tgtEl>
                                          <p:spTgt spid="1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lt" backwards="0">
                                    <p:tmAbs val="100"/>
                                  </p:iterate>
                                  <p:childTnLst>
                                    <p:set>
                                      <p:cBhvr>
                                        <p:cTn id="27" fill="hold"/>
                                        <p:tgtEl>
                                          <p:spTgt spid="1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8" presetID="22" grpId="7" fill="hold">
                                  <p:stCondLst>
                                    <p:cond delay="0"/>
                                  </p:stCondLst>
                                  <p:iterate type="el" backwards="0">
                                    <p:tmAbs val="0"/>
                                  </p:iterate>
                                  <p:childTnLst>
                                    <p:animEffect filter="wipe(left)" transition="out">
                                      <p:cBhvr>
                                        <p:cTn id="31" dur="500" fill="hold"/>
                                        <p:tgtEl>
                                          <p:spTgt spid="127"/>
                                        </p:tgtEl>
                                      </p:cBhvr>
                                    </p:animEffect>
                                    <p:set>
                                      <p:cBhvr>
                                        <p:cTn id="32" fill="hold">
                                          <p:stCondLst>
                                            <p:cond delay="499"/>
                                          </p:stCondLst>
                                        </p:cTn>
                                        <p:tgtEl>
                                          <p:spTgt spid="127"/>
                                        </p:tgtEl>
                                        <p:attrNameLst>
                                          <p:attrName>style.visibility</p:attrName>
                                        </p:attrNameLst>
                                      </p:cBhvr>
                                      <p:to>
                                        <p:strVal val="hidden"/>
                                      </p:to>
                                    </p:set>
                                  </p:childTnLst>
                                </p:cTn>
                              </p:par>
                            </p:childTnLst>
                          </p:cTn>
                        </p:par>
                        <p:par>
                          <p:cTn id="33" fill="hold">
                            <p:stCondLst>
                              <p:cond delay="500"/>
                            </p:stCondLst>
                            <p:childTnLst>
                              <p:par>
                                <p:cTn id="34" presetClass="entr" nodeType="afterEffect" presetSubtype="0" presetID="1" grpId="8" fill="hold">
                                  <p:stCondLst>
                                    <p:cond delay="0"/>
                                  </p:stCondLst>
                                  <p:iterate type="lt" backwards="0">
                                    <p:tmAbs val="100"/>
                                  </p:iterate>
                                  <p:childTnLst>
                                    <p:set>
                                      <p:cBhvr>
                                        <p:cTn id="35" fill="hold"/>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8"/>
      <p:bldP build="whole" bldLvl="1" animBg="1" rev="0" advAuto="0" spid="127" grpId="3"/>
      <p:bldP build="whole" bldLvl="1" animBg="1" rev="0" advAuto="0" spid="130" grpId="5"/>
      <p:bldP build="whole" bldLvl="1" animBg="1" rev="0" advAuto="0" spid="126" grpId="2"/>
      <p:bldP build="whole" bldLvl="1" animBg="1" rev="0" advAuto="0" spid="127" grpId="7"/>
      <p:bldP build="whole" bldLvl="1" animBg="1" rev="0" advAuto="0" spid="131" grpId="6"/>
      <p:bldP build="whole" bldLvl="1" animBg="1" rev="0" advAuto="0" spid="129" grpId="4"/>
      <p:bldP build="whole" bldLvl="1" animBg="1" rev="0" advAuto="0" spid="12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4"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35" name="Briefing"/>
          <p:cNvSpPr txBox="1"/>
          <p:nvPr/>
        </p:nvSpPr>
        <p:spPr>
          <a:xfrm>
            <a:off x="10709909" y="6348351"/>
            <a:ext cx="296418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pPr/>
            <a:r>
              <a:t>Briefing</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8"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39"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grpSp>
        <p:nvGrpSpPr>
          <p:cNvPr id="142" name="Topic…"/>
          <p:cNvGrpSpPr/>
          <p:nvPr/>
        </p:nvGrpSpPr>
        <p:grpSpPr>
          <a:xfrm>
            <a:off x="7350624" y="1196022"/>
            <a:ext cx="9682752" cy="7786750"/>
            <a:chOff x="0" y="0"/>
            <a:chExt cx="9682750" cy="7786748"/>
          </a:xfrm>
        </p:grpSpPr>
        <p:sp>
          <p:nvSpPr>
            <p:cNvPr id="141" name="Topic…"/>
            <p:cNvSpPr txBox="1"/>
            <p:nvPr/>
          </p:nvSpPr>
          <p:spPr>
            <a:xfrm>
              <a:off x="101600" y="101600"/>
              <a:ext cx="9466851" cy="7443849"/>
            </a:xfrm>
            <a:prstGeom prst="rect">
              <a:avLst/>
            </a:prstGeom>
            <a:solidFill>
              <a:srgbClr val="2B2B32">
                <a:alpha val="799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defRPr>
              </a:pPr>
            </a:p>
            <a:p>
              <a:pPr>
                <a:defRPr sz="4000">
                  <a:solidFill>
                    <a:srgbClr val="FFFFFF"/>
                  </a:solidFill>
                </a:defRPr>
              </a:pPr>
              <a:r>
                <a:t>Topic</a:t>
              </a:r>
            </a:p>
            <a:p>
              <a:pPr>
                <a:defRPr>
                  <a:solidFill>
                    <a:srgbClr val="FFFFFF"/>
                  </a:solidFill>
                </a:defRPr>
              </a:pPr>
              <a:r>
                <a:t>“Protect the Mine”</a:t>
              </a:r>
            </a:p>
            <a:p>
              <a:pPr>
                <a:defRPr sz="4000">
                  <a:solidFill>
                    <a:srgbClr val="FFFFFF"/>
                  </a:solidFill>
                </a:defRPr>
              </a:pPr>
            </a:p>
            <a:p>
              <a:pPr>
                <a:defRPr sz="4000">
                  <a:solidFill>
                    <a:srgbClr val="FFFFFF"/>
                  </a:solidFill>
                </a:defRPr>
              </a:pPr>
              <a:r>
                <a:t>Basic Knowledge</a:t>
              </a:r>
            </a:p>
            <a:p>
              <a:pPr>
                <a:defRPr>
                  <a:solidFill>
                    <a:srgbClr val="FFFFFF"/>
                  </a:solidFill>
                </a:defRPr>
              </a:pPr>
              <a:r>
                <a:t>Turn-based strategy</a:t>
              </a:r>
            </a:p>
            <a:p>
              <a:pPr>
                <a:defRPr sz="4000">
                  <a:solidFill>
                    <a:srgbClr val="FFFFFF"/>
                  </a:solidFill>
                </a:defRPr>
              </a:pPr>
            </a:p>
            <a:p>
              <a:pPr>
                <a:defRPr sz="4000">
                  <a:solidFill>
                    <a:srgbClr val="FFFFFF"/>
                  </a:solidFill>
                </a:defRPr>
              </a:pPr>
              <a:r>
                <a:t>Training</a:t>
              </a:r>
            </a:p>
            <a:p>
              <a:pPr>
                <a:defRPr>
                  <a:solidFill>
                    <a:srgbClr val="FFFFFF"/>
                  </a:solidFill>
                </a:defRPr>
              </a:pPr>
              <a:r>
                <a:t>Turn-based moving</a:t>
              </a:r>
            </a:p>
            <a:p>
              <a:pPr>
                <a:defRPr sz="4000">
                  <a:solidFill>
                    <a:srgbClr val="FFFFFF"/>
                  </a:solidFill>
                </a:defRPr>
              </a:pPr>
            </a:p>
            <a:p>
              <a:pPr>
                <a:defRPr sz="4000">
                  <a:solidFill>
                    <a:srgbClr val="FFFFFF"/>
                  </a:solidFill>
                </a:defRPr>
              </a:pPr>
              <a:r>
                <a:t>Challenge</a:t>
              </a:r>
            </a:p>
            <a:p>
              <a:pPr>
                <a:defRPr>
                  <a:solidFill>
                    <a:srgbClr val="FFFFFF"/>
                  </a:solidFill>
                </a:defRPr>
              </a:pPr>
              <a:r>
                <a:t>Collect ores</a:t>
              </a:r>
            </a:p>
          </p:txBody>
        </p:sp>
        <p:pic>
          <p:nvPicPr>
            <p:cNvPr id="140" name="Topic…" descr="Topic…"/>
            <p:cNvPicPr>
              <a:picLocks noChangeAspect="0"/>
            </p:cNvPicPr>
            <p:nvPr/>
          </p:nvPicPr>
          <p:blipFill>
            <a:blip r:embed="rId5">
              <a:alphaModFix amt="79900"/>
              <a:extLst/>
            </a:blip>
            <a:stretch>
              <a:fillRect/>
            </a:stretch>
          </p:blipFill>
          <p:spPr>
            <a:xfrm>
              <a:off x="-1" y="-1"/>
              <a:ext cx="9682752" cy="7786750"/>
            </a:xfrm>
            <a:prstGeom prst="rect">
              <a:avLst/>
            </a:prstGeom>
            <a:effectLst/>
          </p:spPr>
        </p:pic>
      </p:grpSp>
      <p:sp>
        <p:nvSpPr>
          <p:cNvPr id="143" name="In the Briefing section, let’s see what we are going to do today."/>
          <p:cNvSpPr txBox="1"/>
          <p:nvPr/>
        </p:nvSpPr>
        <p:spPr>
          <a:xfrm>
            <a:off x="4552950" y="11238616"/>
            <a:ext cx="15278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pPr/>
            <a:r>
              <a:t>In the Briefing section, let’s see what we are going to do today.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lt" backwards="0">
                                    <p:tmAbs val="0"/>
                                  </p:iterate>
                                  <p:childTnLst>
                                    <p:set>
                                      <p:cBhvr>
                                        <p:cTn id="10" fill="hold"/>
                                        <p:tgtEl>
                                          <p:spTgt spid="142"/>
                                        </p:tgtEl>
                                        <p:attrNameLst>
                                          <p:attrName>style.visibility</p:attrName>
                                        </p:attrNameLst>
                                      </p:cBhvr>
                                      <p:to>
                                        <p:strVal val="visible"/>
                                      </p:to>
                                    </p:set>
                                    <p:animEffect filter="fade" transition="in">
                                      <p:cBhvr>
                                        <p:cTn id="11" dur="15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P build="whole" bldLvl="1" animBg="1" rev="0" advAuto="0" spid="142"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47" name="Basic Knowledge"/>
          <p:cNvSpPr txBox="1"/>
          <p:nvPr/>
        </p:nvSpPr>
        <p:spPr>
          <a:xfrm>
            <a:off x="8975216" y="6348351"/>
            <a:ext cx="64335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pPr/>
            <a:r>
              <a:t>Basic Knowledge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0"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51"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52" name="Our intelligent agents have revealed the real face of those terrorists."/>
          <p:cNvSpPr txBox="1"/>
          <p:nvPr/>
        </p:nvSpPr>
        <p:spPr>
          <a:xfrm>
            <a:off x="3908044" y="11238616"/>
            <a:ext cx="1656791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Our intelligent agents have revealed the real face of those terrorists.</a:t>
            </a:r>
          </a:p>
        </p:txBody>
      </p:sp>
      <p:pic>
        <p:nvPicPr>
          <p:cNvPr id="153" name="控制室屏幕.png" descr="控制室屏幕.png"/>
          <p:cNvPicPr>
            <a:picLocks noChangeAspect="1"/>
          </p:cNvPicPr>
          <p:nvPr/>
        </p:nvPicPr>
        <p:blipFill>
          <a:blip r:embed="rId5">
            <a:extLst/>
          </a:blip>
          <a:stretch>
            <a:fillRect/>
          </a:stretch>
        </p:blipFill>
        <p:spPr>
          <a:xfrm>
            <a:off x="-2634026" y="-4412632"/>
            <a:ext cx="30106978" cy="16935174"/>
          </a:xfrm>
          <a:prstGeom prst="rect">
            <a:avLst/>
          </a:prstGeom>
          <a:ln w="12700">
            <a:miter lim="400000"/>
          </a:ln>
        </p:spPr>
      </p:pic>
      <p:sp>
        <p:nvSpPr>
          <p:cNvPr id="154" name="This time, they plan to seize our mines and take all the ores."/>
          <p:cNvSpPr txBox="1"/>
          <p:nvPr/>
        </p:nvSpPr>
        <p:spPr>
          <a:xfrm>
            <a:off x="4897120" y="11238616"/>
            <a:ext cx="1458976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This time, they plan to seize our mines and take all the ores.</a:t>
            </a:r>
          </a:p>
        </p:txBody>
      </p:sp>
      <p:pic>
        <p:nvPicPr>
          <p:cNvPr id="155" name="左边反派.png" descr="左边反派.png"/>
          <p:cNvPicPr>
            <a:picLocks noChangeAspect="1"/>
          </p:cNvPicPr>
          <p:nvPr/>
        </p:nvPicPr>
        <p:blipFill>
          <a:blip r:embed="rId6">
            <a:extLst/>
          </a:blip>
          <a:stretch>
            <a:fillRect/>
          </a:stretch>
        </p:blipFill>
        <p:spPr>
          <a:xfrm>
            <a:off x="1948113" y="1535276"/>
            <a:ext cx="5167200" cy="7293693"/>
          </a:xfrm>
          <a:prstGeom prst="rect">
            <a:avLst/>
          </a:prstGeom>
          <a:ln w="12700">
            <a:miter lim="400000"/>
          </a:ln>
        </p:spPr>
      </p:pic>
      <p:sp>
        <p:nvSpPr>
          <p:cNvPr id="156" name="ENEMY DETAILS…"/>
          <p:cNvSpPr txBox="1"/>
          <p:nvPr/>
        </p:nvSpPr>
        <p:spPr>
          <a:xfrm>
            <a:off x="8073397" y="3322396"/>
            <a:ext cx="7904227" cy="37194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0"/>
              </a:lnSpc>
              <a:defRPr u="sng">
                <a:solidFill>
                  <a:srgbClr val="FFFFFF"/>
                </a:solidFill>
              </a:defRPr>
            </a:pPr>
            <a:r>
              <a:t>ENEMY DETAILS</a:t>
            </a:r>
          </a:p>
          <a:p>
            <a:pPr algn="l">
              <a:lnSpc>
                <a:spcPct val="200000"/>
              </a:lnSpc>
              <a:defRPr>
                <a:solidFill>
                  <a:srgbClr val="FFFFFF"/>
                </a:solidFill>
              </a:defRPr>
            </a:pPr>
            <a:r>
              <a:t>Name：Fenrir</a:t>
            </a:r>
          </a:p>
          <a:p>
            <a:pPr algn="l">
              <a:lnSpc>
                <a:spcPct val="200000"/>
              </a:lnSpc>
              <a:defRPr>
                <a:solidFill>
                  <a:srgbClr val="FFFFFF"/>
                </a:solidFill>
              </a:defRPr>
            </a:pPr>
            <a:r>
              <a:t>Type：Terrorism</a:t>
            </a:r>
          </a:p>
          <a:p>
            <a:pPr algn="l">
              <a:lnSpc>
                <a:spcPct val="200000"/>
              </a:lnSpc>
              <a:defRPr>
                <a:solidFill>
                  <a:srgbClr val="FFFFFF"/>
                </a:solidFill>
              </a:defRPr>
            </a:pPr>
            <a:r>
              <a:t>Purpose：Breach peace, destroy the world</a:t>
            </a:r>
          </a:p>
        </p:txBody>
      </p:sp>
      <p:sp>
        <p:nvSpPr>
          <p:cNvPr id="157" name="Fenrir, the most notorious terrorist organisation that is responsible for dozens of terrorist attacks on civilians and non-military targets. They wish to destroy our long kept peace and seize the world. That is the most vicious idea and we cannot let that happen!"/>
          <p:cNvSpPr txBox="1"/>
          <p:nvPr/>
        </p:nvSpPr>
        <p:spPr>
          <a:xfrm>
            <a:off x="1480637" y="10312534"/>
            <a:ext cx="21422726"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Fenrir, the most notorious terrorist organisation that is responsible for dozens of terrorist attacks on civilians and non-military targets. They wish to destroy our long kept peace and seize the world. That is the most vicious idea and we cannot let that happen!</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8" presetID="22" grpId="2" fill="hold">
                                  <p:stCondLst>
                                    <p:cond delay="0"/>
                                  </p:stCondLst>
                                  <p:iterate type="el" backwards="0">
                                    <p:tmAbs val="0"/>
                                  </p:iterate>
                                  <p:childTnLst>
                                    <p:animEffect filter="wipe(left)" transition="out">
                                      <p:cBhvr>
                                        <p:cTn id="10" dur="500" fill="hold"/>
                                        <p:tgtEl>
                                          <p:spTgt spid="152"/>
                                        </p:tgtEl>
                                      </p:cBhvr>
                                    </p:animEffect>
                                    <p:set>
                                      <p:cBhvr>
                                        <p:cTn id="11" fill="hold">
                                          <p:stCondLst>
                                            <p:cond delay="499"/>
                                          </p:stCondLst>
                                        </p:cTn>
                                        <p:tgtEl>
                                          <p:spTgt spid="152"/>
                                        </p:tgtEl>
                                        <p:attrNameLst>
                                          <p:attrName>style.visibility</p:attrName>
                                        </p:attrNameLst>
                                      </p:cBhvr>
                                      <p:to>
                                        <p:strVal val="hidden"/>
                                      </p:to>
                                    </p:set>
                                  </p:childTnLst>
                                </p:cTn>
                              </p:par>
                            </p:childTnLst>
                          </p:cTn>
                        </p:par>
                        <p:par>
                          <p:cTn id="12" fill="hold">
                            <p:stCondLst>
                              <p:cond delay="500"/>
                            </p:stCondLst>
                            <p:childTnLst>
                              <p:par>
                                <p:cTn id="13" presetClass="entr" nodeType="afterEffect" presetSubtype="0" presetID="1" grpId="3" fill="hold">
                                  <p:stCondLst>
                                    <p:cond delay="0"/>
                                  </p:stCondLst>
                                  <p:iterate type="lt" backwards="0">
                                    <p:tmAbs val="100"/>
                                  </p:iterate>
                                  <p:childTnLst>
                                    <p:set>
                                      <p:cBhvr>
                                        <p:cTn id="14" fill="hold"/>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4" fill="hold">
                                  <p:stCondLst>
                                    <p:cond delay="0"/>
                                  </p:stCondLst>
                                  <p:iterate type="el" backwards="0">
                                    <p:tmAbs val="0"/>
                                  </p:iterate>
                                  <p:childTnLst>
                                    <p:set>
                                      <p:cBhvr>
                                        <p:cTn id="18" fill="hold"/>
                                        <p:tgtEl>
                                          <p:spTgt spid="153"/>
                                        </p:tgtEl>
                                        <p:attrNameLst>
                                          <p:attrName>style.visibility</p:attrName>
                                        </p:attrNameLst>
                                      </p:cBhvr>
                                      <p:to>
                                        <p:strVal val="visible"/>
                                      </p:to>
                                    </p:set>
                                    <p:animEffect filter="wipe(left)" transition="in">
                                      <p:cBhvr>
                                        <p:cTn id="19" dur="1000"/>
                                        <p:tgtEl>
                                          <p:spTgt spid="153"/>
                                        </p:tgtEl>
                                      </p:cBhvr>
                                    </p:animEffect>
                                  </p:childTnLst>
                                </p:cTn>
                              </p:par>
                            </p:childTnLst>
                          </p:cTn>
                        </p:par>
                        <p:par>
                          <p:cTn id="20" fill="hold">
                            <p:stCondLst>
                              <p:cond delay="1000"/>
                            </p:stCondLst>
                            <p:childTnLst>
                              <p:par>
                                <p:cTn id="21" presetClass="entr" nodeType="afterEffect" presetID="9" grpId="5" fill="hold">
                                  <p:stCondLst>
                                    <p:cond delay="0"/>
                                  </p:stCondLst>
                                  <p:iterate type="el" backwards="0">
                                    <p:tmAbs val="0"/>
                                  </p:iterate>
                                  <p:childTnLst>
                                    <p:set>
                                      <p:cBhvr>
                                        <p:cTn id="22" fill="hold"/>
                                        <p:tgtEl>
                                          <p:spTgt spid="155"/>
                                        </p:tgtEl>
                                        <p:attrNameLst>
                                          <p:attrName>style.visibility</p:attrName>
                                        </p:attrNameLst>
                                      </p:cBhvr>
                                      <p:to>
                                        <p:strVal val="visible"/>
                                      </p:to>
                                    </p:set>
                                    <p:animEffect filter="dissolve" transition="in">
                                      <p:cBhvr>
                                        <p:cTn id="23" dur="499"/>
                                        <p:tgtEl>
                                          <p:spTgt spid="155"/>
                                        </p:tgtEl>
                                      </p:cBhvr>
                                    </p:animEffect>
                                  </p:childTnLst>
                                </p:cTn>
                              </p:par>
                            </p:childTnLst>
                          </p:cTn>
                        </p:par>
                        <p:par>
                          <p:cTn id="24" fill="hold">
                            <p:stCondLst>
                              <p:cond delay="1499"/>
                            </p:stCondLst>
                            <p:childTnLst>
                              <p:par>
                                <p:cTn id="25" presetClass="entr" nodeType="afterEffect" presetSubtype="0" presetID="1" grpId="6" fill="hold">
                                  <p:stCondLst>
                                    <p:cond delay="0"/>
                                  </p:stCondLst>
                                  <p:iterate type="lt" backwards="0">
                                    <p:tmAbs val="100"/>
                                  </p:iterate>
                                  <p:childTnLst>
                                    <p:set>
                                      <p:cBhvr>
                                        <p:cTn id="26" fill="hold"/>
                                        <p:tgtEl>
                                          <p:spTgt spid="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8" presetID="22" grpId="7" fill="hold">
                                  <p:stCondLst>
                                    <p:cond delay="0"/>
                                  </p:stCondLst>
                                  <p:iterate type="el" backwards="0">
                                    <p:tmAbs val="0"/>
                                  </p:iterate>
                                  <p:childTnLst>
                                    <p:animEffect filter="wipe(left)" transition="out">
                                      <p:cBhvr>
                                        <p:cTn id="30" dur="500" fill="hold"/>
                                        <p:tgtEl>
                                          <p:spTgt spid="157"/>
                                        </p:tgtEl>
                                      </p:cBhvr>
                                    </p:animEffect>
                                    <p:set>
                                      <p:cBhvr>
                                        <p:cTn id="31" fill="hold">
                                          <p:stCondLst>
                                            <p:cond delay="499"/>
                                          </p:stCondLst>
                                        </p:cTn>
                                        <p:tgtEl>
                                          <p:spTgt spid="157"/>
                                        </p:tgtEl>
                                        <p:attrNameLst>
                                          <p:attrName>style.visibility</p:attrName>
                                        </p:attrNameLst>
                                      </p:cBhvr>
                                      <p:to>
                                        <p:strVal val="hidden"/>
                                      </p:to>
                                    </p:set>
                                  </p:childTnLst>
                                </p:cTn>
                              </p:par>
                            </p:childTnLst>
                          </p:cTn>
                        </p:par>
                        <p:par>
                          <p:cTn id="32" fill="hold">
                            <p:stCondLst>
                              <p:cond delay="500"/>
                            </p:stCondLst>
                            <p:childTnLst>
                              <p:par>
                                <p:cTn id="33" presetClass="entr" nodeType="afterEffect" presetSubtype="0" presetID="1" grpId="8" fill="hold">
                                  <p:stCondLst>
                                    <p:cond delay="0"/>
                                  </p:stCondLst>
                                  <p:iterate type="lt" backwards="0">
                                    <p:tmAbs val="100"/>
                                  </p:iterate>
                                  <p:childTnLst>
                                    <p:set>
                                      <p:cBhvr>
                                        <p:cTn id="34" fill="hold"/>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1"/>
      <p:bldP build="whole" bldLvl="1" animBg="1" rev="0" advAuto="0" spid="152" grpId="2"/>
      <p:bldP build="whole" bldLvl="1" animBg="1" rev="0" advAuto="0" spid="156" grpId="6"/>
      <p:bldP build="whole" bldLvl="1" animBg="1" rev="0" advAuto="0" spid="157" grpId="7"/>
      <p:bldP build="whole" bldLvl="1" animBg="1" rev="0" advAuto="0" spid="154" grpId="8"/>
      <p:bldP build="whole" bldLvl="1" animBg="1" rev="0" advAuto="0" spid="153" grpId="4"/>
      <p:bldP build="whole" bldLvl="1" animBg="1" rev="0" advAuto="0" spid="155" grpId="5"/>
      <p:bldP build="whole" bldLvl="1" animBg="1" rev="0" advAuto="0" spid="157"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0"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61"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pic>
        <p:nvPicPr>
          <p:cNvPr id="162" name="控制室屏幕.png" descr="控制室屏幕.png"/>
          <p:cNvPicPr>
            <a:picLocks noChangeAspect="1"/>
          </p:cNvPicPr>
          <p:nvPr/>
        </p:nvPicPr>
        <p:blipFill>
          <a:blip r:embed="rId5">
            <a:extLst/>
          </a:blip>
          <a:stretch>
            <a:fillRect/>
          </a:stretch>
        </p:blipFill>
        <p:spPr>
          <a:xfrm>
            <a:off x="-2634026" y="-4412632"/>
            <a:ext cx="30106978" cy="16935174"/>
          </a:xfrm>
          <a:prstGeom prst="rect">
            <a:avLst/>
          </a:prstGeom>
          <a:ln w="12700">
            <a:miter lim="400000"/>
          </a:ln>
        </p:spPr>
      </p:pic>
      <p:sp>
        <p:nvSpPr>
          <p:cNvPr id="163" name="Hence, we must protect our mines, or at least protect the ores."/>
          <p:cNvSpPr txBox="1"/>
          <p:nvPr/>
        </p:nvSpPr>
        <p:spPr>
          <a:xfrm>
            <a:off x="4538218" y="11238616"/>
            <a:ext cx="1530756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Hence, we must protect our mines, or at least protect the ores.</a:t>
            </a:r>
          </a:p>
        </p:txBody>
      </p:sp>
      <p:pic>
        <p:nvPicPr>
          <p:cNvPr id="164" name="timg-41.jpeg" descr="timg-41.jpeg"/>
          <p:cNvPicPr>
            <a:picLocks noChangeAspect="1"/>
          </p:cNvPicPr>
          <p:nvPr/>
        </p:nvPicPr>
        <p:blipFill>
          <a:blip r:embed="rId6">
            <a:extLst/>
          </a:blip>
          <a:stretch>
            <a:fillRect/>
          </a:stretch>
        </p:blipFill>
        <p:spPr>
          <a:xfrm>
            <a:off x="3575196" y="1450210"/>
            <a:ext cx="11267104" cy="7041941"/>
          </a:xfrm>
          <a:prstGeom prst="rect">
            <a:avLst/>
          </a:prstGeom>
          <a:ln w="12700">
            <a:miter lim="400000"/>
          </a:ln>
        </p:spPr>
      </p:pic>
      <p:sp>
        <p:nvSpPr>
          <p:cNvPr id="165" name="The ores produced in our mine is of great importance to us. Since the ores contain huge energy,…"/>
          <p:cNvSpPr txBox="1"/>
          <p:nvPr/>
        </p:nvSpPr>
        <p:spPr>
          <a:xfrm>
            <a:off x="485902" y="10312534"/>
            <a:ext cx="23412197" cy="256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The ores produced in our mine is of great importance to us. Since the ores contain huge energy,</a:t>
            </a:r>
          </a:p>
          <a:p>
            <a:pPr>
              <a:lnSpc>
                <a:spcPct val="150000"/>
              </a:lnSpc>
              <a:defRPr sz="4000">
                <a:solidFill>
                  <a:srgbClr val="41CAD0"/>
                </a:solidFill>
              </a:defRPr>
            </a:pPr>
            <a:r>
              <a:t>it is the most important source of power that support the operation of our robots and the whole base camp. If we lose the mine, we lose our power, and thus may lose the war against Fenrir!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164"/>
                                        </p:tgtEl>
                                        <p:attrNameLst>
                                          <p:attrName>style.visibility</p:attrName>
                                        </p:attrNameLst>
                                      </p:cBhvr>
                                      <p:to>
                                        <p:strVal val="visible"/>
                                      </p:to>
                                    </p:set>
                                    <p:animEffect filter="wipe(left)" transition="in">
                                      <p:cBhvr>
                                        <p:cTn id="11" dur="1000"/>
                                        <p:tgtEl>
                                          <p:spTgt spid="164"/>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8" presetID="22" grpId="3" fill="hold">
                                  <p:stCondLst>
                                    <p:cond delay="0"/>
                                  </p:stCondLst>
                                  <p:iterate type="el" backwards="0">
                                    <p:tmAbs val="0"/>
                                  </p:iterate>
                                  <p:childTnLst>
                                    <p:animEffect filter="wipe(left)" transition="out">
                                      <p:cBhvr>
                                        <p:cTn id="15" dur="500" fill="hold"/>
                                        <p:tgtEl>
                                          <p:spTgt spid="165"/>
                                        </p:tgtEl>
                                      </p:cBhvr>
                                    </p:animEffect>
                                    <p:set>
                                      <p:cBhvr>
                                        <p:cTn id="16" fill="hold">
                                          <p:stCondLst>
                                            <p:cond delay="499"/>
                                          </p:stCondLst>
                                        </p:cTn>
                                        <p:tgtEl>
                                          <p:spTgt spid="165"/>
                                        </p:tgtEl>
                                        <p:attrNameLst>
                                          <p:attrName>style.visibility</p:attrName>
                                        </p:attrNameLst>
                                      </p:cBhvr>
                                      <p:to>
                                        <p:strVal val="hidden"/>
                                      </p:to>
                                    </p:set>
                                  </p:childTnLst>
                                </p:cTn>
                              </p:par>
                            </p:childTnLst>
                          </p:cTn>
                        </p:par>
                        <p:par>
                          <p:cTn id="17" fill="hold">
                            <p:stCondLst>
                              <p:cond delay="500"/>
                            </p:stCondLst>
                            <p:childTnLst>
                              <p:par>
                                <p:cTn id="18" presetClass="entr" nodeType="afterEffect" presetSubtype="0" presetID="1" grpId="4" fill="hold">
                                  <p:stCondLst>
                                    <p:cond delay="0"/>
                                  </p:stCondLst>
                                  <p:iterate type="lt" backwards="0">
                                    <p:tmAbs val="100"/>
                                  </p:iterate>
                                  <p:childTnLst>
                                    <p:set>
                                      <p:cBhvr>
                                        <p:cTn id="19" fill="hold"/>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 grpId="4"/>
      <p:bldP build="whole" bldLvl="1" animBg="1" rev="0" advAuto="0" spid="165" grpId="1"/>
      <p:bldP build="whole" bldLvl="1" animBg="1" rev="0" advAuto="0" spid="165" grpId="3"/>
      <p:bldP build="whole" bldLvl="1" animBg="1" rev="0" advAuto="0" spid="164"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8"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169"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70"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71" name="This time, we must be clear of what our enemy do, and prepare our next move accordingly.…"/>
          <p:cNvSpPr txBox="1"/>
          <p:nvPr/>
        </p:nvSpPr>
        <p:spPr>
          <a:xfrm>
            <a:off x="1100835" y="10775575"/>
            <a:ext cx="22182329"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This time, we must be clear of what our enemy do, and prepare our next move accordingly.</a:t>
            </a:r>
          </a:p>
          <a:p>
            <a:pPr>
              <a:lnSpc>
                <a:spcPct val="150000"/>
              </a:lnSpc>
              <a:defRPr sz="4000">
                <a:solidFill>
                  <a:srgbClr val="41CAD0"/>
                </a:solidFill>
              </a:defRPr>
            </a:pPr>
            <a:r>
              <a:t>As a result, a turn-based strategy should be applied.</a:t>
            </a:r>
          </a:p>
        </p:txBody>
      </p:sp>
      <p:sp>
        <p:nvSpPr>
          <p:cNvPr id="172" name="Let’s do some practice."/>
          <p:cNvSpPr txBox="1"/>
          <p:nvPr/>
        </p:nvSpPr>
        <p:spPr>
          <a:xfrm>
            <a:off x="9308337" y="11238616"/>
            <a:ext cx="576732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pPr/>
            <a:r>
              <a:t>Let’s do some practice.</a:t>
            </a:r>
          </a:p>
        </p:txBody>
      </p:sp>
      <p:sp>
        <p:nvSpPr>
          <p:cNvPr id="173" name="The situation is urgent. But what should we do?…"/>
          <p:cNvSpPr txBox="1"/>
          <p:nvPr/>
        </p:nvSpPr>
        <p:spPr>
          <a:xfrm>
            <a:off x="5399023" y="10775575"/>
            <a:ext cx="13585953"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The situation is urgent. But what should we do?</a:t>
            </a:r>
          </a:p>
          <a:p>
            <a:pPr>
              <a:lnSpc>
                <a:spcPct val="150000"/>
              </a:lnSpc>
              <a:defRPr sz="4000">
                <a:solidFill>
                  <a:srgbClr val="41CAD0"/>
                </a:solidFill>
              </a:defRPr>
            </a:pPr>
            <a:r>
              <a:t>Before we set out, let’s learn about turn-based strategy.</a:t>
            </a:r>
          </a:p>
        </p:txBody>
      </p:sp>
      <p:sp>
        <p:nvSpPr>
          <p:cNvPr id="174" name="Have you ever played chess? In a chess game, the two opponents make their moves in turns. When one is making the move, the other one could analyse the opponent’s intention, and decide what to do next."/>
          <p:cNvSpPr txBox="1"/>
          <p:nvPr/>
        </p:nvSpPr>
        <p:spPr>
          <a:xfrm>
            <a:off x="3452096" y="10312534"/>
            <a:ext cx="17479807"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pPr/>
            <a:r>
              <a:t>Have you ever played chess? In a chess game, the two opponents make their moves in turns. When one is making the move, the other one could analyse the opponent’s intention, and decide what to do next.</a:t>
            </a:r>
          </a:p>
        </p:txBody>
      </p:sp>
      <p:pic>
        <p:nvPicPr>
          <p:cNvPr id="175" name="timg-42.jpeg" descr="timg-42.jpeg"/>
          <p:cNvPicPr>
            <a:picLocks noChangeAspect="1"/>
          </p:cNvPicPr>
          <p:nvPr/>
        </p:nvPicPr>
        <p:blipFill>
          <a:blip r:embed="rId6">
            <a:extLst/>
          </a:blip>
          <a:stretch>
            <a:fillRect/>
          </a:stretch>
        </p:blipFill>
        <p:spPr>
          <a:xfrm>
            <a:off x="3998257" y="1456354"/>
            <a:ext cx="10561986" cy="70413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8" presetID="22" grpId="2" fill="hold">
                                  <p:stCondLst>
                                    <p:cond delay="0"/>
                                  </p:stCondLst>
                                  <p:iterate type="el" backwards="0">
                                    <p:tmAbs val="0"/>
                                  </p:iterate>
                                  <p:childTnLst>
                                    <p:animEffect filter="wipe(left)" transition="out">
                                      <p:cBhvr>
                                        <p:cTn id="10" dur="1000" fill="hold"/>
                                        <p:tgtEl>
                                          <p:spTgt spid="173"/>
                                        </p:tgtEl>
                                      </p:cBhvr>
                                    </p:animEffect>
                                    <p:set>
                                      <p:cBhvr>
                                        <p:cTn id="11" fill="hold">
                                          <p:stCondLst>
                                            <p:cond delay="999"/>
                                          </p:stCondLst>
                                        </p:cTn>
                                        <p:tgtEl>
                                          <p:spTgt spid="173"/>
                                        </p:tgtEl>
                                        <p:attrNameLst>
                                          <p:attrName>style.visibility</p:attrName>
                                        </p:attrNameLst>
                                      </p:cBhvr>
                                      <p:to>
                                        <p:strVal val="hidden"/>
                                      </p:to>
                                    </p:set>
                                  </p:childTnLst>
                                </p:cTn>
                              </p:par>
                            </p:childTnLst>
                          </p:cTn>
                        </p:par>
                        <p:par>
                          <p:cTn id="12" fill="hold">
                            <p:stCondLst>
                              <p:cond delay="1000"/>
                            </p:stCondLst>
                            <p:childTnLst>
                              <p:par>
                                <p:cTn id="13" presetClass="entr" nodeType="afterEffect" presetSubtype="0" presetID="1" grpId="3" fill="hold">
                                  <p:stCondLst>
                                    <p:cond delay="0"/>
                                  </p:stCondLst>
                                  <p:iterate type="lt" backwards="0">
                                    <p:tmAbs val="100"/>
                                  </p:iterate>
                                  <p:childTnLst>
                                    <p:set>
                                      <p:cBhvr>
                                        <p:cTn id="14" fill="hold"/>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4" fill="hold">
                                  <p:stCondLst>
                                    <p:cond delay="0"/>
                                  </p:stCondLst>
                                  <p:iterate type="el" backwards="0">
                                    <p:tmAbs val="0"/>
                                  </p:iterate>
                                  <p:childTnLst>
                                    <p:set>
                                      <p:cBhvr>
                                        <p:cTn id="18" fill="hold"/>
                                        <p:tgtEl>
                                          <p:spTgt spid="175"/>
                                        </p:tgtEl>
                                        <p:attrNameLst>
                                          <p:attrName>style.visibility</p:attrName>
                                        </p:attrNameLst>
                                      </p:cBhvr>
                                      <p:to>
                                        <p:strVal val="visible"/>
                                      </p:to>
                                    </p:set>
                                    <p:animEffect filter="wipe(left)" transition="in">
                                      <p:cBhvr>
                                        <p:cTn id="19" dur="1000"/>
                                        <p:tgtEl>
                                          <p:spTgt spid="175"/>
                                        </p:tgtEl>
                                      </p:cBhvr>
                                    </p:animEffec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8" presetID="22" grpId="5" fill="hold">
                                  <p:stCondLst>
                                    <p:cond delay="0"/>
                                  </p:stCondLst>
                                  <p:iterate type="el" backwards="0">
                                    <p:tmAbs val="0"/>
                                  </p:iterate>
                                  <p:childTnLst>
                                    <p:animEffect filter="wipe(left)" transition="out">
                                      <p:cBhvr>
                                        <p:cTn id="23" dur="1000" fill="hold"/>
                                        <p:tgtEl>
                                          <p:spTgt spid="174"/>
                                        </p:tgtEl>
                                      </p:cBhvr>
                                    </p:animEffect>
                                    <p:set>
                                      <p:cBhvr>
                                        <p:cTn id="24" fill="hold">
                                          <p:stCondLst>
                                            <p:cond delay="999"/>
                                          </p:stCondLst>
                                        </p:cTn>
                                        <p:tgtEl>
                                          <p:spTgt spid="174"/>
                                        </p:tgtEl>
                                        <p:attrNameLst>
                                          <p:attrName>style.visibility</p:attrName>
                                        </p:attrNameLst>
                                      </p:cBhvr>
                                      <p:to>
                                        <p:strVal val="hidden"/>
                                      </p:to>
                                    </p:set>
                                  </p:childTnLst>
                                </p:cTn>
                              </p:par>
                            </p:childTnLst>
                          </p:cTn>
                        </p:par>
                        <p:par>
                          <p:cTn id="25" fill="hold">
                            <p:stCondLst>
                              <p:cond delay="1000"/>
                            </p:stCondLst>
                            <p:childTnLst>
                              <p:par>
                                <p:cTn id="26" presetClass="entr" nodeType="afterEffect" presetSubtype="0" presetID="1" grpId="6" fill="hold">
                                  <p:stCondLst>
                                    <p:cond delay="0"/>
                                  </p:stCondLst>
                                  <p:iterate type="lt" backwards="0">
                                    <p:tmAbs val="100"/>
                                  </p:iterate>
                                  <p:childTnLst>
                                    <p:set>
                                      <p:cBhvr>
                                        <p:cTn id="27" fill="hold"/>
                                        <p:tgtEl>
                                          <p:spTgt spid="17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8" presetID="22" grpId="7" fill="hold">
                                  <p:stCondLst>
                                    <p:cond delay="0"/>
                                  </p:stCondLst>
                                  <p:iterate type="el" backwards="0">
                                    <p:tmAbs val="0"/>
                                  </p:iterate>
                                  <p:childTnLst>
                                    <p:animEffect filter="wipe(left)" transition="out">
                                      <p:cBhvr>
                                        <p:cTn id="31" dur="500" fill="hold"/>
                                        <p:tgtEl>
                                          <p:spTgt spid="171"/>
                                        </p:tgtEl>
                                      </p:cBhvr>
                                    </p:animEffect>
                                    <p:set>
                                      <p:cBhvr>
                                        <p:cTn id="32" fill="hold">
                                          <p:stCondLst>
                                            <p:cond delay="499"/>
                                          </p:stCondLst>
                                        </p:cTn>
                                        <p:tgtEl>
                                          <p:spTgt spid="171"/>
                                        </p:tgtEl>
                                        <p:attrNameLst>
                                          <p:attrName>style.visibility</p:attrName>
                                        </p:attrNameLst>
                                      </p:cBhvr>
                                      <p:to>
                                        <p:strVal val="hidden"/>
                                      </p:to>
                                    </p:set>
                                  </p:childTnLst>
                                </p:cTn>
                              </p:par>
                            </p:childTnLst>
                          </p:cTn>
                        </p:par>
                        <p:par>
                          <p:cTn id="33" fill="hold">
                            <p:stCondLst>
                              <p:cond delay="500"/>
                            </p:stCondLst>
                            <p:childTnLst>
                              <p:par>
                                <p:cTn id="34" presetClass="entr" nodeType="afterEffect" presetSubtype="0" presetID="1" grpId="8" fill="hold">
                                  <p:stCondLst>
                                    <p:cond delay="0"/>
                                  </p:stCondLst>
                                  <p:iterate type="lt" backwards="0">
                                    <p:tmAbs val="100"/>
                                  </p:iterate>
                                  <p:childTnLst>
                                    <p:set>
                                      <p:cBhvr>
                                        <p:cTn id="35" fill="hold"/>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5"/>
      <p:bldP build="whole" bldLvl="1" animBg="1" rev="0" advAuto="0" spid="173" grpId="1"/>
      <p:bldP build="whole" bldLvl="1" animBg="1" rev="0" advAuto="0" spid="173" grpId="2"/>
      <p:bldP build="whole" bldLvl="1" animBg="1" rev="0" advAuto="0" spid="171" grpId="7"/>
      <p:bldP build="whole" bldLvl="1" animBg="1" rev="0" advAuto="0" spid="175" grpId="4"/>
      <p:bldP build="whole" bldLvl="1" animBg="1" rev="0" advAuto="0" spid="172" grpId="8"/>
      <p:bldP build="whole" bldLvl="1" animBg="1" rev="0" advAuto="0" spid="171" grpId="6"/>
      <p:bldP build="whole" bldLvl="1" animBg="1" rev="0" advAuto="0" spid="174"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78"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79" name="Training"/>
          <p:cNvSpPr txBox="1"/>
          <p:nvPr/>
        </p:nvSpPr>
        <p:spPr>
          <a:xfrm>
            <a:off x="10688954" y="6348351"/>
            <a:ext cx="300609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pPr/>
            <a:r>
              <a:t>Training</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