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在此键入引文。”"/>
          <p:cNvSpPr txBox="1"/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9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标题文本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2" name="正文级别 1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标题文本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正文级别 1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7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7" name="正文级别 1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图像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图像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How to Become A GEIO Pilot？…"/>
          <p:cNvGrpSpPr/>
          <p:nvPr/>
        </p:nvGrpSpPr>
        <p:grpSpPr>
          <a:xfrm>
            <a:off x="8794789" y="8153553"/>
            <a:ext cx="13617407" cy="4355403"/>
            <a:chOff x="0" y="0"/>
            <a:chExt cx="13617406" cy="4355402"/>
          </a:xfrm>
        </p:grpSpPr>
        <p:sp>
          <p:nvSpPr>
            <p:cNvPr id="121" name="How to Become A GEIO Pilot？…"/>
            <p:cNvSpPr txBox="1"/>
            <p:nvPr/>
          </p:nvSpPr>
          <p:spPr>
            <a:xfrm>
              <a:off x="101600" y="101600"/>
              <a:ext cx="13401507" cy="4012503"/>
            </a:xfrm>
            <a:prstGeom prst="rect">
              <a:avLst/>
            </a:prstGeom>
            <a:solidFill>
              <a:srgbClr val="2F4A89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 sz="6000">
                  <a:solidFill>
                    <a:srgbClr val="FFFFFF"/>
                  </a:solidFill>
                </a:defRPr>
              </a:pPr>
            </a:p>
            <a:p>
              <a:pPr>
                <a:lnSpc>
                  <a:spcPct val="120000"/>
                </a:lnSpc>
                <a:defRPr sz="6500">
                  <a:solidFill>
                    <a:srgbClr val="FFFFFF"/>
                  </a:solidFill>
                </a:defRPr>
              </a:pPr>
              <a:r>
                <a:t>How to Become A GEIO Pilot？</a:t>
              </a:r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r>
                <a:t>Lesson 7: Reload</a:t>
              </a:r>
            </a:p>
          </p:txBody>
        </p:sp>
        <p:pic>
          <p:nvPicPr>
            <p:cNvPr id="120" name="How to Become A GEIO Pilot？…" descr="How to Become A GEIO Pilot？…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3617407" cy="435540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0" advTm="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G_4122.PNG" descr="IMG_41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69004"/>
            <a:ext cx="24384001" cy="1297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线条"/>
          <p:cNvSpPr/>
          <p:nvPr/>
        </p:nvSpPr>
        <p:spPr>
          <a:xfrm>
            <a:off x="6583256" y="7941522"/>
            <a:ext cx="3609409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0" name="线条"/>
          <p:cNvSpPr/>
          <p:nvPr/>
        </p:nvSpPr>
        <p:spPr>
          <a:xfrm>
            <a:off x="7062476" y="4722157"/>
            <a:ext cx="3130189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1" name="线条"/>
          <p:cNvSpPr/>
          <p:nvPr/>
        </p:nvSpPr>
        <p:spPr>
          <a:xfrm>
            <a:off x="8049334" y="6183022"/>
            <a:ext cx="2143331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2" name="线条"/>
          <p:cNvSpPr/>
          <p:nvPr/>
        </p:nvSpPr>
        <p:spPr>
          <a:xfrm>
            <a:off x="7646775" y="3261291"/>
            <a:ext cx="2545889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3" name="线条"/>
          <p:cNvSpPr/>
          <p:nvPr/>
        </p:nvSpPr>
        <p:spPr>
          <a:xfrm>
            <a:off x="6583256" y="9940614"/>
            <a:ext cx="3609409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4" name="线条"/>
          <p:cNvSpPr/>
          <p:nvPr/>
        </p:nvSpPr>
        <p:spPr>
          <a:xfrm>
            <a:off x="8049334" y="11602095"/>
            <a:ext cx="2143331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5" name="线条"/>
          <p:cNvSpPr/>
          <p:nvPr/>
        </p:nvSpPr>
        <p:spPr>
          <a:xfrm>
            <a:off x="7062476" y="12621752"/>
            <a:ext cx="3130188" cy="1"/>
          </a:xfrm>
          <a:prstGeom prst="line">
            <a:avLst/>
          </a:prstGeom>
          <a:ln w="63500">
            <a:solidFill>
              <a:schemeClr val="accent4">
                <a:hueOff val="-1081314"/>
                <a:satOff val="4338"/>
                <a:lumOff val="-8931"/>
              </a:schemeClr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6" name="Repeat when condition is fulfilled"/>
          <p:cNvSpPr txBox="1"/>
          <p:nvPr/>
        </p:nvSpPr>
        <p:spPr>
          <a:xfrm>
            <a:off x="10266657" y="2906709"/>
            <a:ext cx="816356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Repeat when condition is fulfilled</a:t>
            </a:r>
          </a:p>
        </p:txBody>
      </p:sp>
      <p:sp>
        <p:nvSpPr>
          <p:cNvPr id="217" name="Repeat unconditionally"/>
          <p:cNvSpPr txBox="1"/>
          <p:nvPr/>
        </p:nvSpPr>
        <p:spPr>
          <a:xfrm>
            <a:off x="10266657" y="4367574"/>
            <a:ext cx="6795300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Repeat unconditionally</a:t>
            </a:r>
          </a:p>
        </p:txBody>
      </p:sp>
      <p:sp>
        <p:nvSpPr>
          <p:cNvPr id="218" name="Repeat certain times"/>
          <p:cNvSpPr txBox="1"/>
          <p:nvPr/>
        </p:nvSpPr>
        <p:spPr>
          <a:xfrm>
            <a:off x="10266657" y="5828440"/>
            <a:ext cx="5327974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Repeat certain times</a:t>
            </a:r>
          </a:p>
        </p:txBody>
      </p:sp>
      <p:sp>
        <p:nvSpPr>
          <p:cNvPr id="219" name="If condition fulfilled, do (otherwise skip)"/>
          <p:cNvSpPr txBox="1"/>
          <p:nvPr/>
        </p:nvSpPr>
        <p:spPr>
          <a:xfrm>
            <a:off x="10266657" y="7586940"/>
            <a:ext cx="9927946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If condition fulfilled, do (otherwise skip)</a:t>
            </a:r>
          </a:p>
        </p:txBody>
      </p:sp>
      <p:sp>
        <p:nvSpPr>
          <p:cNvPr id="220" name="If condition fulfilled, do upper code; otherwise do lower code"/>
          <p:cNvSpPr txBox="1"/>
          <p:nvPr/>
        </p:nvSpPr>
        <p:spPr>
          <a:xfrm>
            <a:off x="10266657" y="9274881"/>
            <a:ext cx="9142819" cy="133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If condition fulfilled, do upper code; otherwise do lower code</a:t>
            </a:r>
          </a:p>
        </p:txBody>
      </p:sp>
      <p:sp>
        <p:nvSpPr>
          <p:cNvPr id="221" name="Wait for some time before going into the next step"/>
          <p:cNvSpPr txBox="1"/>
          <p:nvPr/>
        </p:nvSpPr>
        <p:spPr>
          <a:xfrm>
            <a:off x="10266657" y="10936363"/>
            <a:ext cx="8250376" cy="1331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Wait for some time before going into the next step</a:t>
            </a:r>
          </a:p>
        </p:txBody>
      </p:sp>
      <p:sp>
        <p:nvSpPr>
          <p:cNvPr id="222" name="Wait for the condition to be fulfilled"/>
          <p:cNvSpPr txBox="1"/>
          <p:nvPr/>
        </p:nvSpPr>
        <p:spPr>
          <a:xfrm>
            <a:off x="10266657" y="12267169"/>
            <a:ext cx="9816242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</a:defRPr>
            </a:lvl1pPr>
          </a:lstStyle>
          <a:p>
            <a:pPr/>
            <a:r>
              <a:t>Wait for the condition to be fulfilled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Class="entr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ntr" nodeType="after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2"/>
      <p:bldP build="whole" bldLvl="1" animBg="1" rev="0" advAuto="0" spid="214" grpId="11"/>
      <p:bldP build="whole" bldLvl="1" animBg="1" rev="0" advAuto="0" spid="210" grpId="3"/>
      <p:bldP build="whole" bldLvl="1" animBg="1" rev="0" advAuto="0" spid="213" grpId="9"/>
      <p:bldP build="whole" bldLvl="1" animBg="1" rev="0" advAuto="0" spid="216" grpId="2"/>
      <p:bldP build="whole" bldLvl="1" animBg="1" rev="0" advAuto="0" spid="215" grpId="13"/>
      <p:bldP build="whole" bldLvl="1" animBg="1" rev="0" advAuto="0" spid="220" grpId="10"/>
      <p:bldP build="whole" bldLvl="1" animBg="1" rev="0" advAuto="0" spid="209" grpId="7"/>
      <p:bldP build="whole" bldLvl="1" animBg="1" rev="0" advAuto="0" spid="217" grpId="4"/>
      <p:bldP build="whole" bldLvl="1" animBg="1" rev="0" advAuto="0" spid="211" grpId="5"/>
      <p:bldP build="whole" bldLvl="1" animBg="1" rev="0" advAuto="0" spid="218" grpId="6"/>
      <p:bldP build="whole" bldLvl="1" animBg="1" rev="0" advAuto="0" spid="212" grpId="1"/>
      <p:bldP build="whole" bldLvl="1" animBg="1" rev="0" advAuto="0" spid="219" grpId="8"/>
      <p:bldP build="whole" bldLvl="1" animBg="1" rev="0" advAuto="0" spid="222" grpId="1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raining"/>
          <p:cNvSpPr txBox="1"/>
          <p:nvPr/>
        </p:nvSpPr>
        <p:spPr>
          <a:xfrm>
            <a:off x="10688954" y="6348351"/>
            <a:ext cx="300609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pPr/>
            <a:r>
              <a:t>Training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3908.PNG" descr="IMG_39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2473" y="2388258"/>
            <a:ext cx="12839054" cy="683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色彩主角 4.png" descr="色彩主角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V朘R$~3LVOWC{SUC4.png" descr="V朘R$~3LVOWC{SUC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raining task 1: Make the laser gun auto-reload. Programme and draw the flow chart.…"/>
          <p:cNvSpPr txBox="1"/>
          <p:nvPr/>
        </p:nvSpPr>
        <p:spPr>
          <a:xfrm>
            <a:off x="1660398" y="10312534"/>
            <a:ext cx="21063205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Training task 1: Make the laser gun auto-reload. Programme and draw the flow chart.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Try the above programme. The “Scanning noise” is to simulate the sound of reloading,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and can be found in the “Display” toolkit.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"/>
      <p:bldP build="whole" bldLvl="1" animBg="1" rev="0" advAuto="0" spid="22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ometimes, the auto-reload system may be out of work due to possible damage caused during the battle. In case of that, we should also prepare the manual reload system."/>
          <p:cNvSpPr txBox="1"/>
          <p:nvPr/>
        </p:nvSpPr>
        <p:spPr>
          <a:xfrm>
            <a:off x="1097818" y="10775575"/>
            <a:ext cx="2218836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Sometimes, the auto-reload system may be out of work due to possible damage caused during the battle. In case of that, we should also prepare the manual reload system.</a:t>
            </a:r>
          </a:p>
        </p:txBody>
      </p:sp>
      <p:sp>
        <p:nvSpPr>
          <p:cNvPr id="238" name="How to quickly reload? We are going to use the detecting system."/>
          <p:cNvSpPr txBox="1"/>
          <p:nvPr/>
        </p:nvSpPr>
        <p:spPr>
          <a:xfrm>
            <a:off x="1097818" y="11238616"/>
            <a:ext cx="2218836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How to quickly reload? We are going to use the detecting system.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3"/>
      <p:bldP build="whole" bldLvl="1" animBg="1" rev="0" advAuto="0" spid="237" grpId="1"/>
      <p:bldP build="whole" bldLvl="1" animBg="1" rev="0" advAuto="0" spid="23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G_4124.PNG" descr="IMG_41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69004"/>
            <a:ext cx="24384001" cy="12977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矩形"/>
          <p:cNvSpPr/>
          <p:nvPr/>
        </p:nvSpPr>
        <p:spPr>
          <a:xfrm>
            <a:off x="4396247" y="7894719"/>
            <a:ext cx="6230314" cy="4214889"/>
          </a:xfrm>
          <a:prstGeom prst="rect">
            <a:avLst/>
          </a:prstGeom>
          <a:ln w="63500">
            <a:solidFill>
              <a:srgbClr val="FF2600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To detect tablet tilting"/>
          <p:cNvSpPr txBox="1"/>
          <p:nvPr/>
        </p:nvSpPr>
        <p:spPr>
          <a:xfrm>
            <a:off x="11345751" y="9647581"/>
            <a:ext cx="538988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2600"/>
                </a:solidFill>
              </a:defRPr>
            </a:lvl1pPr>
          </a:lstStyle>
          <a:p>
            <a:pPr/>
            <a:r>
              <a:t>To detect tablet tilting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1"/>
      <p:bldP build="whole" bldLvl="1" animBg="1" rev="0" advAuto="0" spid="24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屏幕 改psd.jpg" descr="屏幕 改ps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3907.PNG" descr="IMG_39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2473" y="2388258"/>
            <a:ext cx="12839054" cy="68333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色彩主角 4.png" descr="色彩主角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V朘R$~3LVOWC{SUC4.png" descr="V朘R$~3LVOWC{SUC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ometimes the auto-reload system may be damaged during the combat.…"/>
          <p:cNvSpPr txBox="1"/>
          <p:nvPr/>
        </p:nvSpPr>
        <p:spPr>
          <a:xfrm>
            <a:off x="1097818" y="10775575"/>
            <a:ext cx="2218836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Sometimes the auto-reload system may be damaged during the combat.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In such cases, we shall need to reload the weapon ourselves.</a:t>
            </a:r>
          </a:p>
        </p:txBody>
      </p:sp>
      <p:sp>
        <p:nvSpPr>
          <p:cNvPr id="249" name="Training task 2: Emergent reload system. Programme and draw the flow chart.…"/>
          <p:cNvSpPr txBox="1"/>
          <p:nvPr/>
        </p:nvSpPr>
        <p:spPr>
          <a:xfrm>
            <a:off x="1097818" y="10775575"/>
            <a:ext cx="2218836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Training task 2: Emergent reload system. Programme and draw the flow chart.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This time we will utilise the gyro sensor embedded in the controller to do the job.</a:t>
            </a:r>
          </a:p>
        </p:txBody>
      </p:sp>
      <p:sp>
        <p:nvSpPr>
          <p:cNvPr id="250" name="Question: What logic control codes are used in this programme? What can they do?"/>
          <p:cNvSpPr txBox="1"/>
          <p:nvPr/>
        </p:nvSpPr>
        <p:spPr>
          <a:xfrm>
            <a:off x="1097818" y="11238616"/>
            <a:ext cx="2218836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Question: What logic control codes are used in this programme? What can they do?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3" dur="1000" fill="hold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1"/>
      <p:bldP build="whole" bldLvl="1" animBg="1" rev="0" advAuto="0" spid="248" grpId="2"/>
      <p:bldP build="whole" bldLvl="1" animBg="1" rev="0" advAuto="0" spid="250" grpId="6"/>
      <p:bldP build="whole" bldLvl="1" animBg="1" rev="0" advAuto="0" spid="249" grpId="3"/>
      <p:bldP build="whole" bldLvl="1" animBg="1" rev="0" advAuto="0" spid="245" grpId="4"/>
      <p:bldP build="whole" bldLvl="1" animBg="1" rev="0" advAuto="0" spid="249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Challenge"/>
          <p:cNvSpPr txBox="1"/>
          <p:nvPr/>
        </p:nvSpPr>
        <p:spPr>
          <a:xfrm>
            <a:off x="10315193" y="6348351"/>
            <a:ext cx="375361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pPr/>
            <a:r>
              <a:t>Challenge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Here comes today’s challenge. You are going to attend a shooting exercise."/>
          <p:cNvSpPr txBox="1"/>
          <p:nvPr/>
        </p:nvSpPr>
        <p:spPr>
          <a:xfrm>
            <a:off x="3038094" y="11238616"/>
            <a:ext cx="1830781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Here comes today’s challenge. You are going to attend a shooting exercise.</a:t>
            </a:r>
          </a:p>
        </p:txBody>
      </p:sp>
      <p:pic>
        <p:nvPicPr>
          <p:cNvPr id="260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矩形"/>
          <p:cNvSpPr/>
          <p:nvPr/>
        </p:nvSpPr>
        <p:spPr>
          <a:xfrm>
            <a:off x="3210680" y="1170599"/>
            <a:ext cx="11665628" cy="75998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aphicFrame>
        <p:nvGraphicFramePr>
          <p:cNvPr id="262" name="表格"/>
          <p:cNvGraphicFramePr/>
          <p:nvPr/>
        </p:nvGraphicFramePr>
        <p:xfrm>
          <a:off x="4350798" y="1558102"/>
          <a:ext cx="21005801" cy="101600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75190"/>
                <a:gridCol w="1275518"/>
                <a:gridCol w="1275151"/>
                <a:gridCol w="1282460"/>
                <a:gridCol w="1273685"/>
                <a:gridCol w="1275421"/>
                <a:gridCol w="1272953"/>
                <a:gridCol w="1276153"/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63" name="1"/>
          <p:cNvSpPr txBox="1"/>
          <p:nvPr/>
        </p:nvSpPr>
        <p:spPr>
          <a:xfrm>
            <a:off x="479797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264" name="2"/>
          <p:cNvSpPr txBox="1"/>
          <p:nvPr/>
        </p:nvSpPr>
        <p:spPr>
          <a:xfrm>
            <a:off x="608233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</a:t>
            </a:r>
          </a:p>
        </p:txBody>
      </p:sp>
      <p:sp>
        <p:nvSpPr>
          <p:cNvPr id="265" name="3"/>
          <p:cNvSpPr txBox="1"/>
          <p:nvPr/>
        </p:nvSpPr>
        <p:spPr>
          <a:xfrm>
            <a:off x="7366690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</a:t>
            </a:r>
          </a:p>
        </p:txBody>
      </p:sp>
      <p:sp>
        <p:nvSpPr>
          <p:cNvPr id="266" name="4"/>
          <p:cNvSpPr txBox="1"/>
          <p:nvPr/>
        </p:nvSpPr>
        <p:spPr>
          <a:xfrm>
            <a:off x="8651049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</a:t>
            </a:r>
          </a:p>
        </p:txBody>
      </p:sp>
      <p:sp>
        <p:nvSpPr>
          <p:cNvPr id="267" name="5"/>
          <p:cNvSpPr txBox="1"/>
          <p:nvPr/>
        </p:nvSpPr>
        <p:spPr>
          <a:xfrm>
            <a:off x="9935406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</a:t>
            </a:r>
          </a:p>
        </p:txBody>
      </p:sp>
      <p:sp>
        <p:nvSpPr>
          <p:cNvPr id="268" name="6"/>
          <p:cNvSpPr txBox="1"/>
          <p:nvPr/>
        </p:nvSpPr>
        <p:spPr>
          <a:xfrm>
            <a:off x="11219763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6</a:t>
            </a:r>
          </a:p>
        </p:txBody>
      </p:sp>
      <p:sp>
        <p:nvSpPr>
          <p:cNvPr id="269" name="7"/>
          <p:cNvSpPr txBox="1"/>
          <p:nvPr/>
        </p:nvSpPr>
        <p:spPr>
          <a:xfrm>
            <a:off x="12478721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7</a:t>
            </a:r>
          </a:p>
        </p:txBody>
      </p:sp>
      <p:sp>
        <p:nvSpPr>
          <p:cNvPr id="270" name="8"/>
          <p:cNvSpPr txBox="1"/>
          <p:nvPr/>
        </p:nvSpPr>
        <p:spPr>
          <a:xfrm>
            <a:off x="13737678" y="7992082"/>
            <a:ext cx="32613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8</a:t>
            </a:r>
          </a:p>
        </p:txBody>
      </p:sp>
      <p:sp>
        <p:nvSpPr>
          <p:cNvPr id="271" name="A"/>
          <p:cNvSpPr txBox="1"/>
          <p:nvPr/>
        </p:nvSpPr>
        <p:spPr>
          <a:xfrm>
            <a:off x="3777146" y="6995827"/>
            <a:ext cx="375286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272" name="B"/>
          <p:cNvSpPr txBox="1"/>
          <p:nvPr/>
        </p:nvSpPr>
        <p:spPr>
          <a:xfrm>
            <a:off x="3773526" y="5735116"/>
            <a:ext cx="382525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273" name="C"/>
          <p:cNvSpPr txBox="1"/>
          <p:nvPr/>
        </p:nvSpPr>
        <p:spPr>
          <a:xfrm>
            <a:off x="3766478" y="4474405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</a:t>
            </a:r>
          </a:p>
        </p:txBody>
      </p:sp>
      <p:sp>
        <p:nvSpPr>
          <p:cNvPr id="274" name="D"/>
          <p:cNvSpPr txBox="1"/>
          <p:nvPr/>
        </p:nvSpPr>
        <p:spPr>
          <a:xfrm>
            <a:off x="3766478" y="3213694"/>
            <a:ext cx="39662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</a:t>
            </a:r>
          </a:p>
        </p:txBody>
      </p:sp>
      <p:sp>
        <p:nvSpPr>
          <p:cNvPr id="275" name="E"/>
          <p:cNvSpPr txBox="1"/>
          <p:nvPr/>
        </p:nvSpPr>
        <p:spPr>
          <a:xfrm>
            <a:off x="3784195" y="1952983"/>
            <a:ext cx="36118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</a:t>
            </a:r>
          </a:p>
        </p:txBody>
      </p:sp>
      <p:sp>
        <p:nvSpPr>
          <p:cNvPr id="276" name="Every two of you will be forming a team, and fight against other teams. As shown above, each player will be standing at one of the corners. You can turn the head to aim, but you cannot move.…"/>
          <p:cNvSpPr txBox="1"/>
          <p:nvPr/>
        </p:nvSpPr>
        <p:spPr>
          <a:xfrm>
            <a:off x="380237" y="10312534"/>
            <a:ext cx="23623525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Every two of you will be forming a team, and fight against other teams. As shown above, each player will be standing at one of the corners. You can turn the head to aim, but you cannot move.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Besides, you must use ammunition limitation (repeat 10 times) and emergent reload system.</a:t>
            </a:r>
          </a:p>
        </p:txBody>
      </p:sp>
      <p:pic>
        <p:nvPicPr>
          <p:cNvPr id="277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4620" y="6895051"/>
            <a:ext cx="1218249" cy="8128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When start, you are free to attack your “enemies”. Those who lose all the HP are out.…"/>
          <p:cNvSpPr txBox="1"/>
          <p:nvPr/>
        </p:nvSpPr>
        <p:spPr>
          <a:xfrm>
            <a:off x="1823720" y="10775575"/>
            <a:ext cx="2073656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When start, you are free to attack your “enemies”. Those who lose all the HP are out.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Once all the members of your opponent team are out, your team wins.</a:t>
            </a:r>
          </a:p>
        </p:txBody>
      </p:sp>
      <p:pic>
        <p:nvPicPr>
          <p:cNvPr id="279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4620" y="1826807"/>
            <a:ext cx="1218249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04322" y="1826807"/>
            <a:ext cx="1218249" cy="81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304322" y="6895051"/>
            <a:ext cx="1218249" cy="81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1000" fill="hold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nodeType="after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Class="entr" nodeType="after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9" dur="1000" fill="hold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6"/>
      <p:bldP build="whole" bldLvl="1" animBg="1" rev="0" advAuto="0" spid="276" grpId="3"/>
      <p:bldP build="whole" bldLvl="1" animBg="1" rev="0" advAuto="0" spid="259" grpId="1"/>
      <p:bldP build="whole" bldLvl="1" animBg="1" rev="0" advAuto="0" spid="259" grpId="2"/>
      <p:bldP build="whole" bldLvl="1" animBg="1" rev="0" advAuto="0" spid="277" grpId="4"/>
      <p:bldP build="whole" bldLvl="1" animBg="1" rev="0" advAuto="0" spid="281" grpId="7"/>
      <p:bldP build="whole" bldLvl="1" animBg="1" rev="0" advAuto="0" spid="276" grpId="8"/>
      <p:bldP build="whole" bldLvl="1" animBg="1" rev="0" advAuto="0" spid="278" grpId="9"/>
      <p:bldP build="whole" bldLvl="1" animBg="1" rev="0" advAuto="0" spid="279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Excellent! You are making great progress!"/>
          <p:cNvSpPr txBox="1"/>
          <p:nvPr/>
        </p:nvSpPr>
        <p:spPr>
          <a:xfrm>
            <a:off x="7102093" y="11238616"/>
            <a:ext cx="1017981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Excellent! You are making great progress!</a:t>
            </a:r>
          </a:p>
        </p:txBody>
      </p:sp>
      <p:sp>
        <p:nvSpPr>
          <p:cNvPr id="287" name="Now let’s have a review. Answer the above questions."/>
          <p:cNvSpPr txBox="1"/>
          <p:nvPr/>
        </p:nvSpPr>
        <p:spPr>
          <a:xfrm>
            <a:off x="5675884" y="11238616"/>
            <a:ext cx="1303223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Now let’s have a review. Answer the above questions.</a:t>
            </a:r>
          </a:p>
        </p:txBody>
      </p:sp>
      <p:sp>
        <p:nvSpPr>
          <p:cNvPr id="288" name="That’s all for today’s training. Next time we will have a quiz,…"/>
          <p:cNvSpPr txBox="1"/>
          <p:nvPr/>
        </p:nvSpPr>
        <p:spPr>
          <a:xfrm>
            <a:off x="4658359" y="10775575"/>
            <a:ext cx="1506728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That’s all for today’s training. Next time we will have a quiz,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in which your fighting skills will be tested. Be prepared, pilots!</a:t>
            </a:r>
          </a:p>
        </p:txBody>
      </p:sp>
      <p:sp>
        <p:nvSpPr>
          <p:cNvPr id="289" name="What are logic control code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What are logic control codes?</a:t>
            </a:r>
          </a:p>
        </p:txBody>
      </p:sp>
      <p:sp>
        <p:nvSpPr>
          <p:cNvPr id="290" name="What is flow chart? How to draw a flow chart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What is flow chart? How to draw a flow chart?</a:t>
            </a:r>
          </a:p>
        </p:txBody>
      </p:sp>
      <p:sp>
        <p:nvSpPr>
          <p:cNvPr id="291" name="What does the code “repeat times” do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What does the code “repeat times” do?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500" fill="hold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0" dur="500" fill="hold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2"/>
      <p:bldP build="whole" bldLvl="1" animBg="1" rev="0" advAuto="0" spid="290" grpId="5"/>
      <p:bldP build="whole" bldLvl="1" animBg="1" rev="0" advAuto="0" spid="287" grpId="3"/>
      <p:bldP build="whole" bldLvl="1" animBg="1" rev="0" advAuto="0" spid="288" grpId="8"/>
      <p:bldP build="whole" bldLvl="1" animBg="1" rev="0" advAuto="0" spid="289" grpId="4"/>
      <p:bldP build="whole" bldLvl="1" animBg="1" rev="0" advAuto="0" spid="287" grpId="7"/>
      <p:bldP build="whole" bldLvl="1" animBg="1" rev="0" advAuto="0" spid="291" grpId="6"/>
      <p:bldP build="whole" bldLvl="1" animBg="1" rev="0" advAuto="0" spid="28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Welcome back fellow pilots! I am Sam. Do you still remember what we have learnt last time?"/>
          <p:cNvSpPr txBox="1"/>
          <p:nvPr/>
        </p:nvSpPr>
        <p:spPr>
          <a:xfrm>
            <a:off x="996950" y="11238616"/>
            <a:ext cx="2239010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Welcome back fellow pilots! I am Sam. Do you still remember what we have learnt last time?</a:t>
            </a:r>
          </a:p>
        </p:txBody>
      </p:sp>
      <p:sp>
        <p:nvSpPr>
          <p:cNvPr id="128" name="Last time, we learned how to shoot at the target using GEIO’s laser gun.…"/>
          <p:cNvSpPr txBox="1"/>
          <p:nvPr/>
        </p:nvSpPr>
        <p:spPr>
          <a:xfrm>
            <a:off x="2351786" y="10775575"/>
            <a:ext cx="19680429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Last time, we learned how to shoot at the target using GEIO’s laser gun.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Today, we are going to learn the way of reloading GEIO’s weapon. So here we go!</a:t>
            </a:r>
          </a:p>
        </p:txBody>
      </p:sp>
      <p:sp>
        <p:nvSpPr>
          <p:cNvPr id="129" name="What are the main categories of military robots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What are the main categories of military robots?</a:t>
            </a:r>
          </a:p>
        </p:txBody>
      </p:sp>
      <p:sp>
        <p:nvSpPr>
          <p:cNvPr id="130" name="How does GEIO attack and how does it know…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How does GEIO attack and how does it know</a:t>
            </a:r>
          </a:p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if it is under attack?</a:t>
            </a:r>
          </a:p>
        </p:txBody>
      </p:sp>
      <p:sp>
        <p:nvSpPr>
          <p:cNvPr id="131" name="Is there other way to aim at the target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Is there other way to aim at the target?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7" grpId="3"/>
      <p:bldP build="whole" bldLvl="1" animBg="1" rev="0" advAuto="0" spid="125" grpId="1"/>
      <p:bldP build="whole" bldLvl="1" animBg="1" rev="0" advAuto="0" spid="129" grpId="4"/>
      <p:bldP build="whole" bldLvl="1" animBg="1" rev="0" advAuto="0" spid="127" grpId="7"/>
      <p:bldP build="whole" bldLvl="1" animBg="1" rev="0" advAuto="0" spid="128" grpId="8"/>
      <p:bldP build="whole" bldLvl="1" animBg="1" rev="0" advAuto="0" spid="131" grpId="6"/>
      <p:bldP build="whole" bldLvl="1" animBg="1" rev="0" advAuto="0" spid="130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Briefing"/>
          <p:cNvSpPr txBox="1"/>
          <p:nvPr/>
        </p:nvSpPr>
        <p:spPr>
          <a:xfrm>
            <a:off x="10709909" y="6348351"/>
            <a:ext cx="296418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pPr/>
            <a:r>
              <a:t>Briefing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Topic…"/>
          <p:cNvGrpSpPr/>
          <p:nvPr/>
        </p:nvGrpSpPr>
        <p:grpSpPr>
          <a:xfrm>
            <a:off x="7350624" y="1196022"/>
            <a:ext cx="9682752" cy="7786750"/>
            <a:chOff x="0" y="0"/>
            <a:chExt cx="9682750" cy="7786748"/>
          </a:xfrm>
        </p:grpSpPr>
        <p:sp>
          <p:nvSpPr>
            <p:cNvPr id="141" name="Topic…"/>
            <p:cNvSpPr txBox="1"/>
            <p:nvPr/>
          </p:nvSpPr>
          <p:spPr>
            <a:xfrm>
              <a:off x="101600" y="101600"/>
              <a:ext cx="9466851" cy="7443849"/>
            </a:xfrm>
            <a:prstGeom prst="rect">
              <a:avLst/>
            </a:prstGeom>
            <a:solidFill>
              <a:srgbClr val="2B2B32">
                <a:alpha val="79900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Topic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“Reload”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Basic Knowledge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Logic control codes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Training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Limited ammunition and reloading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t>Challenge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Keep firing</a:t>
              </a:r>
            </a:p>
          </p:txBody>
        </p:sp>
        <p:pic>
          <p:nvPicPr>
            <p:cNvPr id="140" name="Topic…" descr="Topic…"/>
            <p:cNvPicPr>
              <a:picLocks noChangeAspect="0"/>
            </p:cNvPicPr>
            <p:nvPr/>
          </p:nvPicPr>
          <p:blipFill>
            <a:blip r:embed="rId5">
              <a:alphaModFix amt="79900"/>
              <a:extLst/>
            </a:blip>
            <a:stretch>
              <a:fillRect/>
            </a:stretch>
          </p:blipFill>
          <p:spPr>
            <a:xfrm>
              <a:off x="-1" y="-1"/>
              <a:ext cx="9682752" cy="7786750"/>
            </a:xfrm>
            <a:prstGeom prst="rect">
              <a:avLst/>
            </a:prstGeom>
            <a:effectLst/>
          </p:spPr>
        </p:pic>
      </p:grpSp>
      <p:sp>
        <p:nvSpPr>
          <p:cNvPr id="143" name="In the Briefing section, let’s see what we are going to learn today."/>
          <p:cNvSpPr txBox="1"/>
          <p:nvPr/>
        </p:nvSpPr>
        <p:spPr>
          <a:xfrm>
            <a:off x="4252213" y="11238616"/>
            <a:ext cx="1587957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In the Briefing section, let’s see what we are going to learn today.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1"/>
      <p:bldP build="whole" bldLvl="1" animBg="1" rev="0" advAuto="0" spid="14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训练营003（模糊02）.jpg" descr="训练营003（模糊02）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V朘R$~3LVOWC{SUC4.png" descr="V朘R$~3LVOWC{SUC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Basic Knowledge"/>
          <p:cNvSpPr txBox="1"/>
          <p:nvPr/>
        </p:nvSpPr>
        <p:spPr>
          <a:xfrm>
            <a:off x="8975216" y="6348351"/>
            <a:ext cx="643356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pPr/>
            <a:r>
              <a:t>Basic Knowledge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色彩主角 4.png" descr="色彩主角 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V朘R$~3LVOWC{SUC4.png" descr="V朘R$~3LVOWC{SUC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In the last class, we learned the way to control GEIO’s weapon, the laser gun.…"/>
          <p:cNvSpPr txBox="1"/>
          <p:nvPr/>
        </p:nvSpPr>
        <p:spPr>
          <a:xfrm>
            <a:off x="2737865" y="10775575"/>
            <a:ext cx="18908269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In the last class, we learned the way to control GEIO’s weapon, the laser gun.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But the funny thing is that this gun has unlimited ammunition. That’s weird.</a:t>
            </a:r>
          </a:p>
        </p:txBody>
      </p:sp>
      <p:pic>
        <p:nvPicPr>
          <p:cNvPr id="153" name="控制室屏幕.png" descr="控制室屏幕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Here we encounter two questions: 1. How to limit the ammunition? 2. How to reload?"/>
          <p:cNvSpPr txBox="1"/>
          <p:nvPr/>
        </p:nvSpPr>
        <p:spPr>
          <a:xfrm>
            <a:off x="1886966" y="11238616"/>
            <a:ext cx="2061006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Here we encounter two questions: 1. How to limit the ammunition? 2. How to reload?</a:t>
            </a:r>
          </a:p>
        </p:txBody>
      </p:sp>
      <p:pic>
        <p:nvPicPr>
          <p:cNvPr id="155" name="timg-35.jpeg" descr="timg-35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8935" y="1789456"/>
            <a:ext cx="6350001" cy="635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Now I can tell you that this situation would only happen during our training here.…"/>
          <p:cNvSpPr txBox="1"/>
          <p:nvPr/>
        </p:nvSpPr>
        <p:spPr>
          <a:xfrm>
            <a:off x="1931161" y="10312534"/>
            <a:ext cx="20521677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Now I can tell you that this situation would only happen during our training here.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In actual combat, the ammunition is limited. When you have fired all the ammunition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in your gun, you will have to reload it before you could fire again.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500" fill="hold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7" dur="10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2" grpId="2"/>
      <p:bldP build="whole" bldLvl="1" animBg="1" rev="0" advAuto="0" spid="156" grpId="3"/>
      <p:bldP build="whole" bldLvl="1" animBg="1" rev="0" advAuto="0" spid="155" grpId="5"/>
      <p:bldP build="whole" bldLvl="1" animBg="1" rev="0" advAuto="0" spid="153" grpId="4"/>
      <p:bldP build="whole" bldLvl="1" animBg="1" rev="0" advAuto="0" spid="156" grpId="6"/>
      <p:bldP build="whole" bldLvl="1" animBg="1" rev="0" advAuto="0" spid="154" grpId="7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控制室屏幕.png" descr="控制室屏幕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3906.PNG" descr="IMG_390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3290" y="1218552"/>
            <a:ext cx="14094178" cy="7501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色彩主角 4.png" descr="色彩主角 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V朘R$~3LVOWC{SUC4.png" descr="V朘R$~3LVOWC{SUC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et’s first talk about the ammunition limitation."/>
          <p:cNvSpPr txBox="1"/>
          <p:nvPr/>
        </p:nvSpPr>
        <p:spPr>
          <a:xfrm>
            <a:off x="6501891" y="11238616"/>
            <a:ext cx="1138021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Let’s first talk about the ammunition limitation.</a:t>
            </a:r>
          </a:p>
        </p:txBody>
      </p:sp>
      <p:sp>
        <p:nvSpPr>
          <p:cNvPr id="164" name="Here we use a new code “Repeat…times”. This is a logic control code.…"/>
          <p:cNvSpPr txBox="1"/>
          <p:nvPr/>
        </p:nvSpPr>
        <p:spPr>
          <a:xfrm>
            <a:off x="3542791" y="10775575"/>
            <a:ext cx="17298417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Here we use a new code “Repeat…times”. This is a logic control code.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It would repeat executing the contained codes for a number of times.</a:t>
            </a:r>
          </a:p>
        </p:txBody>
      </p:sp>
      <p:sp>
        <p:nvSpPr>
          <p:cNvPr id="165" name="Let’s try and analyse this programme."/>
          <p:cNvSpPr txBox="1"/>
          <p:nvPr/>
        </p:nvSpPr>
        <p:spPr>
          <a:xfrm>
            <a:off x="7591297" y="11238616"/>
            <a:ext cx="9201405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Let’s try and analyse this programme.</a:t>
            </a:r>
          </a:p>
        </p:txBody>
      </p:sp>
      <p:sp>
        <p:nvSpPr>
          <p:cNvPr id="166" name="When firing, all we need is the code “gun (shoot)”. But as we know, this code has…"/>
          <p:cNvSpPr txBox="1"/>
          <p:nvPr/>
        </p:nvSpPr>
        <p:spPr>
          <a:xfrm>
            <a:off x="1347723" y="10775575"/>
            <a:ext cx="21688553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When firing, all we need is the code “gun (shoot)”. But as we know, this code has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nothing to do with ammunition. Thus we need new codes to help us limit the ammunition.</a:t>
            </a:r>
          </a:p>
        </p:txBody>
      </p:sp>
      <p:sp>
        <p:nvSpPr>
          <p:cNvPr id="167" name="When we press the button, GEIO will open fire. But after a certain time period, the shooting…"/>
          <p:cNvSpPr txBox="1"/>
          <p:nvPr/>
        </p:nvSpPr>
        <p:spPr>
          <a:xfrm>
            <a:off x="1075689" y="10312534"/>
            <a:ext cx="22232621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When we press the button, GEIO will open fire. But after a certain time period, the shooting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stops. If you want to fire again, you have to release the button and press again. This means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that firing will consume ammunition, and releasing the button will automatically reload.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" dur="500" fill="hold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1" dur="1000" fill="hold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9" dur="1000" fill="hold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65" grpId="7"/>
      <p:bldP build="whole" bldLvl="1" animBg="1" rev="0" advAuto="0" spid="167" grpId="9"/>
      <p:bldP build="whole" bldLvl="1" animBg="1" rev="0" advAuto="0" spid="164" grpId="10"/>
      <p:bldP build="whole" bldLvl="1" animBg="1" rev="0" advAuto="0" spid="166" grpId="3"/>
      <p:bldP build="whole" bldLvl="1" animBg="1" rev="0" advAuto="0" spid="166" grpId="4"/>
      <p:bldP build="whole" bldLvl="1" animBg="1" rev="0" advAuto="0" spid="160" grpId="6"/>
      <p:bldP build="whole" bldLvl="1" animBg="1" rev="0" advAuto="0" spid="167" grpId="8"/>
      <p:bldP build="whole" bldLvl="1" animBg="1" rev="0" advAuto="0" spid="165" grpId="5"/>
      <p:bldP build="whole" bldLvl="1" animBg="1" rev="0" advAuto="0" spid="1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控制室屏幕.png" descr="控制室屏幕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色彩主角 4.png" descr="色彩主角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V朘R$~3LVOWC{SUC4.png" descr="V朘R$~3LVOWC{SUC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What is logic control codes? They are used to tell the circumstance…"/>
          <p:cNvSpPr txBox="1"/>
          <p:nvPr/>
        </p:nvSpPr>
        <p:spPr>
          <a:xfrm>
            <a:off x="3598417" y="10775575"/>
            <a:ext cx="17187165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What is logic control codes? They are used to tell the circumstance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under which the programme is running and determine what to do next.</a:t>
            </a:r>
          </a:p>
        </p:txBody>
      </p:sp>
      <p:sp>
        <p:nvSpPr>
          <p:cNvPr id="174" name="Start"/>
          <p:cNvSpPr/>
          <p:nvPr/>
        </p:nvSpPr>
        <p:spPr>
          <a:xfrm>
            <a:off x="7822810" y="1680007"/>
            <a:ext cx="2540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Start</a:t>
            </a:r>
          </a:p>
        </p:txBody>
      </p:sp>
      <p:sp>
        <p:nvSpPr>
          <p:cNvPr id="175" name="Condition"/>
          <p:cNvSpPr/>
          <p:nvPr/>
        </p:nvSpPr>
        <p:spPr>
          <a:xfrm>
            <a:off x="7505310" y="3463187"/>
            <a:ext cx="317500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Condition</a:t>
            </a:r>
          </a:p>
        </p:txBody>
      </p:sp>
      <p:sp>
        <p:nvSpPr>
          <p:cNvPr id="176" name="End"/>
          <p:cNvSpPr/>
          <p:nvPr/>
        </p:nvSpPr>
        <p:spPr>
          <a:xfrm>
            <a:off x="7822810" y="7205640"/>
            <a:ext cx="2540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End</a:t>
            </a:r>
          </a:p>
        </p:txBody>
      </p:sp>
      <p:sp>
        <p:nvSpPr>
          <p:cNvPr id="177" name="Action"/>
          <p:cNvSpPr/>
          <p:nvPr/>
        </p:nvSpPr>
        <p:spPr>
          <a:xfrm>
            <a:off x="11969342" y="5143377"/>
            <a:ext cx="2540001" cy="10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Action</a:t>
            </a:r>
          </a:p>
        </p:txBody>
      </p:sp>
      <p:sp>
        <p:nvSpPr>
          <p:cNvPr id="178" name="线条"/>
          <p:cNvSpPr/>
          <p:nvPr/>
        </p:nvSpPr>
        <p:spPr>
          <a:xfrm>
            <a:off x="9092809" y="2690525"/>
            <a:ext cx="1" cy="779013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线条"/>
          <p:cNvSpPr/>
          <p:nvPr/>
        </p:nvSpPr>
        <p:spPr>
          <a:xfrm>
            <a:off x="9092809" y="5365470"/>
            <a:ext cx="1" cy="1842888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线条"/>
          <p:cNvSpPr/>
          <p:nvPr/>
        </p:nvSpPr>
        <p:spPr>
          <a:xfrm>
            <a:off x="10665757" y="4415687"/>
            <a:ext cx="2540001" cy="1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1" name="线条"/>
          <p:cNvSpPr/>
          <p:nvPr/>
        </p:nvSpPr>
        <p:spPr>
          <a:xfrm>
            <a:off x="13239341" y="4385402"/>
            <a:ext cx="1" cy="779013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2" name="线条"/>
          <p:cNvSpPr/>
          <p:nvPr/>
        </p:nvSpPr>
        <p:spPr>
          <a:xfrm>
            <a:off x="9125440" y="6553187"/>
            <a:ext cx="4131118" cy="1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3" name="线条"/>
          <p:cNvSpPr/>
          <p:nvPr/>
        </p:nvSpPr>
        <p:spPr>
          <a:xfrm flipV="1">
            <a:off x="13239342" y="6165910"/>
            <a:ext cx="1" cy="369008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4" name="Yes?"/>
          <p:cNvSpPr txBox="1"/>
          <p:nvPr/>
        </p:nvSpPr>
        <p:spPr>
          <a:xfrm>
            <a:off x="10710367" y="3774731"/>
            <a:ext cx="961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Yes?</a:t>
            </a:r>
          </a:p>
        </p:txBody>
      </p:sp>
      <p:sp>
        <p:nvSpPr>
          <p:cNvPr id="185" name="No?"/>
          <p:cNvSpPr txBox="1"/>
          <p:nvPr/>
        </p:nvSpPr>
        <p:spPr>
          <a:xfrm>
            <a:off x="8201714" y="5371153"/>
            <a:ext cx="8412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No?</a:t>
            </a:r>
          </a:p>
        </p:txBody>
      </p:sp>
      <p:sp>
        <p:nvSpPr>
          <p:cNvPr id="186" name="Can you draw the flow chart of the last programme?"/>
          <p:cNvSpPr txBox="1"/>
          <p:nvPr/>
        </p:nvSpPr>
        <p:spPr>
          <a:xfrm>
            <a:off x="5822695" y="11238616"/>
            <a:ext cx="1273860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pPr/>
            <a:r>
              <a:t>Can you draw the flow chart of the last programme?</a:t>
            </a:r>
          </a:p>
        </p:txBody>
      </p:sp>
      <p:sp>
        <p:nvSpPr>
          <p:cNvPr id="187" name="Above is a typical flow chart used to help us understand the logics of a programme.…"/>
          <p:cNvSpPr txBox="1"/>
          <p:nvPr/>
        </p:nvSpPr>
        <p:spPr>
          <a:xfrm>
            <a:off x="1940813" y="10312534"/>
            <a:ext cx="20502373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Above is a typical flow chart used to help us understand the logics of a programme.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As we can see, after start, the programme will tell if the pre-set condition is fulfilled.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If yes, do “Action” before “End”, otherwise go straightly to “End”.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47" dur="500" fill="hold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click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55" dur="500" fill="hold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8"/>
      <p:bldP build="whole" bldLvl="1" animBg="1" rev="0" advAuto="0" spid="183" grpId="11"/>
      <p:bldP build="whole" bldLvl="1" animBg="1" rev="0" advAuto="0" spid="173" grpId="14"/>
      <p:bldP build="whole" bldLvl="1" animBg="1" rev="0" advAuto="0" spid="181" grpId="7"/>
      <p:bldP build="whole" bldLvl="1" animBg="1" rev="0" advAuto="0" spid="178" grpId="3"/>
      <p:bldP build="whole" bldLvl="1" animBg="1" rev="0" advAuto="0" spid="175" grpId="4"/>
      <p:bldP build="whole" bldLvl="1" animBg="1" rev="0" advAuto="0" spid="185" grpId="9"/>
      <p:bldP build="whole" bldLvl="1" animBg="1" rev="0" advAuto="0" spid="174" grpId="2"/>
      <p:bldP build="whole" bldLvl="1" animBg="1" rev="0" advAuto="0" spid="184" grpId="5"/>
      <p:bldP build="whole" bldLvl="1" animBg="1" rev="0" advAuto="0" spid="176" grpId="13"/>
      <p:bldP build="whole" bldLvl="1" animBg="1" rev="0" advAuto="0" spid="173" grpId="1"/>
      <p:bldP build="whole" bldLvl="1" animBg="1" rev="0" advAuto="0" spid="180" grpId="6"/>
      <p:bldP build="whole" bldLvl="1" animBg="1" rev="0" advAuto="0" spid="186" grpId="17"/>
      <p:bldP build="whole" bldLvl="1" animBg="1" rev="0" advAuto="0" spid="179" grpId="10"/>
      <p:bldP build="whole" bldLvl="1" animBg="1" rev="0" advAuto="0" spid="182" grpId="12"/>
      <p:bldP build="whole" bldLvl="1" animBg="1" rev="0" advAuto="0" spid="187" grpId="15"/>
      <p:bldP build="whole" bldLvl="1" animBg="1" rev="0" advAuto="0" spid="187" grpId="1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控制室.jpg" descr="控制室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控制室屏幕.png" descr="控制室屏幕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634026" y="-4412632"/>
            <a:ext cx="30106978" cy="1693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色彩主角 4.png" descr="色彩主角 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V朘R$~3LVOWC{SUC4.png" descr="V朘R$~3LVOWC{SUC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he above shows the flow chart of the shooting programme. When the times repeated is…"/>
          <p:cNvSpPr txBox="1"/>
          <p:nvPr/>
        </p:nvSpPr>
        <p:spPr>
          <a:xfrm>
            <a:off x="1387348" y="10312534"/>
            <a:ext cx="21609305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The above shows the flow chart of the shooting programme. When the times repeated is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less than 10, the programme will repeatedly execute the “Gun shooting” code; and after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10 times, the programme will stop repeating and execute the code below “Repeat”.</a:t>
            </a:r>
          </a:p>
        </p:txBody>
      </p:sp>
      <p:sp>
        <p:nvSpPr>
          <p:cNvPr id="194" name="When button pressed"/>
          <p:cNvSpPr/>
          <p:nvPr/>
        </p:nvSpPr>
        <p:spPr>
          <a:xfrm>
            <a:off x="7822810" y="1680007"/>
            <a:ext cx="2540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When button pressed</a:t>
            </a:r>
          </a:p>
        </p:txBody>
      </p:sp>
      <p:sp>
        <p:nvSpPr>
          <p:cNvPr id="195" name="Times repeated &lt;10?"/>
          <p:cNvSpPr/>
          <p:nvPr/>
        </p:nvSpPr>
        <p:spPr>
          <a:xfrm>
            <a:off x="7034838" y="3472917"/>
            <a:ext cx="4115945" cy="2271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Times repeated &lt;10?</a:t>
            </a:r>
          </a:p>
        </p:txBody>
      </p:sp>
      <p:sp>
        <p:nvSpPr>
          <p:cNvPr id="196" name="Stop shooting"/>
          <p:cNvSpPr/>
          <p:nvPr/>
        </p:nvSpPr>
        <p:spPr>
          <a:xfrm>
            <a:off x="7822810" y="7205640"/>
            <a:ext cx="2540001" cy="1016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Stop shooting</a:t>
            </a:r>
          </a:p>
        </p:txBody>
      </p:sp>
      <p:sp>
        <p:nvSpPr>
          <p:cNvPr id="197" name="Gun shooting"/>
          <p:cNvSpPr/>
          <p:nvPr/>
        </p:nvSpPr>
        <p:spPr>
          <a:xfrm>
            <a:off x="12320359" y="4100722"/>
            <a:ext cx="2540001" cy="10160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Gun shooting</a:t>
            </a:r>
          </a:p>
        </p:txBody>
      </p:sp>
      <p:sp>
        <p:nvSpPr>
          <p:cNvPr id="198" name="线条"/>
          <p:cNvSpPr/>
          <p:nvPr/>
        </p:nvSpPr>
        <p:spPr>
          <a:xfrm>
            <a:off x="9092809" y="2690525"/>
            <a:ext cx="1" cy="779013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9" name="线条"/>
          <p:cNvSpPr/>
          <p:nvPr/>
        </p:nvSpPr>
        <p:spPr>
          <a:xfrm>
            <a:off x="9092809" y="5741810"/>
            <a:ext cx="1" cy="1466548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0" name="线条"/>
          <p:cNvSpPr/>
          <p:nvPr/>
        </p:nvSpPr>
        <p:spPr>
          <a:xfrm>
            <a:off x="11132399" y="4608722"/>
            <a:ext cx="1201946" cy="1"/>
          </a:xfrm>
          <a:prstGeom prst="line">
            <a:avLst/>
          </a:prstGeom>
          <a:ln w="63500">
            <a:solidFill>
              <a:srgbClr val="FFFFF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1" name="线条"/>
          <p:cNvSpPr/>
          <p:nvPr/>
        </p:nvSpPr>
        <p:spPr>
          <a:xfrm>
            <a:off x="9112740" y="3029231"/>
            <a:ext cx="4505732" cy="1"/>
          </a:xfrm>
          <a:prstGeom prst="line">
            <a:avLst/>
          </a:prstGeom>
          <a:ln w="63500">
            <a:solidFill>
              <a:srgbClr val="FFFFFF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线条"/>
          <p:cNvSpPr/>
          <p:nvPr/>
        </p:nvSpPr>
        <p:spPr>
          <a:xfrm flipV="1">
            <a:off x="13590359" y="3074496"/>
            <a:ext cx="1" cy="1016001"/>
          </a:xfrm>
          <a:prstGeom prst="line">
            <a:avLst/>
          </a:prstGeom>
          <a:ln w="635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3" name="Yes?"/>
          <p:cNvSpPr txBox="1"/>
          <p:nvPr/>
        </p:nvSpPr>
        <p:spPr>
          <a:xfrm>
            <a:off x="10710367" y="3774731"/>
            <a:ext cx="96126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Yes?</a:t>
            </a:r>
          </a:p>
        </p:txBody>
      </p:sp>
      <p:sp>
        <p:nvSpPr>
          <p:cNvPr id="204" name="No?"/>
          <p:cNvSpPr txBox="1"/>
          <p:nvPr/>
        </p:nvSpPr>
        <p:spPr>
          <a:xfrm>
            <a:off x="8201714" y="5756303"/>
            <a:ext cx="84124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No?</a:t>
            </a:r>
          </a:p>
        </p:txBody>
      </p:sp>
      <p:sp>
        <p:nvSpPr>
          <p:cNvPr id="205" name="Except for “Repeat”, there are other kinds of logic control codes in the “Logic” toolkit.…"/>
          <p:cNvSpPr txBox="1"/>
          <p:nvPr/>
        </p:nvSpPr>
        <p:spPr>
          <a:xfrm>
            <a:off x="1656080" y="10775575"/>
            <a:ext cx="21071841" cy="163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Except for “Repeat”, there are other kinds of logic control codes in the “Logic” toolkit.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Let’s learn more about them.</a:t>
            </a:r>
          </a:p>
        </p:txBody>
      </p:sp>
      <p:sp>
        <p:nvSpPr>
          <p:cNvPr id="206" name="Different from the sequential structure we have learnt before, when using “Repeat” codes,…"/>
          <p:cNvSpPr txBox="1"/>
          <p:nvPr/>
        </p:nvSpPr>
        <p:spPr>
          <a:xfrm>
            <a:off x="1173480" y="10312534"/>
            <a:ext cx="22037041" cy="2561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Different from the sequential structure we have learnt before, when using “Repeat” codes,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we create a new structure — loops. When the condition for “Repeat” is fulfilled, the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t>programme will keep repeating the certain codes until the condition is no longer fulfilled.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43" dur="500" fill="hold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51" dur="1000" fill="hold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8"/>
      <p:bldP build="whole" bldLvl="1" animBg="1" rev="0" advAuto="0" spid="205" grpId="16"/>
      <p:bldP build="whole" bldLvl="1" animBg="1" rev="0" advAuto="0" spid="197" grpId="7"/>
      <p:bldP build="whole" bldLvl="1" animBg="1" rev="0" advAuto="0" spid="200" grpId="6"/>
      <p:bldP build="whole" bldLvl="1" animBg="1" rev="0" advAuto="0" spid="201" grpId="11"/>
      <p:bldP build="whole" bldLvl="1" animBg="1" rev="0" advAuto="0" spid="193" grpId="1"/>
      <p:bldP build="whole" bldLvl="1" animBg="1" rev="0" advAuto="0" spid="199" grpId="9"/>
      <p:bldP build="whole" bldLvl="1" animBg="1" rev="0" advAuto="0" spid="195" grpId="4"/>
      <p:bldP build="whole" bldLvl="1" animBg="1" rev="0" advAuto="0" spid="202" grpId="10"/>
      <p:bldP build="whole" bldLvl="1" animBg="1" rev="0" advAuto="0" spid="203" grpId="5"/>
      <p:bldP build="whole" bldLvl="1" animBg="1" rev="0" advAuto="0" spid="206" grpId="14"/>
      <p:bldP build="whole" bldLvl="1" animBg="1" rev="0" advAuto="0" spid="193" grpId="13"/>
      <p:bldP build="whole" bldLvl="1" animBg="1" rev="0" advAuto="0" spid="194" grpId="2"/>
      <p:bldP build="whole" bldLvl="1" animBg="1" rev="0" advAuto="0" spid="206" grpId="15"/>
      <p:bldP build="whole" bldLvl="1" animBg="1" rev="0" advAuto="0" spid="198" grpId="3"/>
      <p:bldP build="whole" bldLvl="1" animBg="1" rev="0" advAuto="0" spid="196" grpId="1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