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eg"/><Relationship Id="rId6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How to Become A GEIO Pilot？…"/>
          <p:cNvGrpSpPr/>
          <p:nvPr/>
        </p:nvGrpSpPr>
        <p:grpSpPr>
          <a:xfrm>
            <a:off x="8794789" y="8153553"/>
            <a:ext cx="13617407" cy="4355403"/>
            <a:chOff x="0" y="0"/>
            <a:chExt cx="13617406" cy="4355402"/>
          </a:xfrm>
        </p:grpSpPr>
        <p:sp>
          <p:nvSpPr>
            <p:cNvPr id="121" name="How to Become A GEIO Pilot？…"/>
            <p:cNvSpPr txBox="1"/>
            <p:nvPr/>
          </p:nvSpPr>
          <p:spPr>
            <a:xfrm>
              <a:off x="101600" y="101600"/>
              <a:ext cx="13401507" cy="4012503"/>
            </a:xfrm>
            <a:prstGeom prst="rect">
              <a:avLst/>
            </a:prstGeom>
            <a:solidFill>
              <a:srgbClr val="2F4A8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defRPr sz="6000">
                  <a:solidFill>
                    <a:srgbClr val="FFFFFF"/>
                  </a:solidFill>
                </a:defRPr>
              </a:pPr>
            </a:p>
            <a:p>
              <a:pPr>
                <a:lnSpc>
                  <a:spcPct val="120000"/>
                </a:lnSpc>
                <a:defRPr sz="6500">
                  <a:solidFill>
                    <a:srgbClr val="FFFFFF"/>
                  </a:solidFill>
                </a:defRPr>
              </a:pPr>
              <a:r>
                <a:t>How to Become A GEIO Pilot？</a:t>
              </a:r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r>
                <a:t>Lesson 6: Open Fire!</a:t>
              </a:r>
            </a:p>
          </p:txBody>
        </p:sp>
        <p:pic>
          <p:nvPicPr>
            <p:cNvPr id="120" name="How to Become A GEIO Pilot？…" descr="How to Become A GEIO Pilot？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3617407" cy="43554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here is an “enemy” GEIO in our camp. Don’t worry,…"/>
          <p:cNvSpPr txBox="1"/>
          <p:nvPr/>
        </p:nvSpPr>
        <p:spPr>
          <a:xfrm>
            <a:off x="5808471" y="10775575"/>
            <a:ext cx="12767057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There is an “enemy” GEIO in our camp. Don’t worry,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it is not the real enemy, but for training only.</a:t>
            </a:r>
          </a:p>
        </p:txBody>
      </p:sp>
      <p:pic>
        <p:nvPicPr>
          <p:cNvPr id="195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61993" y="4208855"/>
            <a:ext cx="6643260" cy="4432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32453" dir="3600000">
              <a:srgbClr val="000000">
                <a:alpha val="50000"/>
              </a:srgbClr>
            </a:outerShdw>
          </a:effectLst>
        </p:spPr>
      </p:pic>
      <p:pic>
        <p:nvPicPr>
          <p:cNvPr id="196" name="timg-32.jpeg" descr="timg-3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15192" y="4208855"/>
            <a:ext cx="6643666" cy="4432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32453" dir="3600000">
              <a:srgbClr val="000000">
                <a:alpha val="50000"/>
              </a:srgbClr>
            </a:outerShdw>
          </a:effectLst>
        </p:spPr>
      </p:pic>
      <p:sp>
        <p:nvSpPr>
          <p:cNvPr id="197" name="VS"/>
          <p:cNvSpPr txBox="1"/>
          <p:nvPr/>
        </p:nvSpPr>
        <p:spPr>
          <a:xfrm>
            <a:off x="10347192" y="5996065"/>
            <a:ext cx="926466" cy="8578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32453" dir="36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VS</a:t>
            </a:r>
          </a:p>
        </p:txBody>
      </p:sp>
      <p:sp>
        <p:nvSpPr>
          <p:cNvPr id="198" name="Your first training task is: programme your GEIO, and then control…"/>
          <p:cNvSpPr txBox="1"/>
          <p:nvPr/>
        </p:nvSpPr>
        <p:spPr>
          <a:xfrm>
            <a:off x="3960621" y="10312534"/>
            <a:ext cx="16462757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Your first training task is: programme your GEIO, and then control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your GEIO to move (forward, backward, left, right) or turn to aim at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and shoot this “enemy” until it is defeated (HP=0).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10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2"/>
      <p:bldP build="whole" bldLvl="1" animBg="1" rev="0" advAuto="0" spid="198" grpId="3"/>
      <p:bldP build="whole" bldLvl="1" animBg="1" rev="0" advAuto="0" spid="19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控制室屏幕.png" descr="控制室屏幕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3882.PNG" descr="IMG_388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3291" y="1218552"/>
            <a:ext cx="14094176" cy="750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色彩主角 4.png" descr="色彩主角 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V朘R$~3LVOWC{SUC4.png" descr="V朘R$~3LVOWC{SUC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New problem rises. If our GEIO is defeated in the battle, how can we reboot it?"/>
          <p:cNvSpPr txBox="1"/>
          <p:nvPr/>
        </p:nvSpPr>
        <p:spPr>
          <a:xfrm>
            <a:off x="2654299" y="11238616"/>
            <a:ext cx="1907540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New problem rises. If our GEIO is defeated in the battle, how can we reboot it?</a:t>
            </a:r>
          </a:p>
        </p:txBody>
      </p:sp>
      <p:sp>
        <p:nvSpPr>
          <p:cNvPr id="206" name="To do this, we need this “reset HP”."/>
          <p:cNvSpPr txBox="1"/>
          <p:nvPr/>
        </p:nvSpPr>
        <p:spPr>
          <a:xfrm>
            <a:off x="7868411" y="11238616"/>
            <a:ext cx="864717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To do this, we need this “reset HP”.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500" fill="hold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3"/>
      <p:bldP build="whole" bldLvl="1" animBg="1" rev="0" advAuto="0" spid="205" grpId="1"/>
      <p:bldP build="whole" bldLvl="1" animBg="1" rev="0" advAuto="0" spid="205" grpId="2"/>
      <p:bldP build="whole" bldLvl="1" animBg="1" rev="0" advAuto="0" spid="202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raining task 2: Create a new control panel, and use two buttons to separately control GEIO’s shooting and HP reseting. Then go training with your team mates."/>
          <p:cNvSpPr txBox="1"/>
          <p:nvPr/>
        </p:nvSpPr>
        <p:spPr>
          <a:xfrm>
            <a:off x="1097818" y="10775575"/>
            <a:ext cx="2218836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Training task 2: Create a new control panel, and use two buttons to separately control GEIO’s shooting and HP reseting. Then go training with your team mates.</a:t>
            </a:r>
          </a:p>
        </p:txBody>
      </p:sp>
      <p:pic>
        <p:nvPicPr>
          <p:cNvPr id="212" name="6.pic_hd.png" descr="6.pic_h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50692" y="2346057"/>
            <a:ext cx="12482616" cy="6643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4120.PNG" descr="IMG_41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0690" y="2346057"/>
            <a:ext cx="12482620" cy="6643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色彩主角 4.png" descr="色彩主角 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V朘R$~3LVOWC{SUC4.png" descr="V朘R$~3LVOWC{SUC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ask 3: Quick aim"/>
          <p:cNvSpPr txBox="1"/>
          <p:nvPr/>
        </p:nvSpPr>
        <p:spPr>
          <a:xfrm>
            <a:off x="1097818" y="11238616"/>
            <a:ext cx="2218836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Task 3: Quick aim</a:t>
            </a:r>
          </a:p>
        </p:txBody>
      </p:sp>
      <p:sp>
        <p:nvSpPr>
          <p:cNvPr id="219" name="矩形"/>
          <p:cNvSpPr/>
          <p:nvPr/>
        </p:nvSpPr>
        <p:spPr>
          <a:xfrm>
            <a:off x="8124252" y="6186435"/>
            <a:ext cx="2888336" cy="427742"/>
          </a:xfrm>
          <a:prstGeom prst="rect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0" name="IMG_4125.PNG" descr="IMG_412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50691" y="2346057"/>
            <a:ext cx="12482618" cy="664367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In the “Action” toolkit, there is a code “Auto direction synchronize”. When opened,…"/>
          <p:cNvSpPr txBox="1"/>
          <p:nvPr/>
        </p:nvSpPr>
        <p:spPr>
          <a:xfrm>
            <a:off x="1097818" y="10312534"/>
            <a:ext cx="22188363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In the “Action” toolkit, there is a code “Auto direction synchronize”. When opened,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we can control our GEIO to turn simply by rotate our handhold control device — the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tablet. And in this way, we can easily control GEIO to aim at the target.</a:t>
            </a:r>
          </a:p>
        </p:txBody>
      </p:sp>
      <p:sp>
        <p:nvSpPr>
          <p:cNvPr id="222" name="Set up two “button” icons, and place “Synchronize-open” and “Synchronize-close”…"/>
          <p:cNvSpPr txBox="1"/>
          <p:nvPr/>
        </p:nvSpPr>
        <p:spPr>
          <a:xfrm>
            <a:off x="1097818" y="10775575"/>
            <a:ext cx="2218836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Set up two “button” icons, and place “Synchronize-open” and “Synchronize-close”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to each separately. Then run the programme to see how it works.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1000" fill="hold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3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2"/>
      <p:bldP build="whole" bldLvl="1" animBg="1" rev="0" advAuto="0" spid="221" grpId="7"/>
      <p:bldP build="whole" bldLvl="1" animBg="1" rev="0" advAuto="0" spid="220" grpId="6"/>
      <p:bldP build="whole" bldLvl="1" animBg="1" rev="0" advAuto="0" spid="219" grpId="5"/>
      <p:bldP build="whole" bldLvl="1" animBg="1" rev="0" advAuto="0" spid="215" grpId="3"/>
      <p:bldP build="whole" bldLvl="1" animBg="1" rev="0" advAuto="0" spid="222" grpId="8"/>
      <p:bldP build="whole" bldLvl="1" animBg="1" rev="0" advAuto="0" spid="221" grpId="4"/>
      <p:bldP build="whole" bldLvl="1" animBg="1" rev="0" advAuto="0" spid="2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Challenge"/>
          <p:cNvSpPr txBox="1"/>
          <p:nvPr/>
        </p:nvSpPr>
        <p:spPr>
          <a:xfrm>
            <a:off x="10315193" y="6348351"/>
            <a:ext cx="375361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pPr/>
            <a:r>
              <a:t>Challenge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I believe you all know how to fight with GEIO’s laser gun. Now let’s enter the challenge section."/>
          <p:cNvSpPr txBox="1"/>
          <p:nvPr/>
        </p:nvSpPr>
        <p:spPr>
          <a:xfrm>
            <a:off x="688086" y="11238616"/>
            <a:ext cx="2300782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I believe you all know how to fight with GEIO’s laser gun. Now let’s enter the challenge section.</a:t>
            </a:r>
          </a:p>
        </p:txBody>
      </p:sp>
      <p:pic>
        <p:nvPicPr>
          <p:cNvPr id="232" name="控制室屏幕.png" descr="控制室屏幕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234" name="表格"/>
          <p:cNvGraphicFramePr/>
          <p:nvPr/>
        </p:nvGraphicFramePr>
        <p:xfrm>
          <a:off x="4350798" y="1558102"/>
          <a:ext cx="21005801" cy="10160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75190"/>
                <a:gridCol w="1275518"/>
                <a:gridCol w="1275151"/>
                <a:gridCol w="1282460"/>
                <a:gridCol w="1273685"/>
                <a:gridCol w="1275421"/>
                <a:gridCol w="1272953"/>
                <a:gridCol w="1276153"/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35" name="1"/>
          <p:cNvSpPr txBox="1"/>
          <p:nvPr/>
        </p:nvSpPr>
        <p:spPr>
          <a:xfrm>
            <a:off x="479797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36" name="2"/>
          <p:cNvSpPr txBox="1"/>
          <p:nvPr/>
        </p:nvSpPr>
        <p:spPr>
          <a:xfrm>
            <a:off x="608233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237" name="3"/>
          <p:cNvSpPr txBox="1"/>
          <p:nvPr/>
        </p:nvSpPr>
        <p:spPr>
          <a:xfrm>
            <a:off x="7366690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238" name="4"/>
          <p:cNvSpPr txBox="1"/>
          <p:nvPr/>
        </p:nvSpPr>
        <p:spPr>
          <a:xfrm>
            <a:off x="8651049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</a:t>
            </a:r>
          </a:p>
        </p:txBody>
      </p:sp>
      <p:sp>
        <p:nvSpPr>
          <p:cNvPr id="239" name="5"/>
          <p:cNvSpPr txBox="1"/>
          <p:nvPr/>
        </p:nvSpPr>
        <p:spPr>
          <a:xfrm>
            <a:off x="993540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</a:t>
            </a:r>
          </a:p>
        </p:txBody>
      </p:sp>
      <p:sp>
        <p:nvSpPr>
          <p:cNvPr id="240" name="6"/>
          <p:cNvSpPr txBox="1"/>
          <p:nvPr/>
        </p:nvSpPr>
        <p:spPr>
          <a:xfrm>
            <a:off x="1121976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6</a:t>
            </a:r>
          </a:p>
        </p:txBody>
      </p:sp>
      <p:sp>
        <p:nvSpPr>
          <p:cNvPr id="241" name="7"/>
          <p:cNvSpPr txBox="1"/>
          <p:nvPr/>
        </p:nvSpPr>
        <p:spPr>
          <a:xfrm>
            <a:off x="12504121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7</a:t>
            </a:r>
          </a:p>
        </p:txBody>
      </p:sp>
      <p:sp>
        <p:nvSpPr>
          <p:cNvPr id="242" name="8"/>
          <p:cNvSpPr txBox="1"/>
          <p:nvPr/>
        </p:nvSpPr>
        <p:spPr>
          <a:xfrm>
            <a:off x="13788478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8</a:t>
            </a:r>
          </a:p>
        </p:txBody>
      </p:sp>
      <p:sp>
        <p:nvSpPr>
          <p:cNvPr id="243" name="A"/>
          <p:cNvSpPr txBox="1"/>
          <p:nvPr/>
        </p:nvSpPr>
        <p:spPr>
          <a:xfrm>
            <a:off x="3777146" y="6995827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244" name="B"/>
          <p:cNvSpPr txBox="1"/>
          <p:nvPr/>
        </p:nvSpPr>
        <p:spPr>
          <a:xfrm>
            <a:off x="3773526" y="5735116"/>
            <a:ext cx="38252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245" name="C"/>
          <p:cNvSpPr txBox="1"/>
          <p:nvPr/>
        </p:nvSpPr>
        <p:spPr>
          <a:xfrm>
            <a:off x="3766478" y="4474405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</a:t>
            </a:r>
          </a:p>
        </p:txBody>
      </p:sp>
      <p:sp>
        <p:nvSpPr>
          <p:cNvPr id="246" name="D"/>
          <p:cNvSpPr txBox="1"/>
          <p:nvPr/>
        </p:nvSpPr>
        <p:spPr>
          <a:xfrm>
            <a:off x="3766478" y="3213694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</a:t>
            </a:r>
          </a:p>
        </p:txBody>
      </p:sp>
      <p:sp>
        <p:nvSpPr>
          <p:cNvPr id="247" name="E"/>
          <p:cNvSpPr txBox="1"/>
          <p:nvPr/>
        </p:nvSpPr>
        <p:spPr>
          <a:xfrm>
            <a:off x="3784195" y="1952983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</a:t>
            </a:r>
          </a:p>
        </p:txBody>
      </p:sp>
      <p:sp>
        <p:nvSpPr>
          <p:cNvPr id="248" name="There will be several obstacles in the training field (unknown position), and the “enemy”…"/>
          <p:cNvSpPr txBox="1"/>
          <p:nvPr/>
        </p:nvSpPr>
        <p:spPr>
          <a:xfrm>
            <a:off x="1478280" y="10312534"/>
            <a:ext cx="21427441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There will be several obstacles in the training field (unknown position), and the “enemy”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will enter the field (unknown place and facing direction). Your job is to set out from A1,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search for the “enemy”, and defeat it.</a:t>
            </a:r>
          </a:p>
        </p:txBody>
      </p:sp>
      <p:pic>
        <p:nvPicPr>
          <p:cNvPr id="249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4620" y="6869651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Caution! The “enemy” may not move or turn, but it will attack! So choose…"/>
          <p:cNvSpPr txBox="1"/>
          <p:nvPr/>
        </p:nvSpPr>
        <p:spPr>
          <a:xfrm>
            <a:off x="3259328" y="10777959"/>
            <a:ext cx="17865345" cy="1635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Caution! The “enemy” may not move or turn, but it will attack! So choose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your manoeuvre carefully, destroy the “enemy” and keep yourself alive.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1000" fill="hold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4" dur="1000" fill="hold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3"/>
      <p:bldP build="whole" bldLvl="1" animBg="1" rev="0" advAuto="0" spid="231" grpId="1"/>
      <p:bldP build="whole" bldLvl="1" animBg="1" rev="0" advAuto="0" spid="231" grpId="2"/>
      <p:bldP build="whole" bldLvl="1" animBg="1" rev="0" advAuto="0" spid="249" grpId="4"/>
      <p:bldP build="whole" bldLvl="1" animBg="1" rev="0" advAuto="0" spid="248" grpId="5"/>
      <p:bldP build="whole" bldLvl="1" animBg="1" rev="0" advAuto="0" spid="250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Excellent! You are making great progress!"/>
          <p:cNvSpPr txBox="1"/>
          <p:nvPr/>
        </p:nvSpPr>
        <p:spPr>
          <a:xfrm>
            <a:off x="7102093" y="11238616"/>
            <a:ext cx="1017981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Excellent! You are making great progress!</a:t>
            </a:r>
          </a:p>
        </p:txBody>
      </p:sp>
      <p:sp>
        <p:nvSpPr>
          <p:cNvPr id="256" name="Now it is the time to review. Answer the above questions."/>
          <p:cNvSpPr txBox="1"/>
          <p:nvPr/>
        </p:nvSpPr>
        <p:spPr>
          <a:xfrm>
            <a:off x="5225541" y="11238616"/>
            <a:ext cx="1393291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Now it is the time to review. Answer the above questions.</a:t>
            </a:r>
          </a:p>
        </p:txBody>
      </p:sp>
      <p:sp>
        <p:nvSpPr>
          <p:cNvPr id="257" name="This is the end of this class. See you next time!"/>
          <p:cNvSpPr txBox="1"/>
          <p:nvPr/>
        </p:nvSpPr>
        <p:spPr>
          <a:xfrm>
            <a:off x="6481572" y="11238616"/>
            <a:ext cx="1142085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This is the end of this class. See you next time!</a:t>
            </a:r>
          </a:p>
        </p:txBody>
      </p:sp>
      <p:sp>
        <p:nvSpPr>
          <p:cNvPr id="258" name="What are the main categories of military robot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What are the main categories of military robots?</a:t>
            </a:r>
          </a:p>
        </p:txBody>
      </p:sp>
      <p:sp>
        <p:nvSpPr>
          <p:cNvPr id="259" name="How does GEIO attack and how does it know…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How does GEIO attack and how does it know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if it is under attack?</a:t>
            </a:r>
          </a:p>
        </p:txBody>
      </p:sp>
      <p:sp>
        <p:nvSpPr>
          <p:cNvPr id="260" name="Is there other way to aim at the target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Is there other way to aim at the target?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500" fill="hold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0" dur="500" fill="hold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4"/>
      <p:bldP build="whole" bldLvl="1" animBg="1" rev="0" advAuto="0" spid="256" grpId="3"/>
      <p:bldP build="whole" bldLvl="1" animBg="1" rev="0" advAuto="0" spid="255" grpId="1"/>
      <p:bldP build="whole" bldLvl="1" animBg="1" rev="0" advAuto="0" spid="255" grpId="2"/>
      <p:bldP build="whole" bldLvl="1" animBg="1" rev="0" advAuto="0" spid="259" grpId="5"/>
      <p:bldP build="whole" bldLvl="1" animBg="1" rev="0" advAuto="0" spid="256" grpId="7"/>
      <p:bldP build="whole" bldLvl="1" animBg="1" rev="0" advAuto="0" spid="257" grpId="8"/>
      <p:bldP build="whole" bldLvl="1" animBg="1" rev="0" advAuto="0" spid="260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Welcome back fellow pilots! I am Sam. Do you still remember what we have learnt last time?"/>
          <p:cNvSpPr txBox="1"/>
          <p:nvPr/>
        </p:nvSpPr>
        <p:spPr>
          <a:xfrm>
            <a:off x="996950" y="11238616"/>
            <a:ext cx="2239010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Welcome back fellow pilots! I am Sam. Do you still remember what we have learnt last time?</a:t>
            </a:r>
          </a:p>
        </p:txBody>
      </p:sp>
      <p:sp>
        <p:nvSpPr>
          <p:cNvPr id="128" name="Last time we learned how to accurately control GEIO. This time, we are going to fight!…"/>
          <p:cNvSpPr txBox="1"/>
          <p:nvPr/>
        </p:nvSpPr>
        <p:spPr>
          <a:xfrm>
            <a:off x="1713483" y="10775575"/>
            <a:ext cx="2095703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Last time we learned how to accurately control GEIO. This time, we are going to fight!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Are you ready for this class?</a:t>
            </a:r>
          </a:p>
        </p:txBody>
      </p:sp>
      <p:sp>
        <p:nvSpPr>
          <p:cNvPr id="129" name="What parameters are needed to make…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What parameters are needed to make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GEIO move a certain distance?</a:t>
            </a:r>
          </a:p>
        </p:txBody>
      </p:sp>
      <p:sp>
        <p:nvSpPr>
          <p:cNvPr id="130" name="What is angular speed? How to calculate it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What is angular speed? How to calculate it?</a:t>
            </a:r>
          </a:p>
        </p:txBody>
      </p:sp>
      <p:sp>
        <p:nvSpPr>
          <p:cNvPr id="131" name="What other tasks can be done using “accurate control”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What other tasks can be done using “accurate control”?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30" grpId="5"/>
      <p:bldP build="whole" bldLvl="1" animBg="1" rev="0" advAuto="0" spid="129" grpId="4"/>
      <p:bldP build="whole" bldLvl="1" animBg="1" rev="0" advAuto="0" spid="127" grpId="7"/>
      <p:bldP build="whole" bldLvl="1" animBg="1" rev="0" advAuto="0" spid="128" grpId="8"/>
      <p:bldP build="whole" bldLvl="1" animBg="1" rev="0" advAuto="0" spid="127" grpId="3"/>
      <p:bldP build="whole" bldLvl="1" animBg="1" rev="0" advAuto="0" spid="131" grpId="6"/>
      <p:bldP build="whole" bldLvl="1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Briefing"/>
          <p:cNvSpPr txBox="1"/>
          <p:nvPr/>
        </p:nvSpPr>
        <p:spPr>
          <a:xfrm>
            <a:off x="10709909" y="6348351"/>
            <a:ext cx="296418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pPr/>
            <a:r>
              <a:t>Briefing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Topic…"/>
          <p:cNvGrpSpPr/>
          <p:nvPr/>
        </p:nvGrpSpPr>
        <p:grpSpPr>
          <a:xfrm>
            <a:off x="7350624" y="1196022"/>
            <a:ext cx="9682752" cy="7786750"/>
            <a:chOff x="0" y="0"/>
            <a:chExt cx="9682750" cy="7786748"/>
          </a:xfrm>
        </p:grpSpPr>
        <p:sp>
          <p:nvSpPr>
            <p:cNvPr id="141" name="Topic…"/>
            <p:cNvSpPr txBox="1"/>
            <p:nvPr/>
          </p:nvSpPr>
          <p:spPr>
            <a:xfrm>
              <a:off x="101600" y="101600"/>
              <a:ext cx="9466851" cy="7443849"/>
            </a:xfrm>
            <a:prstGeom prst="rect">
              <a:avLst/>
            </a:prstGeom>
            <a:solidFill>
              <a:srgbClr val="2B2B32">
                <a:alpha val="79900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</a:defRPr>
              </a:pPr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Topic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“Open Fire!”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Basic Knowledge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Sensors and Sensing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Training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Aim and shoot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Challenge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Shooting competition</a:t>
              </a:r>
            </a:p>
          </p:txBody>
        </p:sp>
        <p:pic>
          <p:nvPicPr>
            <p:cNvPr id="140" name="Topic…" descr="Topic…"/>
            <p:cNvPicPr>
              <a:picLocks noChangeAspect="0"/>
            </p:cNvPicPr>
            <p:nvPr/>
          </p:nvPicPr>
          <p:blipFill>
            <a:blip r:embed="rId5">
              <a:alphaModFix amt="79900"/>
              <a:extLst/>
            </a:blip>
            <a:stretch>
              <a:fillRect/>
            </a:stretch>
          </p:blipFill>
          <p:spPr>
            <a:xfrm>
              <a:off x="-1" y="-1"/>
              <a:ext cx="9682752" cy="7786750"/>
            </a:xfrm>
            <a:prstGeom prst="rect">
              <a:avLst/>
            </a:prstGeom>
            <a:effectLst/>
          </p:spPr>
        </p:pic>
      </p:grpSp>
      <p:sp>
        <p:nvSpPr>
          <p:cNvPr id="143" name="In the Briefing section, let’s see what we are going to learn today."/>
          <p:cNvSpPr txBox="1"/>
          <p:nvPr/>
        </p:nvSpPr>
        <p:spPr>
          <a:xfrm>
            <a:off x="4252213" y="11238616"/>
            <a:ext cx="1587957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In the Briefing section, let’s see what we are going to learn today.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  <p:bldP build="whole" bldLvl="1" animBg="1" rev="0" advAuto="0" spid="14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Basic Knowledge"/>
          <p:cNvSpPr txBox="1"/>
          <p:nvPr/>
        </p:nvSpPr>
        <p:spPr>
          <a:xfrm>
            <a:off x="8975216" y="6348351"/>
            <a:ext cx="643356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pPr/>
            <a:r>
              <a:t>Basic Knowledge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We know that robots are designed to help people do those most dangerous jobs in many ways.…"/>
          <p:cNvSpPr txBox="1"/>
          <p:nvPr/>
        </p:nvSpPr>
        <p:spPr>
          <a:xfrm>
            <a:off x="592836" y="10775575"/>
            <a:ext cx="23198329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We know that robots are designed to help people do those most dangerous jobs in many ways.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Among those jobs, serving in military actions and operations is one of the most important.</a:t>
            </a:r>
          </a:p>
        </p:txBody>
      </p:sp>
      <p:sp>
        <p:nvSpPr>
          <p:cNvPr id="153" name="What can a robot do in military operations? Let’s take a look at the above examples."/>
          <p:cNvSpPr txBox="1"/>
          <p:nvPr/>
        </p:nvSpPr>
        <p:spPr>
          <a:xfrm>
            <a:off x="1999487" y="11238616"/>
            <a:ext cx="2038502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What can a robot do in military operations? Let’s take a look at the above examples.</a:t>
            </a:r>
          </a:p>
        </p:txBody>
      </p:sp>
      <p:pic>
        <p:nvPicPr>
          <p:cNvPr id="154" name="控制室屏幕.png" descr="控制室屏幕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timg-29.jpeg" descr="timg-29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11502" y="1573709"/>
            <a:ext cx="4987826" cy="5174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timg-30.jpeg" descr="timg-30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724681" y="1573709"/>
            <a:ext cx="4311906" cy="5174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img-31.jpeg" descr="timg-3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89255" y="1573709"/>
            <a:ext cx="5445498" cy="517428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ear carrier…"/>
          <p:cNvSpPr txBox="1"/>
          <p:nvPr/>
        </p:nvSpPr>
        <p:spPr>
          <a:xfrm>
            <a:off x="2805455" y="7078499"/>
            <a:ext cx="2399920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Gear carrier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Assistant</a:t>
            </a:r>
          </a:p>
        </p:txBody>
      </p:sp>
      <p:sp>
        <p:nvSpPr>
          <p:cNvPr id="159" name="Battle robot…"/>
          <p:cNvSpPr txBox="1"/>
          <p:nvPr/>
        </p:nvSpPr>
        <p:spPr>
          <a:xfrm>
            <a:off x="8425950" y="7078499"/>
            <a:ext cx="2372107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Battle robot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Fighting</a:t>
            </a:r>
          </a:p>
        </p:txBody>
      </p:sp>
      <p:sp>
        <p:nvSpPr>
          <p:cNvPr id="160" name="Explosive ordnance…"/>
          <p:cNvSpPr txBox="1"/>
          <p:nvPr/>
        </p:nvSpPr>
        <p:spPr>
          <a:xfrm>
            <a:off x="12890671" y="6843549"/>
            <a:ext cx="3979927" cy="150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Explosive ordnance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disposal (EOD) robot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Special</a:t>
            </a:r>
          </a:p>
        </p:txBody>
      </p:sp>
      <p:sp>
        <p:nvSpPr>
          <p:cNvPr id="161" name="OK, which of the above categories does GEIO belong to?"/>
          <p:cNvSpPr txBox="1"/>
          <p:nvPr/>
        </p:nvSpPr>
        <p:spPr>
          <a:xfrm>
            <a:off x="5249163" y="11238616"/>
            <a:ext cx="1388567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OK, which of the above categories does GEIO belong to?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50" dur="1000" fill="hold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3"/>
      <p:bldP build="whole" bldLvl="1" animBg="1" rev="0" advAuto="0" spid="159" grpId="8"/>
      <p:bldP build="whole" bldLvl="1" animBg="1" rev="0" advAuto="0" spid="157" grpId="7"/>
      <p:bldP build="whole" bldLvl="1" animBg="1" rev="0" advAuto="0" spid="158" grpId="6"/>
      <p:bldP build="whole" bldLvl="1" animBg="1" rev="0" advAuto="0" spid="153" grpId="11"/>
      <p:bldP build="whole" bldLvl="1" animBg="1" rev="0" advAuto="0" spid="161" grpId="12"/>
      <p:bldP build="whole" bldLvl="1" animBg="1" rev="0" advAuto="0" spid="160" grpId="10"/>
      <p:bldP build="whole" bldLvl="1" animBg="1" rev="0" advAuto="0" spid="152" grpId="1"/>
      <p:bldP build="whole" bldLvl="1" animBg="1" rev="0" advAuto="0" spid="152" grpId="2"/>
      <p:bldP build="whole" bldLvl="1" animBg="1" rev="0" advAuto="0" spid="154" grpId="4"/>
      <p:bldP build="whole" bldLvl="1" animBg="1" rev="0" advAuto="0" spid="156" grpId="9"/>
      <p:bldP build="whole" bldLvl="1" animBg="1" rev="0" advAuto="0" spid="155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As a fighting robot, GEIO uses its laser gun to attack. How does the gun work?"/>
          <p:cNvSpPr txBox="1"/>
          <p:nvPr/>
        </p:nvSpPr>
        <p:spPr>
          <a:xfrm>
            <a:off x="2628645" y="11238616"/>
            <a:ext cx="1912670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As a fighting robot, GEIO uses its laser gun to attack. How does the gun work?</a:t>
            </a:r>
          </a:p>
        </p:txBody>
      </p:sp>
      <p:sp>
        <p:nvSpPr>
          <p:cNvPr id="167" name="Take a close look, we can find a small infrared ray emitter. When the gun is firing,…"/>
          <p:cNvSpPr txBox="1"/>
          <p:nvPr/>
        </p:nvSpPr>
        <p:spPr>
          <a:xfrm>
            <a:off x="2282190" y="10775575"/>
            <a:ext cx="1981962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Take a close look, we can find a small infrared ray emitter. When the gun is firing,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the emitter would keep emitting infrared ray straightly forward.</a:t>
            </a:r>
          </a:p>
        </p:txBody>
      </p:sp>
      <p:sp>
        <p:nvSpPr>
          <p:cNvPr id="168" name="There are also infrared ray receivers on each of the four legs. When…"/>
          <p:cNvSpPr txBox="1"/>
          <p:nvPr/>
        </p:nvSpPr>
        <p:spPr>
          <a:xfrm>
            <a:off x="3940302" y="10312534"/>
            <a:ext cx="16503397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There are also infrared ray receivers on each of the four legs. When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GEIO is targeted and shot, the receiver will receive the infrared ray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from the attacker, and thus determine whether to lose HP.</a:t>
            </a:r>
          </a:p>
        </p:txBody>
      </p:sp>
      <p:sp>
        <p:nvSpPr>
          <p:cNvPr id="169" name="How can we control GEIO to fire?"/>
          <p:cNvSpPr txBox="1"/>
          <p:nvPr/>
        </p:nvSpPr>
        <p:spPr>
          <a:xfrm>
            <a:off x="8099298" y="11238616"/>
            <a:ext cx="818540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How can we control GEIO to fire?</a:t>
            </a:r>
          </a:p>
        </p:txBody>
      </p:sp>
      <p:pic>
        <p:nvPicPr>
          <p:cNvPr id="170" name="控制室屏幕.png" descr="控制室屏幕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19367" y="1268639"/>
            <a:ext cx="11094978" cy="740243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圆形"/>
          <p:cNvSpPr/>
          <p:nvPr/>
        </p:nvSpPr>
        <p:spPr>
          <a:xfrm>
            <a:off x="8367739" y="2559257"/>
            <a:ext cx="1016001" cy="1016001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3" name="圆形"/>
          <p:cNvSpPr/>
          <p:nvPr/>
        </p:nvSpPr>
        <p:spPr>
          <a:xfrm>
            <a:off x="8682656" y="5357986"/>
            <a:ext cx="1016001" cy="1016001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4" name="圆形"/>
          <p:cNvSpPr/>
          <p:nvPr/>
        </p:nvSpPr>
        <p:spPr>
          <a:xfrm>
            <a:off x="5744105" y="4244725"/>
            <a:ext cx="1016001" cy="1016001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5" name="圆形"/>
          <p:cNvSpPr/>
          <p:nvPr/>
        </p:nvSpPr>
        <p:spPr>
          <a:xfrm>
            <a:off x="11684000" y="4244725"/>
            <a:ext cx="1016000" cy="1016001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500" fill="hold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3" dur="500" fill="hold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41" dur="1000" fill="hold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whole" bldLvl="1" animBg="1" rev="0" advAuto="0" spid="166" grpId="1"/>
      <p:bldP build="whole" bldLvl="1" animBg="1" rev="0" advAuto="0" spid="166" grpId="2"/>
      <p:bldP build="whole" bldLvl="1" animBg="1" rev="0" advAuto="0" spid="172" grpId="4"/>
      <p:bldP build="whole" bldLvl="1" animBg="1" rev="0" advAuto="0" spid="167" grpId="5"/>
      <p:bldP build="whole" bldLvl="1" animBg="1" rev="0" advAuto="0" spid="168" grpId="6"/>
      <p:bldP build="whole" bldLvl="1" animBg="1" rev="0" advAuto="0" spid="173" grpId="8"/>
      <p:bldP build="whole" bldLvl="1" animBg="1" rev="0" advAuto="0" spid="175" grpId="9"/>
      <p:bldP build="whole" bldLvl="1" animBg="1" rev="0" advAuto="0" spid="174" grpId="7"/>
      <p:bldP build="whole" bldLvl="1" animBg="1" rev="0" advAuto="0" spid="168" grpId="10"/>
      <p:bldP build="whole" bldLvl="1" animBg="1" rev="0" advAuto="0" spid="169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控制室屏幕.png" descr="控制室屏幕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3880.PNG" descr="IMG_388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3290" y="1218552"/>
            <a:ext cx="14094178" cy="750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3881.PNG" descr="IMG_388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3291" y="1218552"/>
            <a:ext cx="14094176" cy="750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色彩主角 4.png" descr="色彩主角 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V朘R$~3LVOWC{SUC4.png" descr="V朘R$~3LVOWC{SUC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n programming interface, we can find codes for shooting in the “Action” toolkit.…"/>
          <p:cNvSpPr txBox="1"/>
          <p:nvPr/>
        </p:nvSpPr>
        <p:spPr>
          <a:xfrm>
            <a:off x="2367279" y="10775575"/>
            <a:ext cx="1964944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In programming interface, we can find codes for shooting in the “Action” toolkit.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We can use the code “Gun” to control GEIO to shoot or to cease fire.</a:t>
            </a:r>
          </a:p>
        </p:txBody>
      </p:sp>
      <p:sp>
        <p:nvSpPr>
          <p:cNvPr id="184" name="Write a simple programme as shown in the above image,…"/>
          <p:cNvSpPr txBox="1"/>
          <p:nvPr/>
        </p:nvSpPr>
        <p:spPr>
          <a:xfrm>
            <a:off x="5435732" y="10775575"/>
            <a:ext cx="1396746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Write a simple programme as shown in the above image,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and answer the question: what does this programme do?</a:t>
            </a:r>
          </a:p>
        </p:txBody>
      </p:sp>
      <p:sp>
        <p:nvSpPr>
          <p:cNvPr id="185" name="Great! Let’s go training now."/>
          <p:cNvSpPr txBox="1"/>
          <p:nvPr/>
        </p:nvSpPr>
        <p:spPr>
          <a:xfrm>
            <a:off x="8738616" y="11238616"/>
            <a:ext cx="690676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Great! Let’s go training now.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8" dur="500" fill="hold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84" grpId="4"/>
      <p:bldP build="whole" bldLvl="1" animBg="1" rev="0" advAuto="0" spid="184" grpId="6"/>
      <p:bldP build="whole" bldLvl="1" animBg="1" rev="0" advAuto="0" spid="185" grpId="7"/>
      <p:bldP build="whole" bldLvl="1" animBg="1" rev="0" advAuto="0" spid="183" grpId="1"/>
      <p:bldP build="whole" bldLvl="1" animBg="1" rev="0" advAuto="0" spid="180" grpId="5"/>
      <p:bldP build="whole" bldLvl="1" animBg="1" rev="0" advAuto="0" spid="18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raining"/>
          <p:cNvSpPr txBox="1"/>
          <p:nvPr/>
        </p:nvSpPr>
        <p:spPr>
          <a:xfrm>
            <a:off x="10688954" y="6348351"/>
            <a:ext cx="300609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pPr/>
            <a:r>
              <a:t>Training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