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984" y="-96"/>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9695979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在此键入引文。”"/>
          <p:cNvSpPr txBox="1">
            <a:spLocks noGrp="1"/>
          </p:cNvSpPr>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标题文本"/>
          <p:cNvSpPr txBox="1">
            <a:spLocks noGrp="1"/>
          </p:cNvSpPr>
          <p:nvPr>
            <p:ph type="title"/>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图像"/>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图像"/>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20" name="How to Become A GEIO Pilot？…"/>
          <p:cNvSpPr txBox="1"/>
          <p:nvPr/>
        </p:nvSpPr>
        <p:spPr>
          <a:xfrm>
            <a:off x="8896389" y="8148006"/>
            <a:ext cx="13401507" cy="4226798"/>
          </a:xfrm>
          <a:prstGeom prst="rect">
            <a:avLst/>
          </a:prstGeom>
          <a:solidFill>
            <a:srgbClr val="2F4A89"/>
          </a:solidFill>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6000">
                <a:solidFill>
                  <a:srgbClr val="FFFFFF"/>
                </a:solidFill>
              </a:defRPr>
            </a:pPr>
            <a:endParaRPr dirty="0"/>
          </a:p>
          <a:p>
            <a:pPr>
              <a:lnSpc>
                <a:spcPct val="120000"/>
              </a:lnSpc>
              <a:defRPr sz="6500">
                <a:solidFill>
                  <a:srgbClr val="FFFFFF"/>
                </a:solidFill>
              </a:defRPr>
            </a:pPr>
            <a:r>
              <a:rPr dirty="0"/>
              <a:t>How to Become A GEIO Pilot？</a:t>
            </a:r>
          </a:p>
          <a:p>
            <a:pPr>
              <a:lnSpc>
                <a:spcPct val="120000"/>
              </a:lnSpc>
              <a:defRPr sz="4000">
                <a:solidFill>
                  <a:srgbClr val="FFFFFF"/>
                </a:solidFill>
              </a:defRPr>
            </a:pPr>
            <a:r>
              <a:rPr dirty="0"/>
              <a:t>Lesson 5: Accurate Control</a:t>
            </a:r>
          </a:p>
          <a:p>
            <a:pPr>
              <a:lnSpc>
                <a:spcPct val="120000"/>
              </a:lnSpc>
              <a:defRPr sz="6000">
                <a:solidFill>
                  <a:srgbClr val="FFFFFF"/>
                </a:solidFill>
              </a:defRPr>
            </a:pPr>
            <a:endParaRPr dirty="0"/>
          </a:p>
        </p:txBody>
      </p:sp>
    </p:spTree>
  </p:cSld>
  <p:clrMapOvr>
    <a:masterClrMapping/>
  </p:clrMapOvr>
  <p:transition xmlns:p14="http://schemas.microsoft.com/office/powerpoint/2010/main" spd="med" advClick="0" advTm="0"/>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xit" presetSubtype="1" fill="hold" grpId="1" nodeType="clickEffect">
                                  <p:stCondLst>
                                    <p:cond delay="0"/>
                                  </p:stCondLst>
                                  <p:iterate>
                                    <p:tmAbs val="0"/>
                                  </p:iterate>
                                  <p:childTnLst>
                                    <p:anim calcmode="lin" valueType="num">
                                      <p:cBhvr>
                                        <p:cTn id="6" dur="1000" fill="hold"/>
                                        <p:tgtEl>
                                          <p:spTgt spid="120"/>
                                        </p:tgtEl>
                                        <p:attrNameLst>
                                          <p:attrName>ppt_x</p:attrName>
                                        </p:attrNameLst>
                                      </p:cBhvr>
                                      <p:tavLst>
                                        <p:tav tm="0">
                                          <p:val>
                                            <p:strVal val="ppt_x"/>
                                          </p:val>
                                        </p:tav>
                                        <p:tav tm="100000">
                                          <p:val>
                                            <p:strVal val="ppt_x"/>
                                          </p:val>
                                        </p:tav>
                                      </p:tavLst>
                                    </p:anim>
                                    <p:anim calcmode="lin" valueType="num">
                                      <p:cBhvr>
                                        <p:cTn id="7" dur="1000" fill="hold"/>
                                        <p:tgtEl>
                                          <p:spTgt spid="120"/>
                                        </p:tgtEl>
                                        <p:attrNameLst>
                                          <p:attrName>ppt_y</p:attrName>
                                        </p:attrNameLst>
                                      </p:cBhvr>
                                      <p:tavLst>
                                        <p:tav tm="0">
                                          <p:val>
                                            <p:strVal val="ppt_y"/>
                                          </p:val>
                                        </p:tav>
                                        <p:tav tm="100000">
                                          <p:val>
                                            <p:strVal val="0-ppt_h/2"/>
                                          </p:val>
                                        </p:tav>
                                      </p:tavLst>
                                    </p:anim>
                                    <p:set>
                                      <p:cBhvr>
                                        <p:cTn id="8" fill="hold">
                                          <p:stCondLst>
                                            <p:cond delay="9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174"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75"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76" name="Training task 1: programme and control GEIO to move…"/>
          <p:cNvSpPr txBox="1"/>
          <p:nvPr/>
        </p:nvSpPr>
        <p:spPr>
          <a:xfrm>
            <a:off x="5550408" y="10775575"/>
            <a:ext cx="13283185"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Training task 1: programme and control GEIO to move</a:t>
            </a:r>
          </a:p>
          <a:p>
            <a:pPr>
              <a:lnSpc>
                <a:spcPct val="150000"/>
              </a:lnSpc>
              <a:defRPr sz="4000">
                <a:solidFill>
                  <a:srgbClr val="41CAD0"/>
                </a:solidFill>
              </a:defRPr>
            </a:pPr>
            <a:r>
              <a:t>forward 30cm, 60cm and 90cm separately.</a:t>
            </a:r>
          </a:p>
        </p:txBody>
      </p:sp>
      <p:sp>
        <p:nvSpPr>
          <p:cNvPr id="177" name="线条"/>
          <p:cNvSpPr/>
          <p:nvPr/>
        </p:nvSpPr>
        <p:spPr>
          <a:xfrm>
            <a:off x="10923963" y="6213005"/>
            <a:ext cx="5539984" cy="1"/>
          </a:xfrm>
          <a:prstGeom prst="line">
            <a:avLst/>
          </a:prstGeom>
          <a:ln w="63500">
            <a:solidFill>
              <a:srgbClr val="0095FF"/>
            </a:solidFill>
            <a:prstDash val="sysDot"/>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8" name="GEIO"/>
          <p:cNvSpPr/>
          <p:nvPr/>
        </p:nvSpPr>
        <p:spPr>
          <a:xfrm>
            <a:off x="8379148" y="4943005"/>
            <a:ext cx="2540001" cy="2540001"/>
          </a:xfrm>
          <a:prstGeom prst="ellipse">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GEIO</a:t>
            </a:r>
          </a:p>
        </p:txBody>
      </p:sp>
      <p:sp>
        <p:nvSpPr>
          <p:cNvPr id="179" name="|&lt;————Distance S————&gt;|"/>
          <p:cNvSpPr txBox="1"/>
          <p:nvPr/>
        </p:nvSpPr>
        <p:spPr>
          <a:xfrm>
            <a:off x="10821976" y="5511560"/>
            <a:ext cx="5743957"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r>
              <a:t>|&lt;————Distance S————&gt;|</a:t>
            </a:r>
          </a:p>
        </p:txBody>
      </p:sp>
      <p:sp>
        <p:nvSpPr>
          <p:cNvPr id="180" name="Bravo! Then try these directions: left, right, backward."/>
          <p:cNvSpPr txBox="1"/>
          <p:nvPr/>
        </p:nvSpPr>
        <p:spPr>
          <a:xfrm>
            <a:off x="5643371" y="11238616"/>
            <a:ext cx="1309725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t>Bravo! Then try these directions: left, right, backward.</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2" nodeType="clickEffect">
                                  <p:stCondLst>
                                    <p:cond delay="0"/>
                                  </p:stCondLst>
                                  <p:iterate>
                                    <p:tmAbs val="0"/>
                                  </p:iterate>
                                  <p:childTnLst>
                                    <p:set>
                                      <p:cBhvr>
                                        <p:cTn id="10" fill="hold"/>
                                        <p:tgtEl>
                                          <p:spTgt spid="178"/>
                                        </p:tgtEl>
                                        <p:attrNameLst>
                                          <p:attrName>style.visibility</p:attrName>
                                        </p:attrNameLst>
                                      </p:cBhvr>
                                      <p:to>
                                        <p:strVal val="visible"/>
                                      </p:to>
                                    </p:set>
                                    <p:anim calcmode="lin" valueType="num">
                                      <p:cBhvr>
                                        <p:cTn id="11" dur="1000" fill="hold"/>
                                        <p:tgtEl>
                                          <p:spTgt spid="178"/>
                                        </p:tgtEl>
                                        <p:attrNameLst>
                                          <p:attrName>ppt_x</p:attrName>
                                        </p:attrNameLst>
                                      </p:cBhvr>
                                      <p:tavLst>
                                        <p:tav tm="0">
                                          <p:val>
                                            <p:strVal val="0-#ppt_w/2"/>
                                          </p:val>
                                        </p:tav>
                                        <p:tav tm="100000">
                                          <p:val>
                                            <p:strVal val="#ppt_x"/>
                                          </p:val>
                                        </p:tav>
                                      </p:tavLst>
                                    </p:anim>
                                    <p:anim calcmode="lin" valueType="num">
                                      <p:cBhvr>
                                        <p:cTn id="12" dur="1000" fill="hold"/>
                                        <p:tgtEl>
                                          <p:spTgt spid="17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177"/>
                                        </p:tgtEl>
                                        <p:attrNameLst>
                                          <p:attrName>style.visibility</p:attrName>
                                        </p:attrNameLst>
                                      </p:cBhvr>
                                      <p:to>
                                        <p:strVal val="visible"/>
                                      </p:to>
                                    </p:set>
                                    <p:animEffect transition="in" filter="wipe(left)">
                                      <p:cBhvr>
                                        <p:cTn id="16" dur="1000"/>
                                        <p:tgtEl>
                                          <p:spTgt spid="177"/>
                                        </p:tgtEl>
                                      </p:cBhvr>
                                    </p:animEffect>
                                  </p:childTnLst>
                                </p:cTn>
                              </p:par>
                            </p:childTnLst>
                          </p:cTn>
                        </p:par>
                        <p:par>
                          <p:cTn id="17" fill="hold">
                            <p:stCondLst>
                              <p:cond delay="2000"/>
                            </p:stCondLst>
                            <p:childTnLst>
                              <p:par>
                                <p:cTn id="18" presetID="2" presetClass="entr" presetSubtype="1" fill="hold" grpId="4" nodeType="afterEffect">
                                  <p:stCondLst>
                                    <p:cond delay="0"/>
                                  </p:stCondLst>
                                  <p:iterate>
                                    <p:tmAbs val="0"/>
                                  </p:iterate>
                                  <p:childTnLst>
                                    <p:set>
                                      <p:cBhvr>
                                        <p:cTn id="19" fill="hold"/>
                                        <p:tgtEl>
                                          <p:spTgt spid="179"/>
                                        </p:tgtEl>
                                        <p:attrNameLst>
                                          <p:attrName>style.visibility</p:attrName>
                                        </p:attrNameLst>
                                      </p:cBhvr>
                                      <p:to>
                                        <p:strVal val="visible"/>
                                      </p:to>
                                    </p:set>
                                    <p:anim calcmode="lin" valueType="num">
                                      <p:cBhvr>
                                        <p:cTn id="20" dur="1000" fill="hold"/>
                                        <p:tgtEl>
                                          <p:spTgt spid="179"/>
                                        </p:tgtEl>
                                        <p:attrNameLst>
                                          <p:attrName>ppt_x</p:attrName>
                                        </p:attrNameLst>
                                      </p:cBhvr>
                                      <p:tavLst>
                                        <p:tav tm="0">
                                          <p:val>
                                            <p:strVal val="#ppt_x"/>
                                          </p:val>
                                        </p:tav>
                                        <p:tav tm="100000">
                                          <p:val>
                                            <p:strVal val="#ppt_x"/>
                                          </p:val>
                                        </p:tav>
                                      </p:tavLst>
                                    </p:anim>
                                    <p:anim calcmode="lin" valueType="num">
                                      <p:cBhvr>
                                        <p:cTn id="21" dur="1000" fill="hold"/>
                                        <p:tgtEl>
                                          <p:spTgt spid="179"/>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grpId="5" nodeType="clickEffect">
                                  <p:stCondLst>
                                    <p:cond delay="0"/>
                                  </p:stCondLst>
                                  <p:iterate>
                                    <p:tmAbs val="0"/>
                                  </p:iterate>
                                  <p:childTnLst>
                                    <p:animEffect transition="out" filter="wipe(left)">
                                      <p:cBhvr>
                                        <p:cTn id="25" dur="1000" fill="hold"/>
                                        <p:tgtEl>
                                          <p:spTgt spid="176"/>
                                        </p:tgtEl>
                                      </p:cBhvr>
                                    </p:animEffect>
                                    <p:set>
                                      <p:cBhvr>
                                        <p:cTn id="26" fill="hold">
                                          <p:stCondLst>
                                            <p:cond delay="999"/>
                                          </p:stCondLst>
                                        </p:cTn>
                                        <p:tgtEl>
                                          <p:spTgt spid="176"/>
                                        </p:tgtEl>
                                        <p:attrNameLst>
                                          <p:attrName>style.visibility</p:attrName>
                                        </p:attrNameLst>
                                      </p:cBhvr>
                                      <p:to>
                                        <p:strVal val="hidden"/>
                                      </p:to>
                                    </p:set>
                                  </p:childTnLst>
                                </p:cTn>
                              </p:par>
                            </p:childTnLst>
                          </p:cTn>
                        </p:par>
                        <p:par>
                          <p:cTn id="27" fill="hold">
                            <p:stCondLst>
                              <p:cond delay="1000"/>
                            </p:stCondLst>
                            <p:childTnLst>
                              <p:par>
                                <p:cTn id="28" presetID="1" presetClass="entr" presetSubtype="0" fill="hold" grpId="6" nodeType="afterEffect">
                                  <p:stCondLst>
                                    <p:cond delay="0"/>
                                  </p:stCondLst>
                                  <p:iterate type="lt">
                                    <p:tmAbs val="100"/>
                                  </p:iterate>
                                  <p:childTnLst>
                                    <p:set>
                                      <p:cBhvr>
                                        <p:cTn id="29" fill="hold"/>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1" animBg="1" advAuto="0"/>
      <p:bldP spid="176" grpId="5" animBg="1" advAuto="0"/>
      <p:bldP spid="177" grpId="3" animBg="1" advAuto="0"/>
      <p:bldP spid="178" grpId="2" animBg="1" advAuto="0"/>
      <p:bldP spid="179" grpId="4" animBg="1" advAuto="0"/>
      <p:bldP spid="180" grpId="6"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83" name="控制室屏幕.png" descr="控制室屏幕.png"/>
          <p:cNvPicPr>
            <a:picLocks noChangeAspect="1"/>
          </p:cNvPicPr>
          <p:nvPr/>
        </p:nvPicPr>
        <p:blipFill>
          <a:blip r:embed="rId3">
            <a:extLst/>
          </a:blip>
          <a:stretch>
            <a:fillRect/>
          </a:stretch>
        </p:blipFill>
        <p:spPr>
          <a:xfrm>
            <a:off x="-2634026" y="-4412632"/>
            <a:ext cx="30106978" cy="16935174"/>
          </a:xfrm>
          <a:prstGeom prst="rect">
            <a:avLst/>
          </a:prstGeom>
          <a:ln w="12700">
            <a:miter lim="400000"/>
          </a:ln>
        </p:spPr>
      </p:pic>
      <p:pic>
        <p:nvPicPr>
          <p:cNvPr id="184" name="IMG_3875.PNG" descr="IMG_3875.PNG"/>
          <p:cNvPicPr>
            <a:picLocks noChangeAspect="1"/>
          </p:cNvPicPr>
          <p:nvPr/>
        </p:nvPicPr>
        <p:blipFill>
          <a:blip r:embed="rId4">
            <a:extLst/>
          </a:blip>
          <a:stretch>
            <a:fillRect/>
          </a:stretch>
        </p:blipFill>
        <p:spPr>
          <a:xfrm>
            <a:off x="2173290" y="1218552"/>
            <a:ext cx="14094178" cy="7501399"/>
          </a:xfrm>
          <a:prstGeom prst="rect">
            <a:avLst/>
          </a:prstGeom>
          <a:ln w="12700">
            <a:miter lim="400000"/>
          </a:ln>
        </p:spPr>
      </p:pic>
      <p:pic>
        <p:nvPicPr>
          <p:cNvPr id="185" name="色彩主角 4.png" descr="色彩主角 4.png"/>
          <p:cNvPicPr>
            <a:picLocks noChangeAspect="1"/>
          </p:cNvPicPr>
          <p:nvPr/>
        </p:nvPicPr>
        <p:blipFill>
          <a:blip r:embed="rId5">
            <a:extLst/>
          </a:blip>
          <a:stretch>
            <a:fillRect/>
          </a:stretch>
        </p:blipFill>
        <p:spPr>
          <a:xfrm>
            <a:off x="17375714" y="2480522"/>
            <a:ext cx="6767211" cy="13716001"/>
          </a:xfrm>
          <a:prstGeom prst="rect">
            <a:avLst/>
          </a:prstGeom>
          <a:ln w="12700">
            <a:miter lim="400000"/>
          </a:ln>
        </p:spPr>
      </p:pic>
      <p:pic>
        <p:nvPicPr>
          <p:cNvPr id="186" name="V朘R$~3LVOWC{SUC4.png" descr="V朘R$~3LVOWC{SUC4.png"/>
          <p:cNvPicPr>
            <a:picLocks noChangeAspect="1"/>
          </p:cNvPicPr>
          <p:nvPr/>
        </p:nvPicPr>
        <p:blipFill>
          <a:blip r:embed="rId6">
            <a:extLst/>
          </a:blip>
          <a:stretch>
            <a:fillRect/>
          </a:stretch>
        </p:blipFill>
        <p:spPr>
          <a:xfrm>
            <a:off x="0" y="9377048"/>
            <a:ext cx="24384001" cy="4432301"/>
          </a:xfrm>
          <a:prstGeom prst="rect">
            <a:avLst/>
          </a:prstGeom>
          <a:ln w="12700">
            <a:miter lim="400000"/>
          </a:ln>
        </p:spPr>
      </p:pic>
      <p:sp>
        <p:nvSpPr>
          <p:cNvPr id="187" name="Now we know how to make GEIO move a certain distance. How about turning?"/>
          <p:cNvSpPr txBox="1"/>
          <p:nvPr/>
        </p:nvSpPr>
        <p:spPr>
          <a:xfrm>
            <a:off x="2592323" y="11238616"/>
            <a:ext cx="1919935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Now we know how to make GEIO move a certain distance. How about turning?</a:t>
            </a:r>
          </a:p>
        </p:txBody>
      </p:sp>
      <p:sp>
        <p:nvSpPr>
          <p:cNvPr id="188" name="There are two codes that controls the turning of GEIO, as shown above. Similar to other…"/>
          <p:cNvSpPr txBox="1"/>
          <p:nvPr/>
        </p:nvSpPr>
        <p:spPr>
          <a:xfrm>
            <a:off x="1219199" y="10775575"/>
            <a:ext cx="21945601"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There are two codes that controls the turning of GEIO, as shown above. Similar to other</a:t>
            </a:r>
          </a:p>
          <a:p>
            <a:pPr>
              <a:lnSpc>
                <a:spcPct val="150000"/>
              </a:lnSpc>
              <a:defRPr sz="4000">
                <a:solidFill>
                  <a:srgbClr val="41CAD0"/>
                </a:solidFill>
              </a:defRPr>
            </a:pPr>
            <a:r>
              <a:t>move codes, these two codes make GEIO turn at a certain speed for a certain time period.</a:t>
            </a:r>
          </a:p>
        </p:txBody>
      </p:sp>
      <p:sp>
        <p:nvSpPr>
          <p:cNvPr id="189" name="What if we want GEIO to turn a certain angle? To do that, first learn about “angle”."/>
          <p:cNvSpPr txBox="1"/>
          <p:nvPr/>
        </p:nvSpPr>
        <p:spPr>
          <a:xfrm>
            <a:off x="2229612" y="11238616"/>
            <a:ext cx="1992477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20000"/>
              </a:lnSpc>
              <a:defRPr sz="4000">
                <a:solidFill>
                  <a:srgbClr val="41CAD0"/>
                </a:solidFill>
              </a:defRPr>
            </a:lvl1pPr>
          </a:lstStyle>
          <a:p>
            <a:r>
              <a:t>What if we want GEIO to turn a certain angle? To do that, first learn about “angle”.</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84"/>
                                        </p:tgtEl>
                                        <p:attrNameLst>
                                          <p:attrName>style.visibility</p:attrName>
                                        </p:attrNameLst>
                                      </p:cBhvr>
                                      <p:to>
                                        <p:strVal val="visible"/>
                                      </p:to>
                                    </p:set>
                                    <p:animEffect transition="in" filter="wipe(left)">
                                      <p:cBhvr>
                                        <p:cTn id="11" dur="1000"/>
                                        <p:tgtEl>
                                          <p:spTgt spid="18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500" fill="hold"/>
                                        <p:tgtEl>
                                          <p:spTgt spid="187"/>
                                        </p:tgtEl>
                                      </p:cBhvr>
                                    </p:animEffect>
                                    <p:set>
                                      <p:cBhvr>
                                        <p:cTn id="16" fill="hold">
                                          <p:stCondLst>
                                            <p:cond delay="499"/>
                                          </p:stCondLst>
                                        </p:cTn>
                                        <p:tgtEl>
                                          <p:spTgt spid="187"/>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4" nodeType="afterEffect">
                                  <p:stCondLst>
                                    <p:cond delay="0"/>
                                  </p:stCondLst>
                                  <p:iterate type="lt">
                                    <p:tmAbs val="100"/>
                                  </p:iterate>
                                  <p:childTnLst>
                                    <p:set>
                                      <p:cBhvr>
                                        <p:cTn id="19" fill="hold"/>
                                        <p:tgtEl>
                                          <p:spTgt spid="18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8" fill="hold" grpId="5" nodeType="clickEffect">
                                  <p:stCondLst>
                                    <p:cond delay="0"/>
                                  </p:stCondLst>
                                  <p:iterate>
                                    <p:tmAbs val="0"/>
                                  </p:iterate>
                                  <p:childTnLst>
                                    <p:animEffect transition="out" filter="wipe(left)">
                                      <p:cBhvr>
                                        <p:cTn id="23" dur="500" fill="hold"/>
                                        <p:tgtEl>
                                          <p:spTgt spid="188"/>
                                        </p:tgtEl>
                                      </p:cBhvr>
                                    </p:animEffect>
                                    <p:set>
                                      <p:cBhvr>
                                        <p:cTn id="24" fill="hold">
                                          <p:stCondLst>
                                            <p:cond delay="499"/>
                                          </p:stCondLst>
                                        </p:cTn>
                                        <p:tgtEl>
                                          <p:spTgt spid="188"/>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grpId="6" nodeType="afterEffect">
                                  <p:stCondLst>
                                    <p:cond delay="0"/>
                                  </p:stCondLst>
                                  <p:iterate type="lt">
                                    <p:tmAbs val="100"/>
                                  </p:iterate>
                                  <p:childTnLst>
                                    <p:set>
                                      <p:cBhvr>
                                        <p:cTn id="27" fill="hold"/>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2" animBg="1" advAuto="0"/>
      <p:bldP spid="187" grpId="1" animBg="1" advAuto="0"/>
      <p:bldP spid="187" grpId="3" animBg="1" advAuto="0"/>
      <p:bldP spid="188" grpId="4" animBg="1" advAuto="0"/>
      <p:bldP spid="188" grpId="5" animBg="1" advAuto="0"/>
      <p:bldP spid="189" grpId="6"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92"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93"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94" name="When GEIO is turning, we consider that it is drawing a circle. In the above image, we assume that GEIO is standing at point O, and facing point A. Then it begins to turn left and finally stops when facing point B. Here line OA and OB forms an angle θ."/>
          <p:cNvSpPr txBox="1"/>
          <p:nvPr/>
        </p:nvSpPr>
        <p:spPr>
          <a:xfrm>
            <a:off x="312165" y="10312534"/>
            <a:ext cx="23759669"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t>When GEIO is turning, we consider that it is drawing a circle. In the above image, we assume that GEIO is standing at point O, and facing point A. Then it begins to turn left and finally stops when facing point B. Here line OA and OB forms an angle θ.</a:t>
            </a:r>
          </a:p>
        </p:txBody>
      </p:sp>
      <p:sp>
        <p:nvSpPr>
          <p:cNvPr id="195" name="The angle of a full circle is 360 degrees. Thus the range of GEIO turning/rotation is 0-360 degrees."/>
          <p:cNvSpPr txBox="1"/>
          <p:nvPr/>
        </p:nvSpPr>
        <p:spPr>
          <a:xfrm>
            <a:off x="361950" y="11238616"/>
            <a:ext cx="2366010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t>The angle of a full circle is 360 degrees. Thus the range of GEIO turning/rotation is 0-360 degrees.</a:t>
            </a:r>
          </a:p>
        </p:txBody>
      </p:sp>
      <p:sp>
        <p:nvSpPr>
          <p:cNvPr id="196" name="To turn specific angle, take a look at the above equation."/>
          <p:cNvSpPr txBox="1"/>
          <p:nvPr/>
        </p:nvSpPr>
        <p:spPr>
          <a:xfrm>
            <a:off x="5291073" y="11238616"/>
            <a:ext cx="1380185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20000"/>
              </a:lnSpc>
              <a:defRPr sz="4000">
                <a:solidFill>
                  <a:srgbClr val="41CAD0"/>
                </a:solidFill>
              </a:defRPr>
            </a:lvl1pPr>
          </a:lstStyle>
          <a:p>
            <a:r>
              <a:t>To turn specific angle, take a look at the above equation.</a:t>
            </a:r>
          </a:p>
        </p:txBody>
      </p:sp>
      <p:pic>
        <p:nvPicPr>
          <p:cNvPr id="197" name="控制室屏幕.png" descr="控制室屏幕.png"/>
          <p:cNvPicPr>
            <a:picLocks noChangeAspect="1"/>
          </p:cNvPicPr>
          <p:nvPr/>
        </p:nvPicPr>
        <p:blipFill>
          <a:blip r:embed="rId5">
            <a:extLst/>
          </a:blip>
          <a:stretch>
            <a:fillRect/>
          </a:stretch>
        </p:blipFill>
        <p:spPr>
          <a:xfrm>
            <a:off x="-2634026" y="-4412632"/>
            <a:ext cx="30106978" cy="16935174"/>
          </a:xfrm>
          <a:prstGeom prst="rect">
            <a:avLst/>
          </a:prstGeom>
          <a:ln w="12700">
            <a:miter lim="400000"/>
          </a:ln>
        </p:spPr>
      </p:pic>
      <p:sp>
        <p:nvSpPr>
          <p:cNvPr id="198" name="ω-angular speed   Ч-degree of angle   t-time…"/>
          <p:cNvSpPr txBox="1"/>
          <p:nvPr/>
        </p:nvSpPr>
        <p:spPr>
          <a:xfrm>
            <a:off x="1667854" y="2599817"/>
            <a:ext cx="15260896" cy="47313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000">
                <a:solidFill>
                  <a:srgbClr val="FFFFFF"/>
                </a:solidFill>
              </a:defRPr>
            </a:pPr>
            <a:r>
              <a:t>ω-angular speed   Ч-degree of angle   t-time</a:t>
            </a:r>
          </a:p>
          <a:p>
            <a:pPr>
              <a:defRPr sz="5000">
                <a:solidFill>
                  <a:srgbClr val="FFFFFF"/>
                </a:solidFill>
              </a:defRPr>
            </a:pPr>
            <a:endParaRPr/>
          </a:p>
          <a:p>
            <a:pPr>
              <a:defRPr sz="5000">
                <a:solidFill>
                  <a:srgbClr val="FFFFFF"/>
                </a:solidFill>
              </a:defRPr>
            </a:pPr>
            <a:r>
              <a:t>ω=Ч/t</a:t>
            </a:r>
          </a:p>
          <a:p>
            <a:pPr>
              <a:defRPr sz="5000">
                <a:solidFill>
                  <a:srgbClr val="FFFFFF"/>
                </a:solidFill>
              </a:defRPr>
            </a:pPr>
            <a:endParaRPr/>
          </a:p>
          <a:p>
            <a:pPr>
              <a:defRPr sz="5000">
                <a:solidFill>
                  <a:srgbClr val="FFFFFF"/>
                </a:solidFill>
              </a:defRPr>
            </a:pPr>
            <a:r>
              <a:t>The angular velocity of a particle is the rate at which it rotates around a chosen centre point.</a:t>
            </a:r>
          </a:p>
        </p:txBody>
      </p:sp>
      <p:sp>
        <p:nvSpPr>
          <p:cNvPr id="199" name="矩形"/>
          <p:cNvSpPr/>
          <p:nvPr/>
        </p:nvSpPr>
        <p:spPr>
          <a:xfrm>
            <a:off x="1420097" y="1211984"/>
            <a:ext cx="15756410" cy="7507048"/>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00" name="timg-27.jpeg" descr="timg-27.jpeg"/>
          <p:cNvPicPr>
            <a:picLocks noChangeAspect="1"/>
          </p:cNvPicPr>
          <p:nvPr/>
        </p:nvPicPr>
        <p:blipFill>
          <a:blip r:embed="rId6">
            <a:extLst/>
          </a:blip>
          <a:stretch>
            <a:fillRect/>
          </a:stretch>
        </p:blipFill>
        <p:spPr>
          <a:xfrm>
            <a:off x="5801752" y="1606979"/>
            <a:ext cx="6993100" cy="671705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94"/>
                                        </p:tgtEl>
                                      </p:cBhvr>
                                    </p:animEffect>
                                    <p:set>
                                      <p:cBhvr>
                                        <p:cTn id="11" fill="hold">
                                          <p:stCondLst>
                                            <p:cond delay="499"/>
                                          </p:stCondLst>
                                        </p:cTn>
                                        <p:tgtEl>
                                          <p:spTgt spid="194"/>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4" nodeType="clickEffect">
                                  <p:stCondLst>
                                    <p:cond delay="0"/>
                                  </p:stCondLst>
                                  <p:iterate>
                                    <p:tmAbs val="0"/>
                                  </p:iterate>
                                  <p:childTnLst>
                                    <p:animEffect transition="out" filter="wipe(left)">
                                      <p:cBhvr>
                                        <p:cTn id="18" dur="500" fill="hold"/>
                                        <p:tgtEl>
                                          <p:spTgt spid="195"/>
                                        </p:tgtEl>
                                      </p:cBhvr>
                                    </p:animEffect>
                                    <p:set>
                                      <p:cBhvr>
                                        <p:cTn id="19" fill="hold">
                                          <p:stCondLst>
                                            <p:cond delay="499"/>
                                          </p:stCondLst>
                                        </p:cTn>
                                        <p:tgtEl>
                                          <p:spTgt spid="195"/>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5" nodeType="afterEffect">
                                  <p:stCondLst>
                                    <p:cond delay="0"/>
                                  </p:stCondLst>
                                  <p:iterate type="lt">
                                    <p:tmAbs val="100"/>
                                  </p:iterate>
                                  <p:childTnLst>
                                    <p:set>
                                      <p:cBhvr>
                                        <p:cTn id="22" fill="hold"/>
                                        <p:tgtEl>
                                          <p:spTgt spid="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xit" fill="hold" grpId="6" nodeType="clickEffect">
                                  <p:stCondLst>
                                    <p:cond delay="0"/>
                                  </p:stCondLst>
                                  <p:iterate>
                                    <p:tmAbs val="0"/>
                                  </p:iterate>
                                  <p:childTnLst>
                                    <p:animEffect transition="out" filter="dissolve">
                                      <p:cBhvr>
                                        <p:cTn id="26" dur="499" fill="hold"/>
                                        <p:tgtEl>
                                          <p:spTgt spid="200"/>
                                        </p:tgtEl>
                                      </p:cBhvr>
                                    </p:animEffect>
                                    <p:set>
                                      <p:cBhvr>
                                        <p:cTn id="27" fill="hold">
                                          <p:stCondLst>
                                            <p:cond delay="498"/>
                                          </p:stCondLst>
                                        </p:cTn>
                                        <p:tgtEl>
                                          <p:spTgt spid="200"/>
                                        </p:tgtEl>
                                        <p:attrNameLst>
                                          <p:attrName>style.visibility</p:attrName>
                                        </p:attrNameLst>
                                      </p:cBhvr>
                                      <p:to>
                                        <p:strVal val="hidden"/>
                                      </p:to>
                                    </p:set>
                                  </p:childTnLst>
                                </p:cTn>
                              </p:par>
                            </p:childTnLst>
                          </p:cTn>
                        </p:par>
                        <p:par>
                          <p:cTn id="28" fill="hold">
                            <p:stCondLst>
                              <p:cond delay="499"/>
                            </p:stCondLst>
                            <p:childTnLst>
                              <p:par>
                                <p:cTn id="29" presetID="9" presetClass="exit" fill="hold" grpId="7" nodeType="afterEffect">
                                  <p:stCondLst>
                                    <p:cond delay="0"/>
                                  </p:stCondLst>
                                  <p:iterate>
                                    <p:tmAbs val="0"/>
                                  </p:iterate>
                                  <p:childTnLst>
                                    <p:animEffect transition="out" filter="dissolve">
                                      <p:cBhvr>
                                        <p:cTn id="30" dur="499" fill="hold"/>
                                        <p:tgtEl>
                                          <p:spTgt spid="199"/>
                                        </p:tgtEl>
                                      </p:cBhvr>
                                    </p:animEffect>
                                    <p:set>
                                      <p:cBhvr>
                                        <p:cTn id="31" fill="hold">
                                          <p:stCondLst>
                                            <p:cond delay="498"/>
                                          </p:stCondLst>
                                        </p:cTn>
                                        <p:tgtEl>
                                          <p:spTgt spid="199"/>
                                        </p:tgtEl>
                                        <p:attrNameLst>
                                          <p:attrName>style.visibility</p:attrName>
                                        </p:attrNameLst>
                                      </p:cBhvr>
                                      <p:to>
                                        <p:strVal val="hidden"/>
                                      </p:to>
                                    </p:set>
                                  </p:childTnLst>
                                </p:cTn>
                              </p:par>
                            </p:childTnLst>
                          </p:cTn>
                        </p:par>
                        <p:par>
                          <p:cTn id="32" fill="hold">
                            <p:stCondLst>
                              <p:cond delay="998"/>
                            </p:stCondLst>
                            <p:childTnLst>
                              <p:par>
                                <p:cTn id="33" presetID="1" presetClass="entr" presetSubtype="0" fill="hold" grpId="8" nodeType="afterEffect">
                                  <p:stCondLst>
                                    <p:cond delay="0"/>
                                  </p:stCondLst>
                                  <p:iterate type="lt">
                                    <p:tmAbs val="100"/>
                                  </p:iterate>
                                  <p:childTnLst>
                                    <p:set>
                                      <p:cBhvr>
                                        <p:cTn id="34" fill="hold"/>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1" animBg="1" advAuto="0"/>
      <p:bldP spid="194" grpId="2" animBg="1" advAuto="0"/>
      <p:bldP spid="195" grpId="3" animBg="1" advAuto="0"/>
      <p:bldP spid="195" grpId="4" animBg="1" advAuto="0"/>
      <p:bldP spid="196" grpId="5" animBg="1" advAuto="0"/>
      <p:bldP spid="198" grpId="8" animBg="1" advAuto="0"/>
      <p:bldP spid="199" grpId="7" animBg="1" advAuto="0"/>
      <p:bldP spid="200" grpId="6"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203"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04"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05" name="Training task 2: calculate the speed of turning/rotation of GEIO. Programme and control GEIO to keep spinning, and record the time for turning one full circle. The calculate the angular speed using the above equation."/>
          <p:cNvSpPr txBox="1"/>
          <p:nvPr/>
        </p:nvSpPr>
        <p:spPr>
          <a:xfrm>
            <a:off x="1097818" y="10312534"/>
            <a:ext cx="22188363"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r>
              <a:t>Training task 2: calculate the speed of turning/rotation of GEIO. Programme and control GEIO to keep spinning, and record the time for turning one full circle. The calculate the angular speed using the above equation.</a:t>
            </a:r>
          </a:p>
        </p:txBody>
      </p:sp>
      <p:sp>
        <p:nvSpPr>
          <p:cNvPr id="206" name="ω-angular speed   Ч-degree of angle   t-time…"/>
          <p:cNvSpPr txBox="1"/>
          <p:nvPr/>
        </p:nvSpPr>
        <p:spPr>
          <a:xfrm>
            <a:off x="6599407" y="3831481"/>
            <a:ext cx="11621220" cy="5090666"/>
          </a:xfrm>
          <a:prstGeom prst="rect">
            <a:avLst/>
          </a:prstGeom>
          <a:solidFill>
            <a:srgbClr val="2B2B32">
              <a:alpha val="79900"/>
            </a:srgbClr>
          </a:solidFill>
          <a:extLst>
            <a:ext uri="{C572A759-6A51-4108-AA02-DFA0A04FC94B}">
              <ma14:wrappingTextBoxFlag xmlns:ma14="http://schemas.microsoft.com/office/mac/drawingml/2011/main" val="1"/>
            </a:ext>
          </a:extLst>
        </p:spPr>
        <p:txBody>
          <a:bodyPr lIns="50800" tIns="50800" rIns="50800" bIns="50800" anchor="ctr">
            <a:spAutoFit/>
          </a:bodyPr>
          <a:lstStyle/>
          <a:p>
            <a:pPr>
              <a:defRPr sz="4000">
                <a:solidFill>
                  <a:srgbClr val="FFFFFF"/>
                </a:solidFill>
              </a:defRPr>
            </a:pPr>
            <a:endParaRPr dirty="0"/>
          </a:p>
          <a:p>
            <a:pPr>
              <a:defRPr sz="4000">
                <a:solidFill>
                  <a:srgbClr val="FFFFFF"/>
                </a:solidFill>
              </a:defRPr>
            </a:pPr>
            <a:r>
              <a:rPr dirty="0"/>
              <a:t>ω-angular speed   Ч-degree of angle   t-time</a:t>
            </a:r>
          </a:p>
          <a:p>
            <a:pPr>
              <a:defRPr sz="4000">
                <a:solidFill>
                  <a:srgbClr val="FFFFFF"/>
                </a:solidFill>
              </a:defRPr>
            </a:pPr>
            <a:endParaRPr dirty="0"/>
          </a:p>
          <a:p>
            <a:pPr>
              <a:defRPr sz="4000">
                <a:solidFill>
                  <a:srgbClr val="FFFFFF"/>
                </a:solidFill>
              </a:defRPr>
            </a:pPr>
            <a:r>
              <a:rPr dirty="0"/>
              <a:t>ω=Ч/t</a:t>
            </a:r>
          </a:p>
          <a:p>
            <a:pPr>
              <a:defRPr sz="4000">
                <a:solidFill>
                  <a:srgbClr val="FFFFFF"/>
                </a:solidFill>
              </a:defRPr>
            </a:pPr>
            <a:endParaRPr dirty="0"/>
          </a:p>
          <a:p>
            <a:pPr>
              <a:defRPr sz="4000">
                <a:solidFill>
                  <a:srgbClr val="FFFFFF"/>
                </a:solidFill>
              </a:defRPr>
            </a:pPr>
            <a:r>
              <a:rPr dirty="0"/>
              <a:t> The angular velocity of a particle is the rate at which it rotates around a chosen center point.</a:t>
            </a:r>
          </a:p>
          <a:p>
            <a:pPr>
              <a:defRPr sz="4000">
                <a:solidFill>
                  <a:srgbClr val="FFFFFF"/>
                </a:solidFill>
              </a:defRPr>
            </a:pPr>
            <a:endParaRPr dirty="0"/>
          </a:p>
        </p:txBody>
      </p:sp>
      <p:sp>
        <p:nvSpPr>
          <p:cNvPr id="207" name="Training task 3: turn a certain angle. With the actual angular speed, you should…"/>
          <p:cNvSpPr txBox="1"/>
          <p:nvPr/>
        </p:nvSpPr>
        <p:spPr>
          <a:xfrm>
            <a:off x="1097818" y="10775575"/>
            <a:ext cx="22188363"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4000">
                <a:solidFill>
                  <a:srgbClr val="41CAD0"/>
                </a:solidFill>
              </a:defRPr>
            </a:pPr>
            <a:r>
              <a:t>Training task 3: turn a certain angle. With the actual angular speed, you should</a:t>
            </a:r>
          </a:p>
          <a:p>
            <a:pPr>
              <a:lnSpc>
                <a:spcPct val="150000"/>
              </a:lnSpc>
              <a:defRPr sz="4000">
                <a:solidFill>
                  <a:srgbClr val="41CAD0"/>
                </a:solidFill>
              </a:defRPr>
            </a:pPr>
            <a:r>
              <a:t>now programme GEIO to make it turn 45, 90 and 180 degrees separately.</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type="lt">
                                    <p:tmAbs val="0"/>
                                  </p:iterate>
                                  <p:childTnLst>
                                    <p:set>
                                      <p:cBhvr>
                                        <p:cTn id="10" fill="hold"/>
                                        <p:tgtEl>
                                          <p:spTgt spid="206"/>
                                        </p:tgtEl>
                                        <p:attrNameLst>
                                          <p:attrName>style.visibility</p:attrName>
                                        </p:attrNameLst>
                                      </p:cBhvr>
                                      <p:to>
                                        <p:strVal val="visible"/>
                                      </p:to>
                                    </p:set>
                                    <p:animEffect transition="in" filter="fade">
                                      <p:cBhvr>
                                        <p:cTn id="11" dur="1500"/>
                                        <p:tgtEl>
                                          <p:spTgt spid="2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1000" fill="hold"/>
                                        <p:tgtEl>
                                          <p:spTgt spid="205"/>
                                        </p:tgtEl>
                                      </p:cBhvr>
                                    </p:animEffect>
                                    <p:set>
                                      <p:cBhvr>
                                        <p:cTn id="16" fill="hold">
                                          <p:stCondLst>
                                            <p:cond delay="999"/>
                                          </p:stCondLst>
                                        </p:cTn>
                                        <p:tgtEl>
                                          <p:spTgt spid="205"/>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grpId="4" nodeType="afterEffect">
                                  <p:stCondLst>
                                    <p:cond delay="0"/>
                                  </p:stCondLst>
                                  <p:iterate type="lt">
                                    <p:tmAbs val="100"/>
                                  </p:iterate>
                                  <p:childTnLst>
                                    <p:set>
                                      <p:cBhvr>
                                        <p:cTn id="19" fill="hold"/>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animBg="1" advAuto="0"/>
      <p:bldP spid="205" grpId="3" animBg="1" advAuto="0"/>
      <p:bldP spid="206" grpId="2" animBg="1" advAuto="0"/>
      <p:bldP spid="207" grpId="4"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10"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211" name="Challenge"/>
          <p:cNvSpPr txBox="1"/>
          <p:nvPr/>
        </p:nvSpPr>
        <p:spPr>
          <a:xfrm>
            <a:off x="10315193" y="6348351"/>
            <a:ext cx="3753613"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t>Challenge</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14"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15"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16" name="Now we know how to make GEIO move a specific distance or turn a specific angle.…"/>
          <p:cNvSpPr txBox="1"/>
          <p:nvPr/>
        </p:nvSpPr>
        <p:spPr>
          <a:xfrm>
            <a:off x="2019046" y="10775575"/>
            <a:ext cx="2034590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Now we know how to make GEIO move a specific distance or turn a specific angle.</a:t>
            </a:r>
          </a:p>
          <a:p>
            <a:pPr>
              <a:lnSpc>
                <a:spcPct val="150000"/>
              </a:lnSpc>
              <a:defRPr sz="4000">
                <a:solidFill>
                  <a:srgbClr val="41CAD0"/>
                </a:solidFill>
              </a:defRPr>
            </a:pPr>
            <a:r>
              <a:t>We should then enter the challenge section.</a:t>
            </a:r>
          </a:p>
        </p:txBody>
      </p:sp>
      <p:pic>
        <p:nvPicPr>
          <p:cNvPr id="217" name="控制室屏幕.png" descr="控制室屏幕.png"/>
          <p:cNvPicPr>
            <a:picLocks noChangeAspect="1"/>
          </p:cNvPicPr>
          <p:nvPr/>
        </p:nvPicPr>
        <p:blipFill>
          <a:blip r:embed="rId5">
            <a:extLst/>
          </a:blip>
          <a:stretch>
            <a:fillRect/>
          </a:stretch>
        </p:blipFill>
        <p:spPr>
          <a:xfrm>
            <a:off x="-2634026" y="-4412632"/>
            <a:ext cx="30106978" cy="16935174"/>
          </a:xfrm>
          <a:prstGeom prst="rect">
            <a:avLst/>
          </a:prstGeom>
          <a:ln w="12700">
            <a:miter lim="400000"/>
          </a:ln>
        </p:spPr>
      </p:pic>
      <p:sp>
        <p:nvSpPr>
          <p:cNvPr id="218" name="矩形"/>
          <p:cNvSpPr/>
          <p:nvPr/>
        </p:nvSpPr>
        <p:spPr>
          <a:xfrm>
            <a:off x="3210680" y="1170599"/>
            <a:ext cx="11665628" cy="759986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aphicFrame>
        <p:nvGraphicFramePr>
          <p:cNvPr id="219" name="表格"/>
          <p:cNvGraphicFramePr/>
          <p:nvPr/>
        </p:nvGraphicFramePr>
        <p:xfrm>
          <a:off x="4350798" y="1558102"/>
          <a:ext cx="10206531" cy="6393052"/>
        </p:xfrm>
        <a:graphic>
          <a:graphicData uri="http://schemas.openxmlformats.org/drawingml/2006/table">
            <a:tbl>
              <a:tblPr>
                <a:tableStyleId>{4C3C2611-4C71-4FC5-86AE-919BDF0F9419}</a:tableStyleId>
              </a:tblPr>
              <a:tblGrid>
                <a:gridCol w="1275190"/>
                <a:gridCol w="1275518"/>
                <a:gridCol w="1275151"/>
                <a:gridCol w="1282460"/>
                <a:gridCol w="1273685"/>
                <a:gridCol w="1275421"/>
                <a:gridCol w="1272953"/>
                <a:gridCol w="1276153"/>
              </a:tblGrid>
              <a:tr h="1280512">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3200">
                          <a:sym typeface="Helvetica Neue"/>
                        </a:rPr>
                        <a:t>E2</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82614">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70639">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3200">
                          <a:sym typeface="Helvetica Neue"/>
                        </a:rPr>
                        <a:t>C6</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76764">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1800"/>
                      </a:pPr>
                      <a:r>
                        <a:rPr sz="3200">
                          <a:sym typeface="Helvetica Neue"/>
                        </a:rPr>
                        <a:t>B3</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82523">
                <a:tc>
                  <a:txBody>
                    <a:bodyPr/>
                    <a:lstStyle/>
                    <a:p>
                      <a:pPr defTabSz="914400">
                        <a:defRPr sz="1800"/>
                      </a:pPr>
                      <a:r>
                        <a:rPr sz="3200">
                          <a:sym typeface="Helvetica Neue"/>
                        </a:rPr>
                        <a:t>A1</a:t>
                      </a: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bl>
          </a:graphicData>
        </a:graphic>
      </p:graphicFrame>
      <p:sp>
        <p:nvSpPr>
          <p:cNvPr id="220" name="1"/>
          <p:cNvSpPr txBox="1"/>
          <p:nvPr/>
        </p:nvSpPr>
        <p:spPr>
          <a:xfrm>
            <a:off x="4797976"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1</a:t>
            </a:r>
          </a:p>
        </p:txBody>
      </p:sp>
      <p:sp>
        <p:nvSpPr>
          <p:cNvPr id="221" name="2"/>
          <p:cNvSpPr txBox="1"/>
          <p:nvPr/>
        </p:nvSpPr>
        <p:spPr>
          <a:xfrm>
            <a:off x="6082333"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2</a:t>
            </a:r>
          </a:p>
        </p:txBody>
      </p:sp>
      <p:sp>
        <p:nvSpPr>
          <p:cNvPr id="222" name="3"/>
          <p:cNvSpPr txBox="1"/>
          <p:nvPr/>
        </p:nvSpPr>
        <p:spPr>
          <a:xfrm>
            <a:off x="7366690"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3</a:t>
            </a:r>
          </a:p>
        </p:txBody>
      </p:sp>
      <p:sp>
        <p:nvSpPr>
          <p:cNvPr id="223" name="4"/>
          <p:cNvSpPr txBox="1"/>
          <p:nvPr/>
        </p:nvSpPr>
        <p:spPr>
          <a:xfrm>
            <a:off x="8651049"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4</a:t>
            </a:r>
          </a:p>
        </p:txBody>
      </p:sp>
      <p:sp>
        <p:nvSpPr>
          <p:cNvPr id="224" name="5"/>
          <p:cNvSpPr txBox="1"/>
          <p:nvPr/>
        </p:nvSpPr>
        <p:spPr>
          <a:xfrm>
            <a:off x="9935406"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5</a:t>
            </a:r>
          </a:p>
        </p:txBody>
      </p:sp>
      <p:sp>
        <p:nvSpPr>
          <p:cNvPr id="225" name="6"/>
          <p:cNvSpPr txBox="1"/>
          <p:nvPr/>
        </p:nvSpPr>
        <p:spPr>
          <a:xfrm>
            <a:off x="11219763"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6</a:t>
            </a:r>
          </a:p>
        </p:txBody>
      </p:sp>
      <p:sp>
        <p:nvSpPr>
          <p:cNvPr id="226" name="7"/>
          <p:cNvSpPr txBox="1"/>
          <p:nvPr/>
        </p:nvSpPr>
        <p:spPr>
          <a:xfrm>
            <a:off x="12504121"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7</a:t>
            </a:r>
          </a:p>
        </p:txBody>
      </p:sp>
      <p:sp>
        <p:nvSpPr>
          <p:cNvPr id="227" name="8"/>
          <p:cNvSpPr txBox="1"/>
          <p:nvPr/>
        </p:nvSpPr>
        <p:spPr>
          <a:xfrm>
            <a:off x="13788478" y="7992082"/>
            <a:ext cx="32613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8</a:t>
            </a:r>
          </a:p>
        </p:txBody>
      </p:sp>
      <p:sp>
        <p:nvSpPr>
          <p:cNvPr id="228" name="A"/>
          <p:cNvSpPr txBox="1"/>
          <p:nvPr/>
        </p:nvSpPr>
        <p:spPr>
          <a:xfrm>
            <a:off x="3777146" y="6995827"/>
            <a:ext cx="375286"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A</a:t>
            </a:r>
          </a:p>
        </p:txBody>
      </p:sp>
      <p:sp>
        <p:nvSpPr>
          <p:cNvPr id="229" name="B"/>
          <p:cNvSpPr txBox="1"/>
          <p:nvPr/>
        </p:nvSpPr>
        <p:spPr>
          <a:xfrm>
            <a:off x="3773526" y="5735116"/>
            <a:ext cx="38252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B</a:t>
            </a:r>
          </a:p>
        </p:txBody>
      </p:sp>
      <p:sp>
        <p:nvSpPr>
          <p:cNvPr id="230" name="C"/>
          <p:cNvSpPr txBox="1"/>
          <p:nvPr/>
        </p:nvSpPr>
        <p:spPr>
          <a:xfrm>
            <a:off x="3766478" y="4474405"/>
            <a:ext cx="39662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C</a:t>
            </a:r>
          </a:p>
        </p:txBody>
      </p:sp>
      <p:sp>
        <p:nvSpPr>
          <p:cNvPr id="231" name="D"/>
          <p:cNvSpPr txBox="1"/>
          <p:nvPr/>
        </p:nvSpPr>
        <p:spPr>
          <a:xfrm>
            <a:off x="3766478" y="3213694"/>
            <a:ext cx="39662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D</a:t>
            </a:r>
          </a:p>
        </p:txBody>
      </p:sp>
      <p:sp>
        <p:nvSpPr>
          <p:cNvPr id="232" name="E"/>
          <p:cNvSpPr txBox="1"/>
          <p:nvPr/>
        </p:nvSpPr>
        <p:spPr>
          <a:xfrm>
            <a:off x="3784195" y="1952983"/>
            <a:ext cx="361189"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E</a:t>
            </a:r>
          </a:p>
        </p:txBody>
      </p:sp>
      <p:sp>
        <p:nvSpPr>
          <p:cNvPr id="233" name="Place GEIO at A1, and make one programme for it. When the button is pressed (and held),…"/>
          <p:cNvSpPr txBox="1"/>
          <p:nvPr/>
        </p:nvSpPr>
        <p:spPr>
          <a:xfrm>
            <a:off x="1469523" y="10312534"/>
            <a:ext cx="21899881"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Place GEIO at A1, and make one programme for it. When the button is pressed (and held),</a:t>
            </a:r>
          </a:p>
          <a:p>
            <a:pPr>
              <a:lnSpc>
                <a:spcPct val="150000"/>
              </a:lnSpc>
              <a:defRPr sz="4000">
                <a:solidFill>
                  <a:srgbClr val="41CAD0"/>
                </a:solidFill>
              </a:defRPr>
            </a:pPr>
            <a:r>
              <a:t>GEIO should move to B3, and then C6, and finally E2. The one that uses the shortest time</a:t>
            </a:r>
          </a:p>
          <a:p>
            <a:pPr>
              <a:lnSpc>
                <a:spcPct val="150000"/>
              </a:lnSpc>
              <a:defRPr sz="4000">
                <a:solidFill>
                  <a:srgbClr val="41CAD0"/>
                </a:solidFill>
              </a:defRPr>
            </a:pPr>
            <a:r>
              <a:t>to accomplish this task will be rewarded!</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1000" fill="hold"/>
                                        <p:tgtEl>
                                          <p:spTgt spid="216"/>
                                        </p:tgtEl>
                                      </p:cBhvr>
                                    </p:animEffect>
                                    <p:set>
                                      <p:cBhvr>
                                        <p:cTn id="11" fill="hold">
                                          <p:stCondLst>
                                            <p:cond delay="999"/>
                                          </p:stCondLst>
                                        </p:cTn>
                                        <p:tgtEl>
                                          <p:spTgt spid="216"/>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grpId="3" nodeType="afterEffect">
                                  <p:stCondLst>
                                    <p:cond delay="0"/>
                                  </p:stCondLst>
                                  <p:iterate type="lt">
                                    <p:tmAbs val="100"/>
                                  </p:iterate>
                                  <p:childTnLst>
                                    <p:set>
                                      <p:cBhvr>
                                        <p:cTn id="14" fill="hold"/>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1" animBg="1" advAuto="0"/>
      <p:bldP spid="216" grpId="2" animBg="1" advAuto="0"/>
      <p:bldP spid="233"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36"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37"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38" name="Bravo! You are making great progress!"/>
          <p:cNvSpPr txBox="1"/>
          <p:nvPr/>
        </p:nvSpPr>
        <p:spPr>
          <a:xfrm>
            <a:off x="7500874" y="11238616"/>
            <a:ext cx="938225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Bravo! You are making great progress!</a:t>
            </a:r>
          </a:p>
        </p:txBody>
      </p:sp>
      <p:sp>
        <p:nvSpPr>
          <p:cNvPr id="239" name="Now it is time to review. Answer the above questions."/>
          <p:cNvSpPr txBox="1"/>
          <p:nvPr/>
        </p:nvSpPr>
        <p:spPr>
          <a:xfrm>
            <a:off x="5681980" y="11238616"/>
            <a:ext cx="1302004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Now it is time to review. Answer the above questions.</a:t>
            </a:r>
          </a:p>
        </p:txBody>
      </p:sp>
      <p:sp>
        <p:nvSpPr>
          <p:cNvPr id="240" name="What parameters are needed to make…"/>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p>
            <a:pPr>
              <a:defRPr sz="3200" b="0">
                <a:solidFill>
                  <a:srgbClr val="FFFFFF"/>
                </a:solidFill>
                <a:latin typeface="+mn-lt"/>
                <a:ea typeface="+mn-ea"/>
                <a:cs typeface="+mn-cs"/>
                <a:sym typeface="Helvetica Neue Medium"/>
              </a:defRPr>
            </a:pPr>
            <a:r>
              <a:t>What parameters are needed to make</a:t>
            </a:r>
          </a:p>
          <a:p>
            <a:pPr>
              <a:defRPr sz="3200" b="0">
                <a:solidFill>
                  <a:srgbClr val="FFFFFF"/>
                </a:solidFill>
                <a:latin typeface="+mn-lt"/>
                <a:ea typeface="+mn-ea"/>
                <a:cs typeface="+mn-cs"/>
                <a:sym typeface="Helvetica Neue Medium"/>
              </a:defRPr>
            </a:pPr>
            <a:r>
              <a:t>GEIO move a certain distance?</a:t>
            </a:r>
          </a:p>
        </p:txBody>
      </p:sp>
      <p:sp>
        <p:nvSpPr>
          <p:cNvPr id="241" name="What is angular speed? How to calculate it?"/>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What is angular speed? How to calculate it?</a:t>
            </a:r>
          </a:p>
        </p:txBody>
      </p:sp>
      <p:sp>
        <p:nvSpPr>
          <p:cNvPr id="242" name="What other tasks can be done using “accurate control”?"/>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What other tasks can be done using “accurate control”?</a:t>
            </a:r>
          </a:p>
        </p:txBody>
      </p:sp>
      <p:sp>
        <p:nvSpPr>
          <p:cNvPr id="243" name="Next time we will learn some fighting skills. Are you looking forward to it?…"/>
          <p:cNvSpPr txBox="1"/>
          <p:nvPr/>
        </p:nvSpPr>
        <p:spPr>
          <a:xfrm>
            <a:off x="3187446" y="10775575"/>
            <a:ext cx="1800910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Next time we will learn some fighting skills. Are you looking forward to it?</a:t>
            </a:r>
          </a:p>
          <a:p>
            <a:pPr>
              <a:lnSpc>
                <a:spcPct val="150000"/>
              </a:lnSpc>
              <a:defRPr sz="4000">
                <a:solidFill>
                  <a:srgbClr val="41CAD0"/>
                </a:solidFill>
              </a:defRPr>
            </a:pPr>
            <a:r>
              <a:t>See you next time and let’s do it!</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38"/>
                                        </p:tgtEl>
                                      </p:cBhvr>
                                    </p:animEffect>
                                    <p:set>
                                      <p:cBhvr>
                                        <p:cTn id="11" fill="hold">
                                          <p:stCondLst>
                                            <p:cond delay="499"/>
                                          </p:stCondLst>
                                        </p:cTn>
                                        <p:tgtEl>
                                          <p:spTgt spid="238"/>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2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2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type="lt">
                                    <p:tmAbs val="100"/>
                                  </p:iterate>
                                  <p:childTnLst>
                                    <p:set>
                                      <p:cBhvr>
                                        <p:cTn id="26" fill="hold"/>
                                        <p:tgtEl>
                                          <p:spTgt spid="2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500" fill="hold"/>
                                        <p:tgtEl>
                                          <p:spTgt spid="239"/>
                                        </p:tgtEl>
                                      </p:cBhvr>
                                    </p:animEffect>
                                    <p:set>
                                      <p:cBhvr>
                                        <p:cTn id="31" fill="hold">
                                          <p:stCondLst>
                                            <p:cond delay="499"/>
                                          </p:stCondLst>
                                        </p:cTn>
                                        <p:tgtEl>
                                          <p:spTgt spid="239"/>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8" nodeType="afterEffect">
                                  <p:stCondLst>
                                    <p:cond delay="0"/>
                                  </p:stCondLst>
                                  <p:iterate type="lt">
                                    <p:tmAbs val="100"/>
                                  </p:iterate>
                                  <p:childTnLst>
                                    <p:set>
                                      <p:cBhvr>
                                        <p:cTn id="34" fill="hold"/>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animBg="1" advAuto="0"/>
      <p:bldP spid="238" grpId="2" animBg="1" advAuto="0"/>
      <p:bldP spid="239" grpId="3" animBg="1" advAuto="0"/>
      <p:bldP spid="239" grpId="7" animBg="1" advAuto="0"/>
      <p:bldP spid="240" grpId="4" animBg="1" advAuto="0"/>
      <p:bldP spid="241" grpId="5" animBg="1" advAuto="0"/>
      <p:bldP spid="242" grpId="6" animBg="1" advAuto="0"/>
      <p:bldP spid="243" grpId="8"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23"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24"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25" name="Welcome back fellow pilots! I am Sam. Do you still remember what we have learnt last time?"/>
          <p:cNvSpPr txBox="1"/>
          <p:nvPr/>
        </p:nvSpPr>
        <p:spPr>
          <a:xfrm>
            <a:off x="996950" y="11238616"/>
            <a:ext cx="2239010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Welcome back fellow pilots! I am Sam. Do you still remember what we have learnt last time?</a:t>
            </a:r>
          </a:p>
        </p:txBody>
      </p:sp>
      <p:sp>
        <p:nvSpPr>
          <p:cNvPr id="126" name="In the last four classes, we have mastered the way to control GEIO’s motion.…"/>
          <p:cNvSpPr txBox="1"/>
          <p:nvPr/>
        </p:nvSpPr>
        <p:spPr>
          <a:xfrm>
            <a:off x="1244091" y="10775575"/>
            <a:ext cx="21895817"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In the last four classes, we have mastered the way to control GEIO’s motion.</a:t>
            </a:r>
          </a:p>
          <a:p>
            <a:pPr>
              <a:lnSpc>
                <a:spcPct val="120000"/>
              </a:lnSpc>
              <a:defRPr sz="4000">
                <a:solidFill>
                  <a:srgbClr val="41CAD0"/>
                </a:solidFill>
              </a:defRPr>
            </a:pPr>
            <a:r>
              <a:t>Now we will begin learn more about GEIO’s high level programming. Pilots, are you ready?</a:t>
            </a:r>
          </a:p>
        </p:txBody>
      </p:sp>
      <p:sp>
        <p:nvSpPr>
          <p:cNvPr id="127" name="What are the main parts of a robot?"/>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What are the main parts of a robot?</a:t>
            </a:r>
          </a:p>
        </p:txBody>
      </p:sp>
      <p:sp>
        <p:nvSpPr>
          <p:cNvPr id="128" name="Why is programming important?"/>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Why is programming important?</a:t>
            </a:r>
          </a:p>
        </p:txBody>
      </p:sp>
      <p:sp>
        <p:nvSpPr>
          <p:cNvPr id="129" name="What actions can GEIO perform?"/>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t>What actions can GEIO perform?</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1+#ppt_w/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type="lt">
                                    <p:tmAbs val="100"/>
                                  </p:iterate>
                                  <p:childTnLst>
                                    <p:set>
                                      <p:cBhvr>
                                        <p:cTn id="15" fill="hold"/>
                                        <p:tgtEl>
                                          <p:spTgt spid="1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type="lt">
                                    <p:tmAbs val="100"/>
                                  </p:iterate>
                                  <p:childTnLst>
                                    <p:set>
                                      <p:cBhvr>
                                        <p:cTn id="19" fill="hold"/>
                                        <p:tgtEl>
                                          <p:spTgt spid="1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type="lt">
                                    <p:tmAbs val="100"/>
                                  </p:iterate>
                                  <p:childTnLst>
                                    <p:set>
                                      <p:cBhvr>
                                        <p:cTn id="23" fill="hold"/>
                                        <p:tgtEl>
                                          <p:spTgt spid="1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type="lt">
                                    <p:tmAbs val="100"/>
                                  </p:iterate>
                                  <p:childTnLst>
                                    <p:set>
                                      <p:cBhvr>
                                        <p:cTn id="27" fill="hold"/>
                                        <p:tgtEl>
                                          <p:spTgt spid="1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7" nodeType="clickEffect">
                                  <p:stCondLst>
                                    <p:cond delay="0"/>
                                  </p:stCondLst>
                                  <p:iterate>
                                    <p:tmAbs val="0"/>
                                  </p:iterate>
                                  <p:childTnLst>
                                    <p:animEffect transition="out" filter="wipe(left)">
                                      <p:cBhvr>
                                        <p:cTn id="31" dur="500" fill="hold"/>
                                        <p:tgtEl>
                                          <p:spTgt spid="125"/>
                                        </p:tgtEl>
                                      </p:cBhvr>
                                    </p:animEffect>
                                    <p:set>
                                      <p:cBhvr>
                                        <p:cTn id="32" fill="hold">
                                          <p:stCondLst>
                                            <p:cond delay="499"/>
                                          </p:stCondLst>
                                        </p:cTn>
                                        <p:tgtEl>
                                          <p:spTgt spid="125"/>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8" nodeType="afterEffect">
                                  <p:stCondLst>
                                    <p:cond delay="0"/>
                                  </p:stCondLst>
                                  <p:iterate type="lt">
                                    <p:tmAbs val="100"/>
                                  </p:iterate>
                                  <p:childTnLst>
                                    <p:set>
                                      <p:cBhvr>
                                        <p:cTn id="35"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animBg="1" advAuto="0"/>
      <p:bldP spid="124" grpId="2" animBg="1" advAuto="0"/>
      <p:bldP spid="125" grpId="3" animBg="1" advAuto="0"/>
      <p:bldP spid="125" grpId="7" animBg="1" advAuto="0"/>
      <p:bldP spid="126" grpId="8" animBg="1" advAuto="0"/>
      <p:bldP spid="127" grpId="4" animBg="1" advAuto="0"/>
      <p:bldP spid="128" grpId="5" animBg="1" advAuto="0"/>
      <p:bldP spid="129"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2"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33" name="Briefing"/>
          <p:cNvSpPr txBox="1"/>
          <p:nvPr/>
        </p:nvSpPr>
        <p:spPr>
          <a:xfrm>
            <a:off x="10709909" y="6348351"/>
            <a:ext cx="296418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t>Briefing</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6"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37"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38" name="Topic…"/>
          <p:cNvSpPr txBox="1"/>
          <p:nvPr/>
        </p:nvSpPr>
        <p:spPr>
          <a:xfrm>
            <a:off x="7452224" y="1297622"/>
            <a:ext cx="9466852" cy="7443850"/>
          </a:xfrm>
          <a:prstGeom prst="rect">
            <a:avLst/>
          </a:prstGeom>
          <a:solidFill>
            <a:srgbClr val="2B2B32">
              <a:alpha val="79900"/>
            </a:srgbClr>
          </a:solidFill>
          <a:extLst>
            <a:ext uri="{C572A759-6A51-4108-AA02-DFA0A04FC94B}">
              <ma14:wrappingTextBoxFlag xmlns:ma14="http://schemas.microsoft.com/office/mac/drawingml/2011/main" val="1"/>
            </a:ext>
          </a:extLst>
        </p:spPr>
        <p:txBody>
          <a:bodyPr lIns="50800" tIns="50800" rIns="50800" bIns="50800" anchor="ctr">
            <a:spAutoFit/>
          </a:bodyPr>
          <a:lstStyle/>
          <a:p>
            <a:pPr>
              <a:defRPr sz="4000">
                <a:solidFill>
                  <a:srgbClr val="FFFFFF"/>
                </a:solidFill>
              </a:defRPr>
            </a:pPr>
            <a:endParaRPr dirty="0"/>
          </a:p>
          <a:p>
            <a:pPr>
              <a:defRPr sz="4000">
                <a:solidFill>
                  <a:srgbClr val="FFFFFF"/>
                </a:solidFill>
              </a:defRPr>
            </a:pPr>
            <a:r>
              <a:rPr dirty="0"/>
              <a:t>Topic</a:t>
            </a:r>
          </a:p>
          <a:p>
            <a:pPr>
              <a:defRPr>
                <a:solidFill>
                  <a:srgbClr val="FFFFFF"/>
                </a:solidFill>
              </a:defRPr>
            </a:pPr>
            <a:r>
              <a:rPr dirty="0"/>
              <a:t>“Accurate Control”</a:t>
            </a:r>
          </a:p>
          <a:p>
            <a:pPr>
              <a:defRPr sz="4000">
                <a:solidFill>
                  <a:srgbClr val="FFFFFF"/>
                </a:solidFill>
              </a:defRPr>
            </a:pPr>
            <a:endParaRPr dirty="0"/>
          </a:p>
          <a:p>
            <a:pPr>
              <a:defRPr sz="4000">
                <a:solidFill>
                  <a:srgbClr val="FFFFFF"/>
                </a:solidFill>
              </a:defRPr>
            </a:pPr>
            <a:r>
              <a:rPr dirty="0"/>
              <a:t>Basic Knowledge</a:t>
            </a:r>
          </a:p>
          <a:p>
            <a:pPr>
              <a:defRPr>
                <a:solidFill>
                  <a:srgbClr val="FFFFFF"/>
                </a:solidFill>
              </a:defRPr>
            </a:pPr>
            <a:r>
              <a:rPr dirty="0"/>
              <a:t>Speed and distance/angle</a:t>
            </a:r>
          </a:p>
          <a:p>
            <a:pPr>
              <a:defRPr sz="4000">
                <a:solidFill>
                  <a:srgbClr val="FFFFFF"/>
                </a:solidFill>
              </a:defRPr>
            </a:pPr>
            <a:endParaRPr dirty="0"/>
          </a:p>
          <a:p>
            <a:pPr>
              <a:defRPr sz="4000">
                <a:solidFill>
                  <a:srgbClr val="FFFFFF"/>
                </a:solidFill>
              </a:defRPr>
            </a:pPr>
            <a:r>
              <a:rPr dirty="0"/>
              <a:t>Training</a:t>
            </a:r>
          </a:p>
          <a:p>
            <a:pPr>
              <a:defRPr>
                <a:solidFill>
                  <a:srgbClr val="FFFFFF"/>
                </a:solidFill>
              </a:defRPr>
            </a:pPr>
            <a:r>
              <a:rPr dirty="0"/>
              <a:t>Make GEIO to move certain distance</a:t>
            </a:r>
          </a:p>
          <a:p>
            <a:pPr>
              <a:defRPr sz="4000">
                <a:solidFill>
                  <a:srgbClr val="FFFFFF"/>
                </a:solidFill>
              </a:defRPr>
            </a:pPr>
            <a:endParaRPr dirty="0"/>
          </a:p>
          <a:p>
            <a:pPr>
              <a:defRPr sz="4000">
                <a:solidFill>
                  <a:srgbClr val="FFFFFF"/>
                </a:solidFill>
              </a:defRPr>
            </a:pPr>
            <a:r>
              <a:rPr dirty="0"/>
              <a:t>Challenge</a:t>
            </a:r>
          </a:p>
          <a:p>
            <a:pPr>
              <a:defRPr>
                <a:solidFill>
                  <a:srgbClr val="FFFFFF"/>
                </a:solidFill>
              </a:defRPr>
            </a:pPr>
            <a:r>
              <a:rPr dirty="0"/>
              <a:t>Across the front line</a:t>
            </a:r>
          </a:p>
          <a:p>
            <a:pPr>
              <a:defRPr sz="4000">
                <a:solidFill>
                  <a:srgbClr val="FFFFFF"/>
                </a:solidFill>
              </a:defRPr>
            </a:pPr>
            <a:endParaRPr dirty="0"/>
          </a:p>
        </p:txBody>
      </p:sp>
      <p:sp>
        <p:nvSpPr>
          <p:cNvPr id="139" name="In the Briefing section, let’s see what we are going to learn today."/>
          <p:cNvSpPr txBox="1"/>
          <p:nvPr/>
        </p:nvSpPr>
        <p:spPr>
          <a:xfrm>
            <a:off x="4252213" y="11238616"/>
            <a:ext cx="158795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In the Briefing section, let’s see what we are going to learn today.</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grpId="2" nodeType="clickEffect">
                                  <p:stCondLst>
                                    <p:cond delay="0"/>
                                  </p:stCondLst>
                                  <p:iterate type="lt">
                                    <p:tmAbs val="0"/>
                                  </p:iterate>
                                  <p:childTnLst>
                                    <p:set>
                                      <p:cBhvr>
                                        <p:cTn id="10" fill="hold"/>
                                        <p:tgtEl>
                                          <p:spTgt spid="138"/>
                                        </p:tgtEl>
                                        <p:attrNameLst>
                                          <p:attrName>style.visibility</p:attrName>
                                        </p:attrNameLst>
                                      </p:cBhvr>
                                      <p:to>
                                        <p:strVal val="visible"/>
                                      </p:to>
                                    </p:set>
                                    <p:animEffect transition="in" filter="fade">
                                      <p:cBhvr>
                                        <p:cTn id="11" dur="1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2" animBg="1" advAuto="0"/>
      <p:bldP spid="139"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2"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43" name="Basic Knowledge"/>
          <p:cNvSpPr txBox="1"/>
          <p:nvPr/>
        </p:nvSpPr>
        <p:spPr>
          <a:xfrm>
            <a:off x="8975216" y="6348351"/>
            <a:ext cx="643356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t>Basic Knowledge</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6"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47"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48" name="Welcome to the GJS control centre. This is the place…"/>
          <p:cNvSpPr txBox="1"/>
          <p:nvPr/>
        </p:nvSpPr>
        <p:spPr>
          <a:xfrm>
            <a:off x="5644895" y="10775575"/>
            <a:ext cx="1309420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Welcome to the GJS control centre. This is the place</a:t>
            </a:r>
          </a:p>
          <a:p>
            <a:pPr>
              <a:lnSpc>
                <a:spcPct val="150000"/>
              </a:lnSpc>
              <a:defRPr sz="4000">
                <a:solidFill>
                  <a:srgbClr val="41CAD0"/>
                </a:solidFill>
              </a:defRPr>
            </a:pPr>
            <a:r>
              <a:t>where we can programme and control GEIO remotely.</a:t>
            </a:r>
          </a:p>
        </p:txBody>
      </p:sp>
      <p:sp>
        <p:nvSpPr>
          <p:cNvPr id="149" name="Before we begin, we should look back again to the way of GEIO’s programming."/>
          <p:cNvSpPr txBox="1"/>
          <p:nvPr/>
        </p:nvSpPr>
        <p:spPr>
          <a:xfrm>
            <a:off x="2494279" y="11238616"/>
            <a:ext cx="1939544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Before we begin, we should look back again to the way of GEIO’s programming.</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48"/>
                                        </p:tgtEl>
                                      </p:cBhvr>
                                    </p:animEffect>
                                    <p:set>
                                      <p:cBhvr>
                                        <p:cTn id="11" fill="hold">
                                          <p:stCondLst>
                                            <p:cond delay="499"/>
                                          </p:stCondLst>
                                        </p:cTn>
                                        <p:tgtEl>
                                          <p:spTgt spid="148"/>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animBg="1" advAuto="0"/>
      <p:bldP spid="148" grpId="2" animBg="1" advAuto="0"/>
      <p:bldP spid="149"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52" name="控制室屏幕.png" descr="控制室屏幕.png"/>
          <p:cNvPicPr>
            <a:picLocks noChangeAspect="1"/>
          </p:cNvPicPr>
          <p:nvPr/>
        </p:nvPicPr>
        <p:blipFill>
          <a:blip r:embed="rId3">
            <a:extLst/>
          </a:blip>
          <a:stretch>
            <a:fillRect/>
          </a:stretch>
        </p:blipFill>
        <p:spPr>
          <a:xfrm>
            <a:off x="-2634026" y="-4412632"/>
            <a:ext cx="30106978" cy="16935174"/>
          </a:xfrm>
          <a:prstGeom prst="rect">
            <a:avLst/>
          </a:prstGeom>
          <a:ln w="12700">
            <a:miter lim="400000"/>
          </a:ln>
        </p:spPr>
      </p:pic>
      <p:pic>
        <p:nvPicPr>
          <p:cNvPr id="153" name="IMG_3730.PNG" descr="IMG_3730.PNG"/>
          <p:cNvPicPr>
            <a:picLocks noChangeAspect="1"/>
          </p:cNvPicPr>
          <p:nvPr/>
        </p:nvPicPr>
        <p:blipFill>
          <a:blip r:embed="rId4">
            <a:extLst/>
          </a:blip>
          <a:stretch>
            <a:fillRect/>
          </a:stretch>
        </p:blipFill>
        <p:spPr>
          <a:xfrm>
            <a:off x="2173291" y="1218552"/>
            <a:ext cx="14094176" cy="7501399"/>
          </a:xfrm>
          <a:prstGeom prst="rect">
            <a:avLst/>
          </a:prstGeom>
          <a:ln w="12700">
            <a:miter lim="400000"/>
          </a:ln>
        </p:spPr>
      </p:pic>
      <p:pic>
        <p:nvPicPr>
          <p:cNvPr id="154" name="色彩主角 4.png" descr="色彩主角 4.png"/>
          <p:cNvPicPr>
            <a:picLocks noChangeAspect="1"/>
          </p:cNvPicPr>
          <p:nvPr/>
        </p:nvPicPr>
        <p:blipFill>
          <a:blip r:embed="rId5">
            <a:extLst/>
          </a:blip>
          <a:stretch>
            <a:fillRect/>
          </a:stretch>
        </p:blipFill>
        <p:spPr>
          <a:xfrm>
            <a:off x="17375714" y="2480522"/>
            <a:ext cx="6767211" cy="13716001"/>
          </a:xfrm>
          <a:prstGeom prst="rect">
            <a:avLst/>
          </a:prstGeom>
          <a:ln w="12700">
            <a:miter lim="400000"/>
          </a:ln>
        </p:spPr>
      </p:pic>
      <p:pic>
        <p:nvPicPr>
          <p:cNvPr id="155" name="V朘R$~3LVOWC{SUC4.png" descr="V朘R$~3LVOWC{SUC4.png"/>
          <p:cNvPicPr>
            <a:picLocks noChangeAspect="1"/>
          </p:cNvPicPr>
          <p:nvPr/>
        </p:nvPicPr>
        <p:blipFill>
          <a:blip r:embed="rId6">
            <a:extLst/>
          </a:blip>
          <a:stretch>
            <a:fillRect/>
          </a:stretch>
        </p:blipFill>
        <p:spPr>
          <a:xfrm>
            <a:off x="0" y="9377048"/>
            <a:ext cx="24384001" cy="4432301"/>
          </a:xfrm>
          <a:prstGeom prst="rect">
            <a:avLst/>
          </a:prstGeom>
          <a:ln w="12700">
            <a:miter lim="400000"/>
          </a:ln>
        </p:spPr>
      </p:pic>
      <p:sp>
        <p:nvSpPr>
          <p:cNvPr id="156" name="In the programming interface, we can find the code library on the left.…"/>
          <p:cNvSpPr txBox="1"/>
          <p:nvPr/>
        </p:nvSpPr>
        <p:spPr>
          <a:xfrm>
            <a:off x="3251708" y="10312534"/>
            <a:ext cx="17880585" cy="25613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In the programming interface, we can find the code library on the left. </a:t>
            </a:r>
          </a:p>
          <a:p>
            <a:pPr>
              <a:lnSpc>
                <a:spcPct val="150000"/>
              </a:lnSpc>
              <a:defRPr sz="4000">
                <a:solidFill>
                  <a:srgbClr val="41CAD0"/>
                </a:solidFill>
              </a:defRPr>
            </a:pPr>
            <a:r>
              <a:t>There are seven different toolkits — Event, Move, Action, Display, Detect,</a:t>
            </a:r>
          </a:p>
          <a:p>
            <a:pPr>
              <a:lnSpc>
                <a:spcPct val="150000"/>
              </a:lnSpc>
              <a:defRPr sz="4000">
                <a:solidFill>
                  <a:srgbClr val="41CAD0"/>
                </a:solidFill>
              </a:defRPr>
            </a:pPr>
            <a:r>
              <a:t>Logic and Math — each contains several codes.</a:t>
            </a:r>
          </a:p>
        </p:txBody>
      </p:sp>
      <p:sp>
        <p:nvSpPr>
          <p:cNvPr id="157" name="But the Move codes here can only control GEIO’s speed and time of moving.…"/>
          <p:cNvSpPr txBox="1"/>
          <p:nvPr/>
        </p:nvSpPr>
        <p:spPr>
          <a:xfrm>
            <a:off x="2863850" y="10775575"/>
            <a:ext cx="18656301"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But the Move codes here can only control GEIO’s speed and time of moving.</a:t>
            </a:r>
          </a:p>
          <a:p>
            <a:pPr>
              <a:lnSpc>
                <a:spcPct val="150000"/>
              </a:lnSpc>
              <a:defRPr sz="4000">
                <a:solidFill>
                  <a:srgbClr val="41CAD0"/>
                </a:solidFill>
              </a:defRPr>
            </a:pPr>
            <a:r>
              <a:t>What if we want it to move a specific distance?</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53"/>
                                        </p:tgtEl>
                                        <p:attrNameLst>
                                          <p:attrName>style.visibility</p:attrName>
                                        </p:attrNameLst>
                                      </p:cBhvr>
                                      <p:to>
                                        <p:strVal val="visible"/>
                                      </p:to>
                                    </p:set>
                                    <p:animEffect transition="in" filter="wipe(left)">
                                      <p:cBhvr>
                                        <p:cTn id="11" dur="1000"/>
                                        <p:tgtEl>
                                          <p:spTgt spid="15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500" fill="hold"/>
                                        <p:tgtEl>
                                          <p:spTgt spid="156"/>
                                        </p:tgtEl>
                                      </p:cBhvr>
                                    </p:animEffect>
                                    <p:set>
                                      <p:cBhvr>
                                        <p:cTn id="16" fill="hold">
                                          <p:stCondLst>
                                            <p:cond delay="499"/>
                                          </p:stCondLst>
                                        </p:cTn>
                                        <p:tgtEl>
                                          <p:spTgt spid="15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4" nodeType="afterEffect">
                                  <p:stCondLst>
                                    <p:cond delay="0"/>
                                  </p:stCondLst>
                                  <p:iterate type="lt">
                                    <p:tmAbs val="100"/>
                                  </p:iterate>
                                  <p:childTnLst>
                                    <p:set>
                                      <p:cBhvr>
                                        <p:cTn id="19" fill="hold"/>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2" animBg="1" advAuto="0"/>
      <p:bldP spid="156" grpId="1" animBg="1" advAuto="0"/>
      <p:bldP spid="156" grpId="3" animBg="1" advAuto="0"/>
      <p:bldP spid="157" grpId="4"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控制室.jpg" descr="控制室.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60"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61"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62" name="For that, we need to accurately control GEIO."/>
          <p:cNvSpPr txBox="1"/>
          <p:nvPr/>
        </p:nvSpPr>
        <p:spPr>
          <a:xfrm>
            <a:off x="6673850" y="11238616"/>
            <a:ext cx="1103630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t>For that, we need to accurately control GEIO.</a:t>
            </a:r>
          </a:p>
        </p:txBody>
      </p:sp>
      <p:sp>
        <p:nvSpPr>
          <p:cNvPr id="163" name="We have already learned how to calculate the speed."/>
          <p:cNvSpPr txBox="1"/>
          <p:nvPr/>
        </p:nvSpPr>
        <p:spPr>
          <a:xfrm>
            <a:off x="5776214" y="11238616"/>
            <a:ext cx="128315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t>We have already learned how to calculate the speed.</a:t>
            </a:r>
          </a:p>
        </p:txBody>
      </p:sp>
      <p:sp>
        <p:nvSpPr>
          <p:cNvPr id="164" name="With the above equation, we can easily calculate the speed…"/>
          <p:cNvSpPr txBox="1"/>
          <p:nvPr/>
        </p:nvSpPr>
        <p:spPr>
          <a:xfrm>
            <a:off x="4924806" y="10775575"/>
            <a:ext cx="14534389"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With the above equation, we can easily calculate the speed</a:t>
            </a:r>
          </a:p>
          <a:p>
            <a:pPr>
              <a:lnSpc>
                <a:spcPct val="150000"/>
              </a:lnSpc>
              <a:defRPr sz="4000">
                <a:solidFill>
                  <a:srgbClr val="41CAD0"/>
                </a:solidFill>
              </a:defRPr>
            </a:pPr>
            <a:r>
              <a:t>if we know the distance and time of moving.</a:t>
            </a:r>
          </a:p>
        </p:txBody>
      </p:sp>
      <p:sp>
        <p:nvSpPr>
          <p:cNvPr id="165" name="On the other hand, if we know the speed, and the distance, can we calculate the time needed?"/>
          <p:cNvSpPr txBox="1"/>
          <p:nvPr/>
        </p:nvSpPr>
        <p:spPr>
          <a:xfrm>
            <a:off x="738124" y="11238616"/>
            <a:ext cx="2290775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20000"/>
              </a:lnSpc>
              <a:defRPr sz="4000">
                <a:solidFill>
                  <a:srgbClr val="41CAD0"/>
                </a:solidFill>
              </a:defRPr>
            </a:lvl1pPr>
          </a:lstStyle>
          <a:p>
            <a:r>
              <a:t>On the other hand, if we know the speed, and the distance, can we calculate the time needed?</a:t>
            </a:r>
          </a:p>
        </p:txBody>
      </p:sp>
      <p:pic>
        <p:nvPicPr>
          <p:cNvPr id="166" name="控制室屏幕.png" descr="控制室屏幕.png"/>
          <p:cNvPicPr>
            <a:picLocks noChangeAspect="1"/>
          </p:cNvPicPr>
          <p:nvPr/>
        </p:nvPicPr>
        <p:blipFill>
          <a:blip r:embed="rId5">
            <a:extLst/>
          </a:blip>
          <a:stretch>
            <a:fillRect/>
          </a:stretch>
        </p:blipFill>
        <p:spPr>
          <a:xfrm>
            <a:off x="-2634026" y="-4412632"/>
            <a:ext cx="30106978" cy="16935174"/>
          </a:xfrm>
          <a:prstGeom prst="rect">
            <a:avLst/>
          </a:prstGeom>
          <a:ln w="12700">
            <a:miter lim="400000"/>
          </a:ln>
        </p:spPr>
      </p:pic>
      <p:sp>
        <p:nvSpPr>
          <p:cNvPr id="167" name="v-speed   S-distance   t-time…"/>
          <p:cNvSpPr txBox="1"/>
          <p:nvPr/>
        </p:nvSpPr>
        <p:spPr>
          <a:xfrm>
            <a:off x="2026102" y="1730903"/>
            <a:ext cx="14534388" cy="66220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5000">
                <a:solidFill>
                  <a:srgbClr val="FFFFFF"/>
                </a:solidFill>
              </a:defRPr>
            </a:pPr>
            <a:r>
              <a:t>v-speed   S-distance   t-time</a:t>
            </a:r>
          </a:p>
          <a:p>
            <a:pPr>
              <a:lnSpc>
                <a:spcPct val="150000"/>
              </a:lnSpc>
              <a:defRPr sz="5000">
                <a:solidFill>
                  <a:srgbClr val="FFFFFF"/>
                </a:solidFill>
              </a:defRPr>
            </a:pPr>
            <a:endParaRPr/>
          </a:p>
          <a:p>
            <a:pPr>
              <a:lnSpc>
                <a:spcPct val="150000"/>
              </a:lnSpc>
              <a:defRPr sz="5000">
                <a:solidFill>
                  <a:srgbClr val="FFFFFF"/>
                </a:solidFill>
              </a:defRPr>
            </a:pPr>
            <a:r>
              <a:t>v=S/t</a:t>
            </a:r>
          </a:p>
          <a:p>
            <a:pPr>
              <a:lnSpc>
                <a:spcPct val="150000"/>
              </a:lnSpc>
              <a:defRPr sz="5000">
                <a:solidFill>
                  <a:srgbClr val="FFFFFF"/>
                </a:solidFill>
              </a:defRPr>
            </a:pPr>
            <a:endParaRPr/>
          </a:p>
          <a:p>
            <a:pPr>
              <a:lnSpc>
                <a:spcPct val="150000"/>
              </a:lnSpc>
              <a:defRPr sz="5000">
                <a:solidFill>
                  <a:srgbClr val="FFFFFF"/>
                </a:solidFill>
              </a:defRPr>
            </a:pPr>
            <a:r>
              <a:t>The speed of an object is the distance travelled by the object in a certain time interval.</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62"/>
                                        </p:tgtEl>
                                      </p:cBhvr>
                                    </p:animEffect>
                                    <p:set>
                                      <p:cBhvr>
                                        <p:cTn id="11" fill="hold">
                                          <p:stCondLst>
                                            <p:cond delay="499"/>
                                          </p:stCondLst>
                                        </p:cTn>
                                        <p:tgtEl>
                                          <p:spTgt spid="162"/>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1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xit" presetSubtype="8" fill="hold" grpId="5" nodeType="clickEffect">
                                  <p:stCondLst>
                                    <p:cond delay="0"/>
                                  </p:stCondLst>
                                  <p:iterate>
                                    <p:tmAbs val="0"/>
                                  </p:iterate>
                                  <p:childTnLst>
                                    <p:animEffect transition="out" filter="wipe(left)">
                                      <p:cBhvr>
                                        <p:cTn id="22" dur="500" fill="hold"/>
                                        <p:tgtEl>
                                          <p:spTgt spid="163"/>
                                        </p:tgtEl>
                                      </p:cBhvr>
                                    </p:animEffect>
                                    <p:set>
                                      <p:cBhvr>
                                        <p:cTn id="23" fill="hold">
                                          <p:stCondLst>
                                            <p:cond delay="499"/>
                                          </p:stCondLst>
                                        </p:cTn>
                                        <p:tgtEl>
                                          <p:spTgt spid="163"/>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grpId="6" nodeType="afterEffect">
                                  <p:stCondLst>
                                    <p:cond delay="0"/>
                                  </p:stCondLst>
                                  <p:iterate type="lt">
                                    <p:tmAbs val="100"/>
                                  </p:iterate>
                                  <p:childTnLst>
                                    <p:set>
                                      <p:cBhvr>
                                        <p:cTn id="26" fill="hold"/>
                                        <p:tgtEl>
                                          <p:spTgt spid="1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1000" fill="hold"/>
                                        <p:tgtEl>
                                          <p:spTgt spid="164"/>
                                        </p:tgtEl>
                                      </p:cBhvr>
                                    </p:animEffect>
                                    <p:set>
                                      <p:cBhvr>
                                        <p:cTn id="31" fill="hold">
                                          <p:stCondLst>
                                            <p:cond delay="999"/>
                                          </p:stCondLst>
                                        </p:cTn>
                                        <p:tgtEl>
                                          <p:spTgt spid="164"/>
                                        </p:tgtEl>
                                        <p:attrNameLst>
                                          <p:attrName>style.visibility</p:attrName>
                                        </p:attrNameLst>
                                      </p:cBhvr>
                                      <p:to>
                                        <p:strVal val="hidden"/>
                                      </p:to>
                                    </p:set>
                                  </p:childTnLst>
                                </p:cTn>
                              </p:par>
                            </p:childTnLst>
                          </p:cTn>
                        </p:par>
                        <p:par>
                          <p:cTn id="32" fill="hold">
                            <p:stCondLst>
                              <p:cond delay="1000"/>
                            </p:stCondLst>
                            <p:childTnLst>
                              <p:par>
                                <p:cTn id="33" presetID="1" presetClass="entr" presetSubtype="0" fill="hold" grpId="8" nodeType="afterEffect">
                                  <p:stCondLst>
                                    <p:cond delay="0"/>
                                  </p:stCondLst>
                                  <p:iterate type="lt">
                                    <p:tmAbs val="100"/>
                                  </p:iterate>
                                  <p:childTnLst>
                                    <p:set>
                                      <p:cBhvr>
                                        <p:cTn id="34" fill="hold"/>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P spid="162" grpId="2" animBg="1" advAuto="0"/>
      <p:bldP spid="163" grpId="3" animBg="1" advAuto="0"/>
      <p:bldP spid="163" grpId="5" animBg="1" advAuto="0"/>
      <p:bldP spid="164" grpId="6" animBg="1" advAuto="0"/>
      <p:bldP spid="164" grpId="7" animBg="1" advAuto="0"/>
      <p:bldP spid="165" grpId="8" animBg="1" advAuto="0"/>
      <p:bldP spid="167"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70"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71" name="Training"/>
          <p:cNvSpPr txBox="1"/>
          <p:nvPr/>
        </p:nvSpPr>
        <p:spPr>
          <a:xfrm>
            <a:off x="10688954" y="6348351"/>
            <a:ext cx="300609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t>Training</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862</Words>
  <Application>Microsoft Macintosh PowerPoint</Application>
  <PresentationFormat>自定义</PresentationFormat>
  <Paragraphs>100</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然 罗</cp:lastModifiedBy>
  <cp:revision>1</cp:revision>
  <dcterms:modified xsi:type="dcterms:W3CDTF">2018-08-28T07:00:53Z</dcterms:modified>
</cp:coreProperties>
</file>