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1" d="100"/>
          <a:sy n="51" d="100"/>
        </p:scale>
        <p:origin x="864" y="126"/>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9294822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381000" y="685800"/>
            <a:ext cx="6096000" cy="3429000"/>
          </a:xfrm>
        </p:spPr>
      </p:sp>
      <p:sp>
        <p:nvSpPr>
          <p:cNvPr id="3" name="슬라이드 노트 개체 틀 2"/>
          <p:cNvSpPr>
            <a:spLocks noGrp="1"/>
          </p:cNvSpPr>
          <p:nvPr>
            <p:ph type="body" idx="1"/>
          </p:nvPr>
        </p:nvSpPr>
        <p:spPr/>
        <p:txBody>
          <a:bodyPr/>
          <a:lstStyle/>
          <a:p>
            <a:endParaRPr lang="ko-KR" altLang="en-US" dirty="0"/>
          </a:p>
        </p:txBody>
      </p:sp>
    </p:spTree>
    <p:extLst>
      <p:ext uri="{BB962C8B-B14F-4D97-AF65-F5344CB8AC3E}">
        <p14:creationId xmlns:p14="http://schemas.microsoft.com/office/powerpoint/2010/main" val="29577628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与副标题">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778000" y="2298700"/>
            <a:ext cx="20828000" cy="4648200"/>
          </a:xfrm>
          <a:prstGeom prst="rect">
            <a:avLst/>
          </a:prstGeom>
        </p:spPr>
        <p:txBody>
          <a:bodyPr anchor="b"/>
          <a:lstStyle/>
          <a:p>
            <a:r>
              <a:t>标题文本</a:t>
            </a:r>
          </a:p>
        </p:txBody>
      </p:sp>
      <p:sp>
        <p:nvSpPr>
          <p:cNvPr id="12" name="正文级别 1…"/>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94" name="“在此键入引文。”"/>
          <p:cNvSpPr txBox="1">
            <a:spLocks noGrp="1"/>
          </p:cNvSpPr>
          <p:nvPr>
            <p:ph type="body" sz="quarter" idx="14"/>
          </p:nvPr>
        </p:nvSpPr>
        <p:spPr>
          <a:xfrm>
            <a:off x="2387600" y="6013450"/>
            <a:ext cx="19621500" cy="952501"/>
          </a:xfrm>
          <a:prstGeom prst="rect">
            <a:avLst/>
          </a:prstGeom>
        </p:spPr>
        <p:txBody>
          <a:bodyPr>
            <a:spAutoFit/>
          </a:bodyPr>
          <a:lstStyle>
            <a:lvl1pPr marL="0" indent="0" algn="ctr">
              <a:spcBef>
                <a:spcPts val="0"/>
              </a:spcBef>
              <a:buSzTx/>
              <a:buNone/>
              <a:defRPr sz="4800">
                <a:latin typeface="+mn-lt"/>
                <a:ea typeface="+mn-ea"/>
                <a:cs typeface="+mn-cs"/>
                <a:sym typeface="Helvetica Neue Medium"/>
              </a:defRPr>
            </a:lvl1pPr>
          </a:lstStyle>
          <a:p>
            <a:r>
              <a:t>“在此键入引文。”</a:t>
            </a:r>
          </a:p>
        </p:txBody>
      </p:sp>
      <p:sp>
        <p:nvSpPr>
          <p:cNvPr id="9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02" name="图像"/>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1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照片 - 水平">
    <p:spTree>
      <p:nvGrpSpPr>
        <p:cNvPr id="1" name=""/>
        <p:cNvGrpSpPr/>
        <p:nvPr/>
      </p:nvGrpSpPr>
      <p:grpSpPr>
        <a:xfrm>
          <a:off x="0" y="0"/>
          <a:ext cx="0" cy="0"/>
          <a:chOff x="0" y="0"/>
          <a:chExt cx="0" cy="0"/>
        </a:xfrm>
      </p:grpSpPr>
      <p:sp>
        <p:nvSpPr>
          <p:cNvPr id="20" name="图像"/>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21" name="标题文本"/>
          <p:cNvSpPr txBox="1">
            <a:spLocks noGrp="1"/>
          </p:cNvSpPr>
          <p:nvPr>
            <p:ph type="title"/>
          </p:nvPr>
        </p:nvSpPr>
        <p:spPr>
          <a:xfrm>
            <a:off x="635000" y="9512300"/>
            <a:ext cx="23114000" cy="2006600"/>
          </a:xfrm>
          <a:prstGeom prst="rect">
            <a:avLst/>
          </a:prstGeom>
        </p:spPr>
        <p:txBody>
          <a:bodyPr anchor="b"/>
          <a:lstStyle/>
          <a:p>
            <a:r>
              <a:t>标题文本</a:t>
            </a:r>
          </a:p>
        </p:txBody>
      </p:sp>
      <p:sp>
        <p:nvSpPr>
          <p:cNvPr id="22" name="正文级别 1…"/>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2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 - 居中">
    <p:spTree>
      <p:nvGrpSpPr>
        <p:cNvPr id="1" name=""/>
        <p:cNvGrpSpPr/>
        <p:nvPr/>
      </p:nvGrpSpPr>
      <p:grpSpPr>
        <a:xfrm>
          <a:off x="0" y="0"/>
          <a:ext cx="0" cy="0"/>
          <a:chOff x="0" y="0"/>
          <a:chExt cx="0" cy="0"/>
        </a:xfrm>
      </p:grpSpPr>
      <p:sp>
        <p:nvSpPr>
          <p:cNvPr id="30" name="标题文本"/>
          <p:cNvSpPr txBox="1">
            <a:spLocks noGrp="1"/>
          </p:cNvSpPr>
          <p:nvPr>
            <p:ph type="title"/>
          </p:nvPr>
        </p:nvSpPr>
        <p:spPr>
          <a:xfrm>
            <a:off x="1778000" y="4533900"/>
            <a:ext cx="20828000" cy="4648200"/>
          </a:xfrm>
          <a:prstGeom prst="rect">
            <a:avLst/>
          </a:prstGeom>
        </p:spPr>
        <p:txBody>
          <a:bodyPr/>
          <a:lstStyle/>
          <a:p>
            <a:r>
              <a:t>标题文本</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照片 - 垂直">
    <p:spTree>
      <p:nvGrpSpPr>
        <p:cNvPr id="1" name=""/>
        <p:cNvGrpSpPr/>
        <p:nvPr/>
      </p:nvGrpSpPr>
      <p:grpSpPr>
        <a:xfrm>
          <a:off x="0" y="0"/>
          <a:ext cx="0" cy="0"/>
          <a:chOff x="0" y="0"/>
          <a:chExt cx="0" cy="0"/>
        </a:xfrm>
      </p:grpSpPr>
      <p:sp>
        <p:nvSpPr>
          <p:cNvPr id="38" name="图像"/>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39" name="标题文本"/>
          <p:cNvSpPr txBox="1">
            <a:spLocks noGrp="1"/>
          </p:cNvSpPr>
          <p:nvPr>
            <p:ph type="title"/>
          </p:nvPr>
        </p:nvSpPr>
        <p:spPr>
          <a:xfrm>
            <a:off x="1651000" y="952500"/>
            <a:ext cx="10223500" cy="5549900"/>
          </a:xfrm>
          <a:prstGeom prst="rect">
            <a:avLst/>
          </a:prstGeom>
        </p:spPr>
        <p:txBody>
          <a:bodyPr anchor="b"/>
          <a:lstStyle>
            <a:lvl1pPr>
              <a:defRPr sz="8400"/>
            </a:lvl1pPr>
          </a:lstStyle>
          <a:p>
            <a:r>
              <a:t>标题文本</a:t>
            </a:r>
          </a:p>
        </p:txBody>
      </p:sp>
      <p:sp>
        <p:nvSpPr>
          <p:cNvPr id="40" name="正文级别 1…"/>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r>
              <a:t>正文级别 1</a:t>
            </a:r>
          </a:p>
          <a:p>
            <a:pPr lvl="1"/>
            <a:r>
              <a:t>正文级别 2</a:t>
            </a:r>
          </a:p>
          <a:p>
            <a:pPr lvl="2"/>
            <a:r>
              <a:t>正文级别 3</a:t>
            </a:r>
          </a:p>
          <a:p>
            <a:pPr lvl="3"/>
            <a:r>
              <a:t>正文级别 4</a:t>
            </a:r>
          </a:p>
          <a:p>
            <a:pPr lvl="4"/>
            <a:r>
              <a:t>正文级别 5</a:t>
            </a:r>
          </a:p>
        </p:txBody>
      </p:sp>
      <p:sp>
        <p:nvSpPr>
          <p:cNvPr id="4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标题 - 顶部对齐">
    <p:spTree>
      <p:nvGrpSpPr>
        <p:cNvPr id="1" name=""/>
        <p:cNvGrpSpPr/>
        <p:nvPr/>
      </p:nvGrpSpPr>
      <p:grpSpPr>
        <a:xfrm>
          <a:off x="0" y="0"/>
          <a:ext cx="0" cy="0"/>
          <a:chOff x="0" y="0"/>
          <a:chExt cx="0" cy="0"/>
        </a:xfrm>
      </p:grpSpPr>
      <p:sp>
        <p:nvSpPr>
          <p:cNvPr id="48" name="标题文本"/>
          <p:cNvSpPr txBox="1">
            <a:spLocks noGrp="1"/>
          </p:cNvSpPr>
          <p:nvPr>
            <p:ph type="title"/>
          </p:nvPr>
        </p:nvSpPr>
        <p:spPr>
          <a:prstGeom prst="rect">
            <a:avLst/>
          </a:prstGeom>
        </p:spPr>
        <p:txBody>
          <a:bodyPr/>
          <a:lstStyle/>
          <a:p>
            <a:r>
              <a:t>标题文本</a:t>
            </a:r>
          </a:p>
        </p:txBody>
      </p:sp>
      <p:sp>
        <p:nvSpPr>
          <p:cNvPr id="4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56" name="标题文本"/>
          <p:cNvSpPr txBox="1">
            <a:spLocks noGrp="1"/>
          </p:cNvSpPr>
          <p:nvPr>
            <p:ph type="title"/>
          </p:nvPr>
        </p:nvSpPr>
        <p:spPr>
          <a:prstGeom prst="rect">
            <a:avLst/>
          </a:prstGeom>
        </p:spPr>
        <p:txBody>
          <a:bodyPr/>
          <a:lstStyle/>
          <a:p>
            <a:r>
              <a:t>标题文本</a:t>
            </a:r>
          </a:p>
        </p:txBody>
      </p:sp>
      <p:sp>
        <p:nvSpPr>
          <p:cNvPr id="57" name="正文级别 1…"/>
          <p:cNvSpPr txBox="1">
            <a:spLocks noGrp="1"/>
          </p:cNvSpPr>
          <p:nvPr>
            <p:ph type="body" idx="1"/>
          </p:nvPr>
        </p:nvSpPr>
        <p:spPr>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5" name="图像"/>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66" name="标题文本"/>
          <p:cNvSpPr txBox="1">
            <a:spLocks noGrp="1"/>
          </p:cNvSpPr>
          <p:nvPr>
            <p:ph type="title"/>
          </p:nvPr>
        </p:nvSpPr>
        <p:spPr>
          <a:prstGeom prst="rect">
            <a:avLst/>
          </a:prstGeom>
        </p:spPr>
        <p:txBody>
          <a:bodyPr/>
          <a:lstStyle/>
          <a:p>
            <a:r>
              <a:t>标题文本</a:t>
            </a:r>
          </a:p>
        </p:txBody>
      </p:sp>
      <p:sp>
        <p:nvSpPr>
          <p:cNvPr id="67" name="正文级别 1…"/>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正文级别 1</a:t>
            </a:r>
          </a:p>
          <a:p>
            <a:pPr lvl="1"/>
            <a:r>
              <a:t>正文级别 2</a:t>
            </a:r>
          </a:p>
          <a:p>
            <a:pPr lvl="2"/>
            <a:r>
              <a:t>正文级别 3</a:t>
            </a:r>
          </a:p>
          <a:p>
            <a:pPr lvl="3"/>
            <a:r>
              <a:t>正文级别 4</a:t>
            </a:r>
          </a:p>
          <a:p>
            <a:pPr lvl="4"/>
            <a:r>
              <a:t>正文级别 5</a:t>
            </a:r>
          </a:p>
        </p:txBody>
      </p:sp>
      <p:sp>
        <p:nvSpPr>
          <p:cNvPr id="6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75" name="正文级别 1…"/>
          <p:cNvSpPr txBox="1">
            <a:spLocks noGrp="1"/>
          </p:cNvSpPr>
          <p:nvPr>
            <p:ph type="body" idx="1"/>
          </p:nvPr>
        </p:nvSpPr>
        <p:spPr>
          <a:xfrm>
            <a:off x="1689100" y="1778000"/>
            <a:ext cx="21005800" cy="10160000"/>
          </a:xfrm>
          <a:prstGeom prst="rect">
            <a:avLst/>
          </a:prstGeom>
        </p:spPr>
        <p:txBody>
          <a:bodyPr/>
          <a:lstStyle>
            <a:lvl1pPr>
              <a:defRPr sz="4800"/>
            </a:lvl1pPr>
            <a:lvl2pPr>
              <a:defRPr sz="4800"/>
            </a:lvl2pPr>
            <a:lvl3pPr>
              <a:defRPr sz="4800"/>
            </a:lvl3pPr>
            <a:lvl4pPr>
              <a:defRPr sz="4800"/>
            </a:lvl4pPr>
            <a:lvl5pPr>
              <a:defRPr sz="4800"/>
            </a:lvl5pPr>
          </a:lstStyle>
          <a:p>
            <a:r>
              <a:t>正文级别 1</a:t>
            </a:r>
          </a:p>
          <a:p>
            <a:pPr lvl="1"/>
            <a:r>
              <a:t>正文级别 2</a:t>
            </a:r>
          </a:p>
          <a:p>
            <a:pPr lvl="2"/>
            <a:r>
              <a:t>正文级别 3</a:t>
            </a:r>
          </a:p>
          <a:p>
            <a:pPr lvl="3"/>
            <a:r>
              <a:t>正文级别 4</a:t>
            </a:r>
          </a:p>
          <a:p>
            <a:pPr lvl="4"/>
            <a:r>
              <a:t>正文级别 5</a:t>
            </a:r>
          </a:p>
        </p:txBody>
      </p:sp>
      <p:sp>
        <p:nvSpPr>
          <p:cNvPr id="7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83" name="图像"/>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图像"/>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图像"/>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标题文本</a:t>
            </a:r>
          </a:p>
        </p:txBody>
      </p:sp>
      <p:sp>
        <p:nvSpPr>
          <p:cNvPr id="3" name="正文级别 1…"/>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训练营003.jpg" descr="训练营003.jpg"/>
          <p:cNvPicPr>
            <a:picLocks noChangeAspect="1"/>
          </p:cNvPicPr>
          <p:nvPr/>
        </p:nvPicPr>
        <p:blipFill>
          <a:blip r:embed="rId2"/>
          <a:stretch>
            <a:fillRect/>
          </a:stretch>
        </p:blipFill>
        <p:spPr>
          <a:xfrm>
            <a:off x="0" y="0"/>
            <a:ext cx="24384000" cy="13716000"/>
          </a:xfrm>
          <a:prstGeom prst="rect">
            <a:avLst/>
          </a:prstGeom>
          <a:ln w="12700">
            <a:miter lim="400000"/>
          </a:ln>
        </p:spPr>
      </p:pic>
      <p:grpSp>
        <p:nvGrpSpPr>
          <p:cNvPr id="8" name="How to Become A GEIO Pilot？…">
            <a:extLst>
              <a:ext uri="{FF2B5EF4-FFF2-40B4-BE49-F238E27FC236}">
                <a16:creationId xmlns:a16="http://schemas.microsoft.com/office/drawing/2014/main" id="{2C3EDF8E-2A74-4A90-A1EC-91449975F780}"/>
              </a:ext>
            </a:extLst>
          </p:cNvPr>
          <p:cNvGrpSpPr/>
          <p:nvPr/>
        </p:nvGrpSpPr>
        <p:grpSpPr>
          <a:xfrm>
            <a:off x="8788439" y="8351235"/>
            <a:ext cx="13617408" cy="4066317"/>
            <a:chOff x="-6350" y="197682"/>
            <a:chExt cx="13617407" cy="4066316"/>
          </a:xfrm>
        </p:grpSpPr>
        <p:sp>
          <p:nvSpPr>
            <p:cNvPr id="9" name="How to Become A GEIO Pilot？…">
              <a:extLst>
                <a:ext uri="{FF2B5EF4-FFF2-40B4-BE49-F238E27FC236}">
                  <a16:creationId xmlns:a16="http://schemas.microsoft.com/office/drawing/2014/main" id="{CDD93643-DE88-4649-A028-AF4F8D37F844}"/>
                </a:ext>
              </a:extLst>
            </p:cNvPr>
            <p:cNvSpPr txBox="1"/>
            <p:nvPr/>
          </p:nvSpPr>
          <p:spPr>
            <a:xfrm>
              <a:off x="101600" y="197682"/>
              <a:ext cx="13401507" cy="3820340"/>
            </a:xfrm>
            <a:prstGeom prst="rect">
              <a:avLst/>
            </a:prstGeom>
            <a:solidFill>
              <a:srgbClr val="2F4A89"/>
            </a:solidFill>
            <a:ln>
              <a:noFill/>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numCol="1" anchor="ctr">
              <a:spAutoFit/>
            </a:bodyPr>
            <a:lstStyle/>
            <a:p>
              <a:pPr>
                <a:lnSpc>
                  <a:spcPct val="120000"/>
                </a:lnSpc>
                <a:defRPr sz="6000">
                  <a:solidFill>
                    <a:srgbClr val="FFFFFF"/>
                  </a:solidFill>
                </a:defRPr>
              </a:pPr>
              <a:endParaRPr dirty="0"/>
            </a:p>
            <a:p>
              <a:pPr>
                <a:lnSpc>
                  <a:spcPct val="120000"/>
                </a:lnSpc>
                <a:defRPr sz="6500">
                  <a:solidFill>
                    <a:srgbClr val="FFFFFF"/>
                  </a:solidFill>
                </a:defRPr>
              </a:pPr>
              <a:r>
                <a:rPr dirty="0"/>
                <a:t>GEIO </a:t>
              </a:r>
              <a:r>
                <a:rPr lang="ko-KR" altLang="en-US" dirty="0"/>
                <a:t>파일럿이 되는 방법</a:t>
              </a:r>
              <a:endParaRPr dirty="0"/>
            </a:p>
            <a:p>
              <a:pPr>
                <a:lnSpc>
                  <a:spcPct val="120000"/>
                </a:lnSpc>
                <a:defRPr sz="4000">
                  <a:solidFill>
                    <a:srgbClr val="FFFFFF"/>
                  </a:solidFill>
                </a:defRPr>
              </a:pPr>
              <a:r>
                <a:rPr dirty="0"/>
                <a:t>Lesson </a:t>
              </a:r>
              <a:r>
                <a:rPr lang="en-US" altLang="ko-KR" dirty="0"/>
                <a:t>8</a:t>
              </a:r>
              <a:r>
                <a:rPr dirty="0"/>
                <a:t>: </a:t>
              </a:r>
              <a:r>
                <a:rPr lang="ko-KR" altLang="en-US" dirty="0"/>
                <a:t>전투 시뮬레이션</a:t>
              </a:r>
              <a:endParaRPr lang="en-US" altLang="ko-KR" dirty="0"/>
            </a:p>
            <a:p>
              <a:pPr>
                <a:lnSpc>
                  <a:spcPct val="120000"/>
                </a:lnSpc>
                <a:defRPr sz="4000">
                  <a:solidFill>
                    <a:srgbClr val="FFFFFF"/>
                  </a:solidFill>
                </a:defRPr>
              </a:pPr>
              <a:endParaRPr dirty="0"/>
            </a:p>
          </p:txBody>
        </p:sp>
        <p:pic>
          <p:nvPicPr>
            <p:cNvPr id="10" name="How to Become A GEIO Pilot？…" descr="How to Become A GEIO Pilot？…">
              <a:extLst>
                <a:ext uri="{FF2B5EF4-FFF2-40B4-BE49-F238E27FC236}">
                  <a16:creationId xmlns:a16="http://schemas.microsoft.com/office/drawing/2014/main" id="{6ECC98F9-C738-47D4-A9EE-41F7FFEE4E0A}"/>
                </a:ext>
              </a:extLst>
            </p:cNvPr>
            <p:cNvPicPr>
              <a:picLocks/>
            </p:cNvPicPr>
            <p:nvPr/>
          </p:nvPicPr>
          <p:blipFill>
            <a:blip r:embed="rId3"/>
            <a:stretch>
              <a:fillRect/>
            </a:stretch>
          </p:blipFill>
          <p:spPr>
            <a:xfrm>
              <a:off x="-6350" y="197682"/>
              <a:ext cx="13617407" cy="4066316"/>
            </a:xfrm>
            <a:prstGeom prst="rect">
              <a:avLst/>
            </a:prstGeom>
            <a:effectLst/>
          </p:spPr>
        </p:pic>
      </p:grpSp>
    </p:spTree>
  </p:cSld>
  <p:clrMapOvr>
    <a:masterClrMapping/>
  </p:clrMapOvr>
  <p:transition spd="med" advClick="0" advTm="0"/>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anim calcmode="lin" valueType="num">
                                      <p:cBhvr>
                                        <p:cTn id="8" dur="2000" fill="hold"/>
                                        <p:tgtEl>
                                          <p:spTgt spid="8"/>
                                        </p:tgtEl>
                                        <p:attrNameLst>
                                          <p:attrName>ppt_x</p:attrName>
                                        </p:attrNameLst>
                                      </p:cBhvr>
                                      <p:tavLst>
                                        <p:tav tm="0">
                                          <p:val>
                                            <p:strVal val="#ppt_x"/>
                                          </p:val>
                                        </p:tav>
                                        <p:tav tm="100000">
                                          <p:val>
                                            <p:strVal val="#ppt_x"/>
                                          </p:val>
                                        </p:tav>
                                      </p:tavLst>
                                    </p:anim>
                                    <p:anim calcmode="lin" valueType="num">
                                      <p:cBhvr>
                                        <p:cTn id="9" dur="2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 name="屏幕 改psd.jpg" descr="屏幕 改psd.jpg"/>
          <p:cNvPicPr>
            <a:picLocks noChangeAspect="1"/>
          </p:cNvPicPr>
          <p:nvPr/>
        </p:nvPicPr>
        <p:blipFill>
          <a:blip r:embed="rId2"/>
          <a:stretch>
            <a:fillRect/>
          </a:stretch>
        </p:blipFill>
        <p:spPr>
          <a:xfrm>
            <a:off x="-1" y="4344"/>
            <a:ext cx="24384001" cy="13707311"/>
          </a:xfrm>
          <a:prstGeom prst="rect">
            <a:avLst/>
          </a:prstGeom>
          <a:ln w="12700">
            <a:miter lim="400000"/>
          </a:ln>
        </p:spPr>
      </p:pic>
      <p:pic>
        <p:nvPicPr>
          <p:cNvPr id="186" name="IMG_3915.PNG" descr="IMG_3915.PNG"/>
          <p:cNvPicPr>
            <a:picLocks noChangeAspect="1"/>
          </p:cNvPicPr>
          <p:nvPr/>
        </p:nvPicPr>
        <p:blipFill>
          <a:blip r:embed="rId3"/>
          <a:stretch>
            <a:fillRect/>
          </a:stretch>
        </p:blipFill>
        <p:spPr>
          <a:xfrm>
            <a:off x="5772472" y="2388258"/>
            <a:ext cx="12839056" cy="6833381"/>
          </a:xfrm>
          <a:prstGeom prst="rect">
            <a:avLst/>
          </a:prstGeom>
          <a:ln w="12700">
            <a:miter lim="400000"/>
          </a:ln>
        </p:spPr>
      </p:pic>
      <p:pic>
        <p:nvPicPr>
          <p:cNvPr id="187" name="色彩主角 4.png" descr="色彩主角 4.png"/>
          <p:cNvPicPr>
            <a:picLocks noChangeAspect="1"/>
          </p:cNvPicPr>
          <p:nvPr/>
        </p:nvPicPr>
        <p:blipFill>
          <a:blip r:embed="rId4"/>
          <a:stretch>
            <a:fillRect/>
          </a:stretch>
        </p:blipFill>
        <p:spPr>
          <a:xfrm>
            <a:off x="17375714" y="2480522"/>
            <a:ext cx="6767211" cy="13716001"/>
          </a:xfrm>
          <a:prstGeom prst="rect">
            <a:avLst/>
          </a:prstGeom>
          <a:ln w="12700">
            <a:miter lim="400000"/>
          </a:ln>
        </p:spPr>
      </p:pic>
      <p:pic>
        <p:nvPicPr>
          <p:cNvPr id="188" name="V朘R$~3LVOWC{SUC4.png" descr="V朘R$~3LVOWC{SUC4.png"/>
          <p:cNvPicPr>
            <a:picLocks noChangeAspect="1"/>
          </p:cNvPicPr>
          <p:nvPr/>
        </p:nvPicPr>
        <p:blipFill>
          <a:blip r:embed="rId5"/>
          <a:stretch>
            <a:fillRect/>
          </a:stretch>
        </p:blipFill>
        <p:spPr>
          <a:xfrm>
            <a:off x="0" y="9377048"/>
            <a:ext cx="24384001" cy="4432301"/>
          </a:xfrm>
          <a:prstGeom prst="rect">
            <a:avLst/>
          </a:prstGeom>
          <a:ln w="12700">
            <a:miter lim="400000"/>
          </a:ln>
        </p:spPr>
      </p:pic>
      <p:sp>
        <p:nvSpPr>
          <p:cNvPr id="189" name="Training task 1: Build the HP display system using “Digital Display”.…"/>
          <p:cNvSpPr txBox="1"/>
          <p:nvPr/>
        </p:nvSpPr>
        <p:spPr>
          <a:xfrm>
            <a:off x="2684590" y="10676056"/>
            <a:ext cx="19014821" cy="183428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훈련 과제 </a:t>
            </a:r>
            <a:r>
              <a:rPr lang="en-US" altLang="ko-KR" dirty="0"/>
              <a:t>1: ＂</a:t>
            </a:r>
            <a:r>
              <a:rPr lang="ko-KR" altLang="en-US" dirty="0"/>
              <a:t>디지털 디스플레이</a:t>
            </a:r>
            <a:r>
              <a:rPr lang="en-US" altLang="ko-KR" dirty="0"/>
              <a:t>"</a:t>
            </a:r>
            <a:r>
              <a:rPr lang="ko-KR" altLang="en-US" dirty="0"/>
              <a:t>를 사용하여 </a:t>
            </a:r>
            <a:r>
              <a:rPr lang="en-US" altLang="ko-KR" dirty="0"/>
              <a:t>HP </a:t>
            </a:r>
            <a:r>
              <a:rPr lang="ko-KR" altLang="en-US" dirty="0"/>
              <a:t>디스플레이 시스템을 구축하고 </a:t>
            </a:r>
          </a:p>
          <a:p>
            <a:pPr>
              <a:lnSpc>
                <a:spcPct val="150000"/>
              </a:lnSpc>
              <a:defRPr sz="4000">
                <a:solidFill>
                  <a:srgbClr val="41CAD0"/>
                </a:solidFill>
              </a:defRPr>
            </a:pPr>
            <a:r>
              <a:rPr lang="ko-KR" altLang="en-US" dirty="0"/>
              <a:t>같은 팀 친구들과 협력하여 </a:t>
            </a:r>
            <a:r>
              <a:rPr lang="en-US" altLang="ko-KR" dirty="0"/>
              <a:t>GEIO</a:t>
            </a:r>
            <a:r>
              <a:rPr lang="ko-KR" altLang="en-US" dirty="0"/>
              <a:t>의 실제 </a:t>
            </a:r>
            <a:r>
              <a:rPr lang="en-US" altLang="ko-KR" dirty="0"/>
              <a:t>HP </a:t>
            </a:r>
            <a:r>
              <a:rPr lang="ko-KR" altLang="en-US" dirty="0"/>
              <a:t>범위에 대해 알아보자 </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186"/>
                                        </p:tgtEl>
                                        <p:attrNameLst>
                                          <p:attrName>style.visibility</p:attrName>
                                        </p:attrNameLst>
                                      </p:cBhvr>
                                      <p:to>
                                        <p:strVal val="visible"/>
                                      </p:to>
                                    </p:set>
                                    <p:animEffect transition="in" filter="wipe(left)">
                                      <p:cBhvr>
                                        <p:cTn id="11" dur="1000"/>
                                        <p:tgtEl>
                                          <p:spTgt spid="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2" animBg="1" advAuto="0"/>
      <p:bldP spid="189"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屏幕 改psd.jpg" descr="屏幕 改psd.jpg"/>
          <p:cNvPicPr>
            <a:picLocks noChangeAspect="1"/>
          </p:cNvPicPr>
          <p:nvPr/>
        </p:nvPicPr>
        <p:blipFill>
          <a:blip r:embed="rId2"/>
          <a:stretch>
            <a:fillRect/>
          </a:stretch>
        </p:blipFill>
        <p:spPr>
          <a:xfrm>
            <a:off x="-1" y="4344"/>
            <a:ext cx="24384001" cy="13707311"/>
          </a:xfrm>
          <a:prstGeom prst="rect">
            <a:avLst/>
          </a:prstGeom>
          <a:ln w="12700">
            <a:miter lim="400000"/>
          </a:ln>
        </p:spPr>
      </p:pic>
      <p:pic>
        <p:nvPicPr>
          <p:cNvPr id="192" name="IMG_3918.PNG" descr="IMG_3918.PNG"/>
          <p:cNvPicPr>
            <a:picLocks noChangeAspect="1"/>
          </p:cNvPicPr>
          <p:nvPr/>
        </p:nvPicPr>
        <p:blipFill>
          <a:blip r:embed="rId3"/>
          <a:stretch>
            <a:fillRect/>
          </a:stretch>
        </p:blipFill>
        <p:spPr>
          <a:xfrm>
            <a:off x="5772473" y="2388258"/>
            <a:ext cx="12839054" cy="6833381"/>
          </a:xfrm>
          <a:prstGeom prst="rect">
            <a:avLst/>
          </a:prstGeom>
          <a:ln w="12700">
            <a:miter lim="400000"/>
          </a:ln>
        </p:spPr>
      </p:pic>
      <p:pic>
        <p:nvPicPr>
          <p:cNvPr id="193" name="色彩主角 4.png" descr="色彩主角 4.png"/>
          <p:cNvPicPr>
            <a:picLocks noChangeAspect="1"/>
          </p:cNvPicPr>
          <p:nvPr/>
        </p:nvPicPr>
        <p:blipFill>
          <a:blip r:embed="rId4"/>
          <a:stretch>
            <a:fillRect/>
          </a:stretch>
        </p:blipFill>
        <p:spPr>
          <a:xfrm>
            <a:off x="17375714" y="2480522"/>
            <a:ext cx="6767211" cy="13716001"/>
          </a:xfrm>
          <a:prstGeom prst="rect">
            <a:avLst/>
          </a:prstGeom>
          <a:ln w="12700">
            <a:miter lim="400000"/>
          </a:ln>
        </p:spPr>
      </p:pic>
      <p:pic>
        <p:nvPicPr>
          <p:cNvPr id="194" name="V朘R$~3LVOWC{SUC4.png" descr="V朘R$~3LVOWC{SUC4.png"/>
          <p:cNvPicPr>
            <a:picLocks noChangeAspect="1"/>
          </p:cNvPicPr>
          <p:nvPr/>
        </p:nvPicPr>
        <p:blipFill>
          <a:blip r:embed="rId5"/>
          <a:stretch>
            <a:fillRect/>
          </a:stretch>
        </p:blipFill>
        <p:spPr>
          <a:xfrm>
            <a:off x="0" y="9377048"/>
            <a:ext cx="24384001" cy="4432301"/>
          </a:xfrm>
          <a:prstGeom prst="rect">
            <a:avLst/>
          </a:prstGeom>
          <a:ln w="12700">
            <a:miter lim="400000"/>
          </a:ln>
        </p:spPr>
      </p:pic>
      <p:sp>
        <p:nvSpPr>
          <p:cNvPr id="195" name="Training task 2: Use the range we find in the last task as…"/>
          <p:cNvSpPr txBox="1"/>
          <p:nvPr/>
        </p:nvSpPr>
        <p:spPr>
          <a:xfrm>
            <a:off x="1097818" y="10676056"/>
            <a:ext cx="22188363" cy="183428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lnSpc>
                <a:spcPct val="150000"/>
              </a:lnSpc>
              <a:defRPr sz="4000">
                <a:solidFill>
                  <a:srgbClr val="41CAD0"/>
                </a:solidFill>
              </a:defRPr>
            </a:pPr>
            <a:r>
              <a:rPr lang="ko-KR" altLang="en-US" dirty="0"/>
              <a:t>훈련 과제 </a:t>
            </a:r>
            <a:r>
              <a:rPr lang="en-US" altLang="ko-KR" dirty="0"/>
              <a:t>2: </a:t>
            </a:r>
            <a:r>
              <a:rPr lang="ko-KR" altLang="en-US" dirty="0"/>
              <a:t>마지막 작업에서 찾은 범위를 “바</a:t>
            </a:r>
            <a:r>
              <a:rPr lang="en-US" altLang="ko-KR" dirty="0"/>
              <a:t>”</a:t>
            </a:r>
            <a:r>
              <a:rPr lang="ko-KR" altLang="en-US" dirty="0"/>
              <a:t>의 디스플레이처럼 사용하고 </a:t>
            </a:r>
          </a:p>
          <a:p>
            <a:pPr>
              <a:lnSpc>
                <a:spcPct val="150000"/>
              </a:lnSpc>
              <a:defRPr sz="4000">
                <a:solidFill>
                  <a:srgbClr val="41CAD0"/>
                </a:solidFill>
              </a:defRPr>
            </a:pPr>
            <a:r>
              <a:rPr lang="en-US" altLang="ko-KR" dirty="0"/>
              <a:t>＂</a:t>
            </a:r>
            <a:r>
              <a:rPr lang="ko-KR" altLang="en-US" dirty="0"/>
              <a:t>바</a:t>
            </a:r>
            <a:r>
              <a:rPr lang="en-US" altLang="ko-KR" dirty="0"/>
              <a:t>"</a:t>
            </a:r>
            <a:r>
              <a:rPr lang="ko-KR" altLang="en-US" dirty="0"/>
              <a:t>에 </a:t>
            </a:r>
            <a:r>
              <a:rPr lang="en-US" altLang="ko-KR" dirty="0"/>
              <a:t>GEIO</a:t>
            </a:r>
            <a:r>
              <a:rPr lang="ko-KR" altLang="en-US" dirty="0"/>
              <a:t>의 </a:t>
            </a:r>
            <a:r>
              <a:rPr lang="en-US" altLang="ko-KR" dirty="0"/>
              <a:t>HP</a:t>
            </a:r>
            <a:r>
              <a:rPr lang="ko-KR" altLang="en-US" dirty="0"/>
              <a:t>를 표시해보자</a:t>
            </a:r>
            <a:r>
              <a:rPr lang="en-US" altLang="ko-KR" dirty="0"/>
              <a:t>. </a:t>
            </a: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192"/>
                                        </p:tgtEl>
                                        <p:attrNameLst>
                                          <p:attrName>style.visibility</p:attrName>
                                        </p:attrNameLst>
                                      </p:cBhvr>
                                      <p:to>
                                        <p:strVal val="visible"/>
                                      </p:to>
                                    </p:set>
                                    <p:animEffect transition="in" filter="wipe(left)">
                                      <p:cBhvr>
                                        <p:cTn id="11"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2" animBg="1" advAuto="0"/>
      <p:bldP spid="195"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7"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98"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99" name="Challenge"/>
          <p:cNvSpPr txBox="1"/>
          <p:nvPr/>
        </p:nvSpPr>
        <p:spPr>
          <a:xfrm>
            <a:off x="11371262" y="6345039"/>
            <a:ext cx="1641476" cy="10259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rPr lang="ko-KR" altLang="en-US" dirty="0"/>
              <a:t>도전</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控制室.jpg" descr="控制室.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02"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03"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04" name="Now is the time for the 2v2 battle simulation. Every two will form a team, and…"/>
          <p:cNvSpPr txBox="1"/>
          <p:nvPr/>
        </p:nvSpPr>
        <p:spPr>
          <a:xfrm>
            <a:off x="1310014" y="10739580"/>
            <a:ext cx="21763971" cy="183428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ko-KR" sz="4000" dirty="0"/>
              <a:t>이제</a:t>
            </a:r>
            <a:r>
              <a:rPr lang="en-US" altLang="ko-KR" sz="4000" dirty="0"/>
              <a:t> 2</a:t>
            </a:r>
            <a:r>
              <a:rPr lang="ko-KR" altLang="en-US" sz="4000" dirty="0"/>
              <a:t>대</a:t>
            </a:r>
            <a:r>
              <a:rPr lang="en-US" altLang="ko-KR" sz="4000" dirty="0"/>
              <a:t>2 </a:t>
            </a:r>
            <a:r>
              <a:rPr lang="ko-KR" altLang="ko-KR" sz="4000" dirty="0"/>
              <a:t>전투 시뮬레이션을 할 시간이야</a:t>
            </a:r>
            <a:r>
              <a:rPr lang="en-US" altLang="ko-KR" sz="4000" dirty="0"/>
              <a:t>. </a:t>
            </a:r>
            <a:r>
              <a:rPr lang="ko-KR" altLang="ko-KR" sz="4000" dirty="0"/>
              <a:t>두 사람이 한 팀을 이루고</a:t>
            </a:r>
            <a:r>
              <a:rPr lang="en-US" altLang="ko-KR" sz="4000" dirty="0"/>
              <a:t>, </a:t>
            </a:r>
            <a:r>
              <a:rPr lang="ko-KR" altLang="ko-KR" sz="4000" dirty="0"/>
              <a:t>두 팀은 서로 싸</a:t>
            </a:r>
            <a:r>
              <a:rPr lang="ko-KR" altLang="en-US" sz="4000" dirty="0"/>
              <a:t>우는 </a:t>
            </a:r>
            <a:r>
              <a:rPr lang="ko-KR" altLang="ko-KR" sz="4000" dirty="0"/>
              <a:t>거야</a:t>
            </a:r>
            <a:r>
              <a:rPr lang="en-US" altLang="ko-KR" sz="4000" dirty="0"/>
              <a:t>. </a:t>
            </a:r>
          </a:p>
          <a:p>
            <a:pPr>
              <a:lnSpc>
                <a:spcPct val="150000"/>
              </a:lnSpc>
              <a:defRPr sz="4000">
                <a:solidFill>
                  <a:srgbClr val="41CAD0"/>
                </a:solidFill>
              </a:defRPr>
            </a:pPr>
            <a:r>
              <a:rPr lang="ko-KR" altLang="ko-KR" sz="4000" dirty="0"/>
              <a:t>이번시간에는 필드 한가운데에 </a:t>
            </a:r>
            <a:r>
              <a:rPr lang="ko-KR" altLang="en-US" sz="4000" dirty="0"/>
              <a:t>은신처</a:t>
            </a:r>
            <a:r>
              <a:rPr lang="ko-KR" altLang="ko-KR" sz="4000" dirty="0"/>
              <a:t>로 사용될 수 있는 </a:t>
            </a:r>
            <a:r>
              <a:rPr lang="en-US" altLang="ko-KR" sz="4000" dirty="0"/>
              <a:t>6</a:t>
            </a:r>
            <a:r>
              <a:rPr lang="ko-KR" altLang="ko-KR" sz="4000" dirty="0"/>
              <a:t>개의 장애물들이 있을 거야</a:t>
            </a:r>
            <a:r>
              <a:rPr lang="en-US" altLang="ko-KR" sz="4000" dirty="0"/>
              <a:t>. </a:t>
            </a:r>
            <a:endParaRPr lang="ko-KR" altLang="ko-KR" sz="4000" dirty="0"/>
          </a:p>
        </p:txBody>
      </p:sp>
      <p:pic>
        <p:nvPicPr>
          <p:cNvPr id="205" name="控制室屏幕.png" descr="控制室屏幕.png"/>
          <p:cNvPicPr>
            <a:picLocks noChangeAspect="1"/>
          </p:cNvPicPr>
          <p:nvPr/>
        </p:nvPicPr>
        <p:blipFill>
          <a:blip r:embed="rId5"/>
          <a:stretch>
            <a:fillRect/>
          </a:stretch>
        </p:blipFill>
        <p:spPr>
          <a:xfrm>
            <a:off x="-2634026" y="-4412632"/>
            <a:ext cx="30106978" cy="16301825"/>
          </a:xfrm>
          <a:prstGeom prst="rect">
            <a:avLst/>
          </a:prstGeom>
          <a:ln w="12700">
            <a:miter lim="400000"/>
          </a:ln>
        </p:spPr>
      </p:pic>
      <p:sp>
        <p:nvSpPr>
          <p:cNvPr id="206" name="矩形"/>
          <p:cNvSpPr/>
          <p:nvPr/>
        </p:nvSpPr>
        <p:spPr>
          <a:xfrm>
            <a:off x="3210680" y="1170599"/>
            <a:ext cx="11665628" cy="759986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graphicFrame>
        <p:nvGraphicFramePr>
          <p:cNvPr id="207" name="表格"/>
          <p:cNvGraphicFramePr/>
          <p:nvPr/>
        </p:nvGraphicFramePr>
        <p:xfrm>
          <a:off x="4350798" y="1558102"/>
          <a:ext cx="10206531" cy="6393052"/>
        </p:xfrm>
        <a:graphic>
          <a:graphicData uri="http://schemas.openxmlformats.org/drawingml/2006/table">
            <a:tbl>
              <a:tblPr>
                <a:tableStyleId>{4C3C2611-4C71-4FC5-86AE-919BDF0F9419}</a:tableStyleId>
              </a:tblPr>
              <a:tblGrid>
                <a:gridCol w="1275190">
                  <a:extLst>
                    <a:ext uri="{9D8B030D-6E8A-4147-A177-3AD203B41FA5}">
                      <a16:colId xmlns:a16="http://schemas.microsoft.com/office/drawing/2014/main" val="20000"/>
                    </a:ext>
                  </a:extLst>
                </a:gridCol>
                <a:gridCol w="1275518">
                  <a:extLst>
                    <a:ext uri="{9D8B030D-6E8A-4147-A177-3AD203B41FA5}">
                      <a16:colId xmlns:a16="http://schemas.microsoft.com/office/drawing/2014/main" val="20001"/>
                    </a:ext>
                  </a:extLst>
                </a:gridCol>
                <a:gridCol w="1275151">
                  <a:extLst>
                    <a:ext uri="{9D8B030D-6E8A-4147-A177-3AD203B41FA5}">
                      <a16:colId xmlns:a16="http://schemas.microsoft.com/office/drawing/2014/main" val="20002"/>
                    </a:ext>
                  </a:extLst>
                </a:gridCol>
                <a:gridCol w="1282460">
                  <a:extLst>
                    <a:ext uri="{9D8B030D-6E8A-4147-A177-3AD203B41FA5}">
                      <a16:colId xmlns:a16="http://schemas.microsoft.com/office/drawing/2014/main" val="20003"/>
                    </a:ext>
                  </a:extLst>
                </a:gridCol>
                <a:gridCol w="1273685">
                  <a:extLst>
                    <a:ext uri="{9D8B030D-6E8A-4147-A177-3AD203B41FA5}">
                      <a16:colId xmlns:a16="http://schemas.microsoft.com/office/drawing/2014/main" val="20004"/>
                    </a:ext>
                  </a:extLst>
                </a:gridCol>
                <a:gridCol w="1275421">
                  <a:extLst>
                    <a:ext uri="{9D8B030D-6E8A-4147-A177-3AD203B41FA5}">
                      <a16:colId xmlns:a16="http://schemas.microsoft.com/office/drawing/2014/main" val="20005"/>
                    </a:ext>
                  </a:extLst>
                </a:gridCol>
                <a:gridCol w="1272953">
                  <a:extLst>
                    <a:ext uri="{9D8B030D-6E8A-4147-A177-3AD203B41FA5}">
                      <a16:colId xmlns:a16="http://schemas.microsoft.com/office/drawing/2014/main" val="20006"/>
                    </a:ext>
                  </a:extLst>
                </a:gridCol>
                <a:gridCol w="1276153">
                  <a:extLst>
                    <a:ext uri="{9D8B030D-6E8A-4147-A177-3AD203B41FA5}">
                      <a16:colId xmlns:a16="http://schemas.microsoft.com/office/drawing/2014/main" val="20007"/>
                    </a:ext>
                  </a:extLst>
                </a:gridCol>
              </a:tblGrid>
              <a:tr h="1280512">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0"/>
                  </a:ext>
                </a:extLst>
              </a:tr>
              <a:tr h="1282614">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1"/>
                  </a:ext>
                </a:extLst>
              </a:tr>
              <a:tr h="1270639">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2"/>
                  </a:ext>
                </a:extLst>
              </a:tr>
              <a:tr h="1276764">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3"/>
                  </a:ext>
                </a:extLst>
              </a:tr>
              <a:tr h="1282523">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tc>
                  <a:txBody>
                    <a:bodyPr/>
                    <a:lstStyle/>
                    <a:p>
                      <a:pPr defTabSz="914400">
                        <a:defRPr sz="3200">
                          <a:sym typeface="Helvetica Neue"/>
                        </a:defRPr>
                      </a:pPr>
                      <a:endParaRPr/>
                    </a:p>
                  </a:txBody>
                  <a:tcPr marL="50800" marR="50800" marT="50800" marB="50800" anchor="ctr" horzOverflow="overflow">
                    <a:lnL w="38100">
                      <a:solidFill>
                        <a:srgbClr val="164F86"/>
                      </a:solidFill>
                      <a:miter lim="400000"/>
                    </a:lnL>
                    <a:lnR w="38100">
                      <a:solidFill>
                        <a:srgbClr val="164F86"/>
                      </a:solidFill>
                      <a:miter lim="400000"/>
                    </a:lnR>
                    <a:lnT w="38100">
                      <a:solidFill>
                        <a:srgbClr val="164F86"/>
                      </a:solidFill>
                      <a:miter lim="400000"/>
                    </a:lnT>
                    <a:lnB w="38100">
                      <a:solidFill>
                        <a:srgbClr val="164F86"/>
                      </a:solidFill>
                      <a:miter lim="400000"/>
                    </a:lnB>
                  </a:tcPr>
                </a:tc>
                <a:extLst>
                  <a:ext uri="{0D108BD9-81ED-4DB2-BD59-A6C34878D82A}">
                    <a16:rowId xmlns:a16="http://schemas.microsoft.com/office/drawing/2014/main" val="10004"/>
                  </a:ext>
                </a:extLst>
              </a:tr>
            </a:tbl>
          </a:graphicData>
        </a:graphic>
      </p:graphicFrame>
      <p:sp>
        <p:nvSpPr>
          <p:cNvPr id="208" name="1"/>
          <p:cNvSpPr txBox="1"/>
          <p:nvPr/>
        </p:nvSpPr>
        <p:spPr>
          <a:xfrm>
            <a:off x="4797976" y="7992082"/>
            <a:ext cx="326137" cy="56044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1</a:t>
            </a:r>
          </a:p>
        </p:txBody>
      </p:sp>
      <p:sp>
        <p:nvSpPr>
          <p:cNvPr id="209" name="2"/>
          <p:cNvSpPr txBox="1"/>
          <p:nvPr/>
        </p:nvSpPr>
        <p:spPr>
          <a:xfrm>
            <a:off x="6082333" y="7992082"/>
            <a:ext cx="326137" cy="56044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2</a:t>
            </a:r>
          </a:p>
        </p:txBody>
      </p:sp>
      <p:sp>
        <p:nvSpPr>
          <p:cNvPr id="210" name="3"/>
          <p:cNvSpPr txBox="1"/>
          <p:nvPr/>
        </p:nvSpPr>
        <p:spPr>
          <a:xfrm>
            <a:off x="7366690" y="7992082"/>
            <a:ext cx="326137" cy="56044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3</a:t>
            </a:r>
          </a:p>
        </p:txBody>
      </p:sp>
      <p:sp>
        <p:nvSpPr>
          <p:cNvPr id="211" name="4"/>
          <p:cNvSpPr txBox="1"/>
          <p:nvPr/>
        </p:nvSpPr>
        <p:spPr>
          <a:xfrm>
            <a:off x="8651049" y="7992082"/>
            <a:ext cx="326137" cy="56044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4</a:t>
            </a:r>
          </a:p>
        </p:txBody>
      </p:sp>
      <p:sp>
        <p:nvSpPr>
          <p:cNvPr id="212" name="5"/>
          <p:cNvSpPr txBox="1"/>
          <p:nvPr/>
        </p:nvSpPr>
        <p:spPr>
          <a:xfrm>
            <a:off x="9935406" y="7992082"/>
            <a:ext cx="326137" cy="56044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5</a:t>
            </a:r>
          </a:p>
        </p:txBody>
      </p:sp>
      <p:sp>
        <p:nvSpPr>
          <p:cNvPr id="213" name="6"/>
          <p:cNvSpPr txBox="1"/>
          <p:nvPr/>
        </p:nvSpPr>
        <p:spPr>
          <a:xfrm>
            <a:off x="11219763" y="7992082"/>
            <a:ext cx="326137" cy="56044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6</a:t>
            </a:r>
          </a:p>
        </p:txBody>
      </p:sp>
      <p:sp>
        <p:nvSpPr>
          <p:cNvPr id="214" name="7"/>
          <p:cNvSpPr txBox="1"/>
          <p:nvPr/>
        </p:nvSpPr>
        <p:spPr>
          <a:xfrm>
            <a:off x="12478721" y="7992082"/>
            <a:ext cx="326137" cy="56044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7</a:t>
            </a:r>
          </a:p>
        </p:txBody>
      </p:sp>
      <p:sp>
        <p:nvSpPr>
          <p:cNvPr id="215" name="8"/>
          <p:cNvSpPr txBox="1"/>
          <p:nvPr/>
        </p:nvSpPr>
        <p:spPr>
          <a:xfrm>
            <a:off x="13737678" y="7992082"/>
            <a:ext cx="326137" cy="56044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8</a:t>
            </a:r>
          </a:p>
        </p:txBody>
      </p:sp>
      <p:sp>
        <p:nvSpPr>
          <p:cNvPr id="216" name="A"/>
          <p:cNvSpPr txBox="1"/>
          <p:nvPr/>
        </p:nvSpPr>
        <p:spPr>
          <a:xfrm>
            <a:off x="3777146" y="6995827"/>
            <a:ext cx="375286" cy="56044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A</a:t>
            </a:r>
          </a:p>
        </p:txBody>
      </p:sp>
      <p:sp>
        <p:nvSpPr>
          <p:cNvPr id="217" name="B"/>
          <p:cNvSpPr txBox="1"/>
          <p:nvPr/>
        </p:nvSpPr>
        <p:spPr>
          <a:xfrm>
            <a:off x="3773526" y="5735116"/>
            <a:ext cx="382525" cy="56044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B</a:t>
            </a:r>
          </a:p>
        </p:txBody>
      </p:sp>
      <p:sp>
        <p:nvSpPr>
          <p:cNvPr id="218" name="C"/>
          <p:cNvSpPr txBox="1"/>
          <p:nvPr/>
        </p:nvSpPr>
        <p:spPr>
          <a:xfrm>
            <a:off x="3766478" y="4474405"/>
            <a:ext cx="396622" cy="56044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C</a:t>
            </a:r>
          </a:p>
        </p:txBody>
      </p:sp>
      <p:sp>
        <p:nvSpPr>
          <p:cNvPr id="219" name="D"/>
          <p:cNvSpPr txBox="1"/>
          <p:nvPr/>
        </p:nvSpPr>
        <p:spPr>
          <a:xfrm>
            <a:off x="3766478" y="3213694"/>
            <a:ext cx="396622" cy="56044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D</a:t>
            </a:r>
          </a:p>
        </p:txBody>
      </p:sp>
      <p:sp>
        <p:nvSpPr>
          <p:cNvPr id="220" name="E"/>
          <p:cNvSpPr txBox="1"/>
          <p:nvPr/>
        </p:nvSpPr>
        <p:spPr>
          <a:xfrm>
            <a:off x="3784195" y="1952983"/>
            <a:ext cx="361189" cy="560449"/>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r>
              <a:t>E</a:t>
            </a:r>
          </a:p>
        </p:txBody>
      </p:sp>
      <p:sp>
        <p:nvSpPr>
          <p:cNvPr id="221" name="Rules: 1. Ammunition limitation (10 times) and emergent reload system; 2. Use “Bar” to display GEIO’s HP; 3. Use buttons to control GEIO’s motion; 4. Restore HP is banned during the battle."/>
          <p:cNvSpPr txBox="1"/>
          <p:nvPr/>
        </p:nvSpPr>
        <p:spPr>
          <a:xfrm>
            <a:off x="5737401" y="9639787"/>
            <a:ext cx="12044964" cy="368094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pPr latinLnBrk="1"/>
            <a:r>
              <a:rPr lang="ko-KR" altLang="ko-KR" dirty="0"/>
              <a:t>규칙</a:t>
            </a:r>
            <a:r>
              <a:rPr lang="en-US" altLang="ko-KR" dirty="0"/>
              <a:t>:  1. </a:t>
            </a:r>
            <a:r>
              <a:rPr lang="ko-KR" altLang="ko-KR" dirty="0"/>
              <a:t>탄약 제한</a:t>
            </a:r>
            <a:r>
              <a:rPr lang="en-US" altLang="ko-KR" dirty="0"/>
              <a:t>(10</a:t>
            </a:r>
            <a:r>
              <a:rPr lang="ko-KR" altLang="ko-KR" dirty="0"/>
              <a:t>회</a:t>
            </a:r>
            <a:r>
              <a:rPr lang="en-US" altLang="ko-KR" dirty="0"/>
              <a:t>) </a:t>
            </a:r>
            <a:r>
              <a:rPr lang="ko-KR" altLang="ko-KR" dirty="0"/>
              <a:t>및 긴급 재장전 시스템 </a:t>
            </a:r>
          </a:p>
          <a:p>
            <a:pPr latinLnBrk="1"/>
            <a:r>
              <a:rPr lang="en-US" altLang="ko-KR" dirty="0"/>
              <a:t>2. GEIO</a:t>
            </a:r>
            <a:r>
              <a:rPr lang="ko-KR" altLang="ko-KR" dirty="0"/>
              <a:t>의</a:t>
            </a:r>
            <a:r>
              <a:rPr lang="en-US" altLang="ko-KR" dirty="0"/>
              <a:t> HP</a:t>
            </a:r>
            <a:r>
              <a:rPr lang="ko-KR" altLang="ko-KR" dirty="0"/>
              <a:t>를 표시하기 위해 </a:t>
            </a:r>
            <a:r>
              <a:rPr lang="en-US" altLang="ko-KR" dirty="0"/>
              <a:t>“</a:t>
            </a:r>
            <a:r>
              <a:rPr lang="ko-KR" altLang="ko-KR" dirty="0"/>
              <a:t>바</a:t>
            </a:r>
            <a:r>
              <a:rPr lang="en-US" altLang="ko-KR" dirty="0"/>
              <a:t>”</a:t>
            </a:r>
            <a:r>
              <a:rPr lang="ko-KR" altLang="ko-KR" dirty="0"/>
              <a:t>를 사용하기 </a:t>
            </a:r>
          </a:p>
          <a:p>
            <a:pPr latinLnBrk="1"/>
            <a:r>
              <a:rPr lang="en-US" altLang="ko-KR" dirty="0"/>
              <a:t>3. GEIO</a:t>
            </a:r>
            <a:r>
              <a:rPr lang="ko-KR" altLang="ko-KR" dirty="0"/>
              <a:t>의 움직임을 제어하기 위해 버튼을 사용하기 </a:t>
            </a:r>
          </a:p>
          <a:p>
            <a:pPr latinLnBrk="1"/>
            <a:r>
              <a:rPr lang="en-US" altLang="ko-KR" dirty="0"/>
              <a:t>4. </a:t>
            </a:r>
            <a:r>
              <a:rPr lang="ko-KR" altLang="ko-KR" dirty="0"/>
              <a:t>전투 중에는</a:t>
            </a:r>
            <a:r>
              <a:rPr lang="en-US" altLang="ko-KR" dirty="0"/>
              <a:t> HP </a:t>
            </a:r>
            <a:r>
              <a:rPr lang="ko-KR" altLang="ko-KR" dirty="0"/>
              <a:t>복원</a:t>
            </a:r>
            <a:r>
              <a:rPr lang="en-US" altLang="ko-KR" dirty="0"/>
              <a:t> </a:t>
            </a:r>
            <a:r>
              <a:rPr lang="ko-KR" altLang="en-US" dirty="0"/>
              <a:t>금지</a:t>
            </a:r>
            <a:endParaRPr lang="ko-KR" altLang="ko-KR" dirty="0"/>
          </a:p>
        </p:txBody>
      </p:sp>
      <p:pic>
        <p:nvPicPr>
          <p:cNvPr id="222" name="0147625a2dfdeda80120ba38858c65.jpg@1280w_1l_2o_100sh.jpg" descr="0147625a2dfdeda80120ba38858c65.jpg@1280w_1l_2o_100sh.jpg"/>
          <p:cNvPicPr>
            <a:picLocks noChangeAspect="1"/>
          </p:cNvPicPr>
          <p:nvPr/>
        </p:nvPicPr>
        <p:blipFill>
          <a:blip r:embed="rId6"/>
          <a:stretch>
            <a:fillRect/>
          </a:stretch>
        </p:blipFill>
        <p:spPr>
          <a:xfrm>
            <a:off x="4364620" y="6895051"/>
            <a:ext cx="1218249" cy="812801"/>
          </a:xfrm>
          <a:prstGeom prst="rect">
            <a:avLst/>
          </a:prstGeom>
          <a:ln w="12700">
            <a:miter lim="400000"/>
          </a:ln>
        </p:spPr>
      </p:pic>
      <p:sp>
        <p:nvSpPr>
          <p:cNvPr id="223" name="The team which first lose all their members is considered to be defeated.…"/>
          <p:cNvSpPr txBox="1"/>
          <p:nvPr/>
        </p:nvSpPr>
        <p:spPr>
          <a:xfrm>
            <a:off x="6082333" y="10615978"/>
            <a:ext cx="10477227" cy="183428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모든 구성원을 먼저 잃는 팀이 패배하는 거야  </a:t>
            </a:r>
            <a:endParaRPr lang="en-US" altLang="ko-KR" dirty="0"/>
          </a:p>
          <a:p>
            <a:pPr>
              <a:lnSpc>
                <a:spcPct val="150000"/>
              </a:lnSpc>
              <a:defRPr sz="4000">
                <a:solidFill>
                  <a:srgbClr val="41CAD0"/>
                </a:solidFill>
              </a:defRPr>
            </a:pPr>
            <a:r>
              <a:rPr lang="ko-KR" altLang="en-US" dirty="0"/>
              <a:t>자 이제 준비를 해보자</a:t>
            </a:r>
            <a:r>
              <a:rPr lang="en-US" altLang="ko-KR" dirty="0"/>
              <a:t>! </a:t>
            </a:r>
            <a:endParaRPr lang="en-US" dirty="0"/>
          </a:p>
        </p:txBody>
      </p:sp>
      <p:pic>
        <p:nvPicPr>
          <p:cNvPr id="224" name="0147625a2dfdeda80120ba38858c65.jpg@1280w_1l_2o_100sh.jpg" descr="0147625a2dfdeda80120ba38858c65.jpg@1280w_1l_2o_100sh.jpg"/>
          <p:cNvPicPr>
            <a:picLocks noChangeAspect="1"/>
          </p:cNvPicPr>
          <p:nvPr/>
        </p:nvPicPr>
        <p:blipFill>
          <a:blip r:embed="rId6"/>
          <a:stretch>
            <a:fillRect/>
          </a:stretch>
        </p:blipFill>
        <p:spPr>
          <a:xfrm>
            <a:off x="4364620" y="1826807"/>
            <a:ext cx="1218249" cy="812801"/>
          </a:xfrm>
          <a:prstGeom prst="rect">
            <a:avLst/>
          </a:prstGeom>
          <a:ln w="12700">
            <a:miter lim="400000"/>
          </a:ln>
        </p:spPr>
      </p:pic>
      <p:pic>
        <p:nvPicPr>
          <p:cNvPr id="225" name="0147625a2dfdeda80120ba38858c65.jpg@1280w_1l_2o_100sh.jpg" descr="0147625a2dfdeda80120ba38858c65.jpg@1280w_1l_2o_100sh.jpg"/>
          <p:cNvPicPr>
            <a:picLocks noChangeAspect="1"/>
          </p:cNvPicPr>
          <p:nvPr/>
        </p:nvPicPr>
        <p:blipFill>
          <a:blip r:embed="rId6"/>
          <a:stretch>
            <a:fillRect/>
          </a:stretch>
        </p:blipFill>
        <p:spPr>
          <a:xfrm>
            <a:off x="13304322" y="1826807"/>
            <a:ext cx="1218249" cy="812801"/>
          </a:xfrm>
          <a:prstGeom prst="rect">
            <a:avLst/>
          </a:prstGeom>
          <a:ln w="12700">
            <a:miter lim="400000"/>
          </a:ln>
        </p:spPr>
      </p:pic>
      <p:pic>
        <p:nvPicPr>
          <p:cNvPr id="226" name="0147625a2dfdeda80120ba38858c65.jpg@1280w_1l_2o_100sh.jpg" descr="0147625a2dfdeda80120ba38858c65.jpg@1280w_1l_2o_100sh.jpg"/>
          <p:cNvPicPr>
            <a:picLocks noChangeAspect="1"/>
          </p:cNvPicPr>
          <p:nvPr/>
        </p:nvPicPr>
        <p:blipFill>
          <a:blip r:embed="rId6"/>
          <a:stretch>
            <a:fillRect/>
          </a:stretch>
        </p:blipFill>
        <p:spPr>
          <a:xfrm>
            <a:off x="13304322" y="6895051"/>
            <a:ext cx="1218249" cy="812801"/>
          </a:xfrm>
          <a:prstGeom prst="rect">
            <a:avLst/>
          </a:prstGeom>
          <a:ln w="12700">
            <a:miter lim="400000"/>
          </a:ln>
        </p:spPr>
      </p:pic>
      <p:sp>
        <p:nvSpPr>
          <p:cNvPr id="227" name="正方形"/>
          <p:cNvSpPr/>
          <p:nvPr/>
        </p:nvSpPr>
        <p:spPr>
          <a:xfrm>
            <a:off x="12133789" y="6793451"/>
            <a:ext cx="1016001" cy="1016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8" name="正方形"/>
          <p:cNvSpPr/>
          <p:nvPr/>
        </p:nvSpPr>
        <p:spPr>
          <a:xfrm>
            <a:off x="5737401" y="6793451"/>
            <a:ext cx="1016001" cy="1016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29" name="正方形"/>
          <p:cNvSpPr/>
          <p:nvPr/>
        </p:nvSpPr>
        <p:spPr>
          <a:xfrm>
            <a:off x="5737401" y="1725207"/>
            <a:ext cx="1016001" cy="1016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0" name="正方形"/>
          <p:cNvSpPr/>
          <p:nvPr/>
        </p:nvSpPr>
        <p:spPr>
          <a:xfrm>
            <a:off x="12133789" y="1725207"/>
            <a:ext cx="1016001" cy="1016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1" name="正方形"/>
          <p:cNvSpPr/>
          <p:nvPr/>
        </p:nvSpPr>
        <p:spPr>
          <a:xfrm>
            <a:off x="8306117" y="4246629"/>
            <a:ext cx="1016001" cy="1016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2" name="正方形"/>
          <p:cNvSpPr/>
          <p:nvPr/>
        </p:nvSpPr>
        <p:spPr>
          <a:xfrm>
            <a:off x="9590474" y="4246629"/>
            <a:ext cx="1016001" cy="1016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3" name="矩形"/>
          <p:cNvSpPr/>
          <p:nvPr/>
        </p:nvSpPr>
        <p:spPr>
          <a:xfrm>
            <a:off x="4348016" y="1598207"/>
            <a:ext cx="1270001" cy="6312845"/>
          </a:xfrm>
          <a:prstGeom prst="rect">
            <a:avLst/>
          </a:prstGeom>
          <a:ln w="63500">
            <a:solidFill>
              <a:schemeClr val="accent4">
                <a:hueOff val="-1081314"/>
                <a:satOff val="4338"/>
                <a:lumOff val="-8931"/>
              </a:schemeClr>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234" name="矩形"/>
          <p:cNvSpPr/>
          <p:nvPr/>
        </p:nvSpPr>
        <p:spPr>
          <a:xfrm>
            <a:off x="13291146" y="1598207"/>
            <a:ext cx="1270001" cy="6312845"/>
          </a:xfrm>
          <a:prstGeom prst="rect">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32" fill="hold" grpId="2" nodeType="clickEffect">
                                  <p:stCondLst>
                                    <p:cond delay="0"/>
                                  </p:stCondLst>
                                  <p:iterate>
                                    <p:tmAbs val="0"/>
                                  </p:iterate>
                                  <p:childTnLst>
                                    <p:set>
                                      <p:cBhvr>
                                        <p:cTn id="10" fill="hold"/>
                                        <p:tgtEl>
                                          <p:spTgt spid="222"/>
                                        </p:tgtEl>
                                        <p:attrNameLst>
                                          <p:attrName>style.visibility</p:attrName>
                                        </p:attrNameLst>
                                      </p:cBhvr>
                                      <p:to>
                                        <p:strVal val="visible"/>
                                      </p:to>
                                    </p:set>
                                    <p:anim calcmode="lin" valueType="num">
                                      <p:cBhvr>
                                        <p:cTn id="11" dur="1000" fill="hold"/>
                                        <p:tgtEl>
                                          <p:spTgt spid="222"/>
                                        </p:tgtEl>
                                        <p:attrNameLst>
                                          <p:attrName>ppt_w</p:attrName>
                                        </p:attrNameLst>
                                      </p:cBhvr>
                                      <p:tavLst>
                                        <p:tav tm="0">
                                          <p:val>
                                            <p:strVal val="4*#ppt_w"/>
                                          </p:val>
                                        </p:tav>
                                        <p:tav tm="100000">
                                          <p:val>
                                            <p:strVal val="#ppt_w"/>
                                          </p:val>
                                        </p:tav>
                                      </p:tavLst>
                                    </p:anim>
                                    <p:anim calcmode="lin" valueType="num">
                                      <p:cBhvr>
                                        <p:cTn id="12" dur="1000" fill="hold"/>
                                        <p:tgtEl>
                                          <p:spTgt spid="222"/>
                                        </p:tgtEl>
                                        <p:attrNameLst>
                                          <p:attrName>ppt_h</p:attrName>
                                        </p:attrNameLst>
                                      </p:cBhvr>
                                      <p:tavLst>
                                        <p:tav tm="0">
                                          <p:val>
                                            <p:strVal val="4*#ppt_h"/>
                                          </p:val>
                                        </p:tav>
                                        <p:tav tm="100000">
                                          <p:val>
                                            <p:strVal val="#ppt_h"/>
                                          </p:val>
                                        </p:tav>
                                      </p:tavLst>
                                    </p:anim>
                                  </p:childTnLst>
                                </p:cTn>
                              </p:par>
                            </p:childTnLst>
                          </p:cTn>
                        </p:par>
                        <p:par>
                          <p:cTn id="13" fill="hold">
                            <p:stCondLst>
                              <p:cond delay="1000"/>
                            </p:stCondLst>
                            <p:childTnLst>
                              <p:par>
                                <p:cTn id="14" presetID="23" presetClass="entr" presetSubtype="32" fill="hold" grpId="3" nodeType="afterEffect">
                                  <p:stCondLst>
                                    <p:cond delay="0"/>
                                  </p:stCondLst>
                                  <p:iterate>
                                    <p:tmAbs val="0"/>
                                  </p:iterate>
                                  <p:childTnLst>
                                    <p:set>
                                      <p:cBhvr>
                                        <p:cTn id="15" fill="hold"/>
                                        <p:tgtEl>
                                          <p:spTgt spid="224"/>
                                        </p:tgtEl>
                                        <p:attrNameLst>
                                          <p:attrName>style.visibility</p:attrName>
                                        </p:attrNameLst>
                                      </p:cBhvr>
                                      <p:to>
                                        <p:strVal val="visible"/>
                                      </p:to>
                                    </p:set>
                                    <p:anim calcmode="lin" valueType="num">
                                      <p:cBhvr>
                                        <p:cTn id="16" dur="1000" fill="hold"/>
                                        <p:tgtEl>
                                          <p:spTgt spid="224"/>
                                        </p:tgtEl>
                                        <p:attrNameLst>
                                          <p:attrName>ppt_w</p:attrName>
                                        </p:attrNameLst>
                                      </p:cBhvr>
                                      <p:tavLst>
                                        <p:tav tm="0">
                                          <p:val>
                                            <p:strVal val="4*#ppt_w"/>
                                          </p:val>
                                        </p:tav>
                                        <p:tav tm="100000">
                                          <p:val>
                                            <p:strVal val="#ppt_w"/>
                                          </p:val>
                                        </p:tav>
                                      </p:tavLst>
                                    </p:anim>
                                    <p:anim calcmode="lin" valueType="num">
                                      <p:cBhvr>
                                        <p:cTn id="17" dur="1000" fill="hold"/>
                                        <p:tgtEl>
                                          <p:spTgt spid="224"/>
                                        </p:tgtEl>
                                        <p:attrNameLst>
                                          <p:attrName>ppt_h</p:attrName>
                                        </p:attrNameLst>
                                      </p:cBhvr>
                                      <p:tavLst>
                                        <p:tav tm="0">
                                          <p:val>
                                            <p:strVal val="4*#ppt_h"/>
                                          </p:val>
                                        </p:tav>
                                        <p:tav tm="100000">
                                          <p:val>
                                            <p:strVal val="#ppt_h"/>
                                          </p:val>
                                        </p:tav>
                                      </p:tavLst>
                                    </p:anim>
                                  </p:childTnLst>
                                </p:cTn>
                              </p:par>
                            </p:childTnLst>
                          </p:cTn>
                        </p:par>
                        <p:par>
                          <p:cTn id="18" fill="hold">
                            <p:stCondLst>
                              <p:cond delay="2000"/>
                            </p:stCondLst>
                            <p:childTnLst>
                              <p:par>
                                <p:cTn id="19" presetID="23" presetClass="entr" presetSubtype="32" fill="hold" grpId="4" nodeType="afterEffect">
                                  <p:stCondLst>
                                    <p:cond delay="0"/>
                                  </p:stCondLst>
                                  <p:iterate>
                                    <p:tmAbs val="0"/>
                                  </p:iterate>
                                  <p:childTnLst>
                                    <p:set>
                                      <p:cBhvr>
                                        <p:cTn id="20" fill="hold"/>
                                        <p:tgtEl>
                                          <p:spTgt spid="225"/>
                                        </p:tgtEl>
                                        <p:attrNameLst>
                                          <p:attrName>style.visibility</p:attrName>
                                        </p:attrNameLst>
                                      </p:cBhvr>
                                      <p:to>
                                        <p:strVal val="visible"/>
                                      </p:to>
                                    </p:set>
                                    <p:anim calcmode="lin" valueType="num">
                                      <p:cBhvr>
                                        <p:cTn id="21" dur="1000" fill="hold"/>
                                        <p:tgtEl>
                                          <p:spTgt spid="225"/>
                                        </p:tgtEl>
                                        <p:attrNameLst>
                                          <p:attrName>ppt_w</p:attrName>
                                        </p:attrNameLst>
                                      </p:cBhvr>
                                      <p:tavLst>
                                        <p:tav tm="0">
                                          <p:val>
                                            <p:strVal val="4*#ppt_w"/>
                                          </p:val>
                                        </p:tav>
                                        <p:tav tm="100000">
                                          <p:val>
                                            <p:strVal val="#ppt_w"/>
                                          </p:val>
                                        </p:tav>
                                      </p:tavLst>
                                    </p:anim>
                                    <p:anim calcmode="lin" valueType="num">
                                      <p:cBhvr>
                                        <p:cTn id="22" dur="1000" fill="hold"/>
                                        <p:tgtEl>
                                          <p:spTgt spid="225"/>
                                        </p:tgtEl>
                                        <p:attrNameLst>
                                          <p:attrName>ppt_h</p:attrName>
                                        </p:attrNameLst>
                                      </p:cBhvr>
                                      <p:tavLst>
                                        <p:tav tm="0">
                                          <p:val>
                                            <p:strVal val="4*#ppt_h"/>
                                          </p:val>
                                        </p:tav>
                                        <p:tav tm="100000">
                                          <p:val>
                                            <p:strVal val="#ppt_h"/>
                                          </p:val>
                                        </p:tav>
                                      </p:tavLst>
                                    </p:anim>
                                  </p:childTnLst>
                                </p:cTn>
                              </p:par>
                            </p:childTnLst>
                          </p:cTn>
                        </p:par>
                        <p:par>
                          <p:cTn id="23" fill="hold">
                            <p:stCondLst>
                              <p:cond delay="3000"/>
                            </p:stCondLst>
                            <p:childTnLst>
                              <p:par>
                                <p:cTn id="24" presetID="23" presetClass="entr" presetSubtype="32" fill="hold" grpId="5" nodeType="afterEffect">
                                  <p:stCondLst>
                                    <p:cond delay="0"/>
                                  </p:stCondLst>
                                  <p:iterate>
                                    <p:tmAbs val="0"/>
                                  </p:iterate>
                                  <p:childTnLst>
                                    <p:set>
                                      <p:cBhvr>
                                        <p:cTn id="25" fill="hold"/>
                                        <p:tgtEl>
                                          <p:spTgt spid="226"/>
                                        </p:tgtEl>
                                        <p:attrNameLst>
                                          <p:attrName>style.visibility</p:attrName>
                                        </p:attrNameLst>
                                      </p:cBhvr>
                                      <p:to>
                                        <p:strVal val="visible"/>
                                      </p:to>
                                    </p:set>
                                    <p:anim calcmode="lin" valueType="num">
                                      <p:cBhvr>
                                        <p:cTn id="26" dur="1000" fill="hold"/>
                                        <p:tgtEl>
                                          <p:spTgt spid="226"/>
                                        </p:tgtEl>
                                        <p:attrNameLst>
                                          <p:attrName>ppt_w</p:attrName>
                                        </p:attrNameLst>
                                      </p:cBhvr>
                                      <p:tavLst>
                                        <p:tav tm="0">
                                          <p:val>
                                            <p:strVal val="4*#ppt_w"/>
                                          </p:val>
                                        </p:tav>
                                        <p:tav tm="100000">
                                          <p:val>
                                            <p:strVal val="#ppt_w"/>
                                          </p:val>
                                        </p:tav>
                                      </p:tavLst>
                                    </p:anim>
                                    <p:anim calcmode="lin" valueType="num">
                                      <p:cBhvr>
                                        <p:cTn id="27" dur="1000" fill="hold"/>
                                        <p:tgtEl>
                                          <p:spTgt spid="226"/>
                                        </p:tgtEl>
                                        <p:attrNameLst>
                                          <p:attrName>ppt_h</p:attrName>
                                        </p:attrNameLst>
                                      </p:cBhvr>
                                      <p:tavLst>
                                        <p:tav tm="0">
                                          <p:val>
                                            <p:strVal val="4*#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32" fill="hold" grpId="6" nodeType="clickEffect">
                                  <p:stCondLst>
                                    <p:cond delay="0"/>
                                  </p:stCondLst>
                                  <p:iterate>
                                    <p:tmAbs val="0"/>
                                  </p:iterate>
                                  <p:childTnLst>
                                    <p:set>
                                      <p:cBhvr>
                                        <p:cTn id="31" fill="hold"/>
                                        <p:tgtEl>
                                          <p:spTgt spid="233"/>
                                        </p:tgtEl>
                                        <p:attrNameLst>
                                          <p:attrName>style.visibility</p:attrName>
                                        </p:attrNameLst>
                                      </p:cBhvr>
                                      <p:to>
                                        <p:strVal val="visible"/>
                                      </p:to>
                                    </p:set>
                                    <p:anim calcmode="lin" valueType="num">
                                      <p:cBhvr>
                                        <p:cTn id="32" dur="1000" fill="hold"/>
                                        <p:tgtEl>
                                          <p:spTgt spid="233"/>
                                        </p:tgtEl>
                                        <p:attrNameLst>
                                          <p:attrName>ppt_w</p:attrName>
                                        </p:attrNameLst>
                                      </p:cBhvr>
                                      <p:tavLst>
                                        <p:tav tm="0">
                                          <p:val>
                                            <p:strVal val="4*#ppt_w"/>
                                          </p:val>
                                        </p:tav>
                                        <p:tav tm="100000">
                                          <p:val>
                                            <p:strVal val="#ppt_w"/>
                                          </p:val>
                                        </p:tav>
                                      </p:tavLst>
                                    </p:anim>
                                    <p:anim calcmode="lin" valueType="num">
                                      <p:cBhvr>
                                        <p:cTn id="33" dur="1000" fill="hold"/>
                                        <p:tgtEl>
                                          <p:spTgt spid="233"/>
                                        </p:tgtEl>
                                        <p:attrNameLst>
                                          <p:attrName>ppt_h</p:attrName>
                                        </p:attrNameLst>
                                      </p:cBhvr>
                                      <p:tavLst>
                                        <p:tav tm="0">
                                          <p:val>
                                            <p:strVal val="4*#ppt_h"/>
                                          </p:val>
                                        </p:tav>
                                        <p:tav tm="100000">
                                          <p:val>
                                            <p:strVal val="#ppt_h"/>
                                          </p:val>
                                        </p:tav>
                                      </p:tavLst>
                                    </p:anim>
                                  </p:childTnLst>
                                </p:cTn>
                              </p:par>
                            </p:childTnLst>
                          </p:cTn>
                        </p:par>
                        <p:par>
                          <p:cTn id="34" fill="hold">
                            <p:stCondLst>
                              <p:cond delay="1000"/>
                            </p:stCondLst>
                            <p:childTnLst>
                              <p:par>
                                <p:cTn id="35" presetID="23" presetClass="entr" presetSubtype="32" fill="hold" grpId="7" nodeType="afterEffect">
                                  <p:stCondLst>
                                    <p:cond delay="0"/>
                                  </p:stCondLst>
                                  <p:iterate>
                                    <p:tmAbs val="0"/>
                                  </p:iterate>
                                  <p:childTnLst>
                                    <p:set>
                                      <p:cBhvr>
                                        <p:cTn id="36" fill="hold"/>
                                        <p:tgtEl>
                                          <p:spTgt spid="234"/>
                                        </p:tgtEl>
                                        <p:attrNameLst>
                                          <p:attrName>style.visibility</p:attrName>
                                        </p:attrNameLst>
                                      </p:cBhvr>
                                      <p:to>
                                        <p:strVal val="visible"/>
                                      </p:to>
                                    </p:set>
                                    <p:anim calcmode="lin" valueType="num">
                                      <p:cBhvr>
                                        <p:cTn id="37" dur="1000" fill="hold"/>
                                        <p:tgtEl>
                                          <p:spTgt spid="234"/>
                                        </p:tgtEl>
                                        <p:attrNameLst>
                                          <p:attrName>ppt_w</p:attrName>
                                        </p:attrNameLst>
                                      </p:cBhvr>
                                      <p:tavLst>
                                        <p:tav tm="0">
                                          <p:val>
                                            <p:strVal val="4*#ppt_w"/>
                                          </p:val>
                                        </p:tav>
                                        <p:tav tm="100000">
                                          <p:val>
                                            <p:strVal val="#ppt_w"/>
                                          </p:val>
                                        </p:tav>
                                      </p:tavLst>
                                    </p:anim>
                                    <p:anim calcmode="lin" valueType="num">
                                      <p:cBhvr>
                                        <p:cTn id="38" dur="1000" fill="hold"/>
                                        <p:tgtEl>
                                          <p:spTgt spid="234"/>
                                        </p:tgtEl>
                                        <p:attrNameLst>
                                          <p:attrName>ppt_h</p:attrName>
                                        </p:attrNameLst>
                                      </p:cBhvr>
                                      <p:tavLst>
                                        <p:tav tm="0">
                                          <p:val>
                                            <p:strVal val="4*#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xit" presetSubtype="8" fill="hold" grpId="8" nodeType="clickEffect">
                                  <p:stCondLst>
                                    <p:cond delay="0"/>
                                  </p:stCondLst>
                                  <p:iterate>
                                    <p:tmAbs val="0"/>
                                  </p:iterate>
                                  <p:childTnLst>
                                    <p:animEffect transition="out" filter="wipe(left)">
                                      <p:cBhvr>
                                        <p:cTn id="42" dur="1000" fill="hold"/>
                                        <p:tgtEl>
                                          <p:spTgt spid="204"/>
                                        </p:tgtEl>
                                      </p:cBhvr>
                                    </p:animEffect>
                                    <p:set>
                                      <p:cBhvr>
                                        <p:cTn id="43" fill="hold">
                                          <p:stCondLst>
                                            <p:cond delay="999"/>
                                          </p:stCondLst>
                                        </p:cTn>
                                        <p:tgtEl>
                                          <p:spTgt spid="204"/>
                                        </p:tgtEl>
                                        <p:attrNameLst>
                                          <p:attrName>style.visibility</p:attrName>
                                        </p:attrNameLst>
                                      </p:cBhvr>
                                      <p:to>
                                        <p:strVal val="hidden"/>
                                      </p:to>
                                    </p:set>
                                  </p:childTnLst>
                                </p:cTn>
                              </p:par>
                            </p:childTnLst>
                          </p:cTn>
                        </p:par>
                        <p:par>
                          <p:cTn id="44" fill="hold">
                            <p:stCondLst>
                              <p:cond delay="1000"/>
                            </p:stCondLst>
                            <p:childTnLst>
                              <p:par>
                                <p:cTn id="45" presetID="1" presetClass="entr" presetSubtype="0" fill="hold" grpId="9" nodeType="afterEffect">
                                  <p:stCondLst>
                                    <p:cond delay="0"/>
                                  </p:stCondLst>
                                  <p:iterate type="lt">
                                    <p:tmAbs val="100"/>
                                  </p:iterate>
                                  <p:childTnLst>
                                    <p:set>
                                      <p:cBhvr>
                                        <p:cTn id="46" fill="hold"/>
                                        <p:tgtEl>
                                          <p:spTgt spid="2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10" nodeType="clickEffect">
                                  <p:stCondLst>
                                    <p:cond delay="0"/>
                                  </p:stCondLst>
                                  <p:iterate>
                                    <p:tmAbs val="0"/>
                                  </p:iterate>
                                  <p:childTnLst>
                                    <p:animEffect transition="out" filter="wipe(left)">
                                      <p:cBhvr>
                                        <p:cTn id="50" dur="1000" fill="hold"/>
                                        <p:tgtEl>
                                          <p:spTgt spid="221"/>
                                        </p:tgtEl>
                                      </p:cBhvr>
                                    </p:animEffect>
                                    <p:set>
                                      <p:cBhvr>
                                        <p:cTn id="51" fill="hold">
                                          <p:stCondLst>
                                            <p:cond delay="999"/>
                                          </p:stCondLst>
                                        </p:cTn>
                                        <p:tgtEl>
                                          <p:spTgt spid="221"/>
                                        </p:tgtEl>
                                        <p:attrNameLst>
                                          <p:attrName>style.visibility</p:attrName>
                                        </p:attrNameLst>
                                      </p:cBhvr>
                                      <p:to>
                                        <p:strVal val="hidden"/>
                                      </p:to>
                                    </p:set>
                                  </p:childTnLst>
                                </p:cTn>
                              </p:par>
                            </p:childTnLst>
                          </p:cTn>
                        </p:par>
                        <p:par>
                          <p:cTn id="52" fill="hold">
                            <p:stCondLst>
                              <p:cond delay="1000"/>
                            </p:stCondLst>
                            <p:childTnLst>
                              <p:par>
                                <p:cTn id="53" presetID="1" presetClass="entr" presetSubtype="0" fill="hold" grpId="11" nodeType="afterEffect">
                                  <p:stCondLst>
                                    <p:cond delay="0"/>
                                  </p:stCondLst>
                                  <p:iterate type="lt">
                                    <p:tmAbs val="100"/>
                                  </p:iterate>
                                  <p:childTnLst>
                                    <p:set>
                                      <p:cBhvr>
                                        <p:cTn id="54" fill="hold"/>
                                        <p:tgtEl>
                                          <p:spTgt spid="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1" animBg="1" advAuto="0"/>
      <p:bldP spid="204" grpId="8" animBg="1" advAuto="0"/>
      <p:bldP spid="221" grpId="9" animBg="1" advAuto="0"/>
      <p:bldP spid="221" grpId="10" animBg="1" advAuto="0"/>
      <p:bldP spid="222" grpId="2" animBg="1" advAuto="0"/>
      <p:bldP spid="223" grpId="11" animBg="1" advAuto="0"/>
      <p:bldP spid="224" grpId="3" animBg="1" advAuto="0"/>
      <p:bldP spid="225" grpId="4" animBg="1" advAuto="0"/>
      <p:bldP spid="226" grpId="5" animBg="1" advAuto="0"/>
      <p:bldP spid="233" grpId="6" animBg="1" advAuto="0"/>
      <p:bldP spid="234" grpId="7"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237"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238"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239" name="What excellent competition it is!"/>
          <p:cNvSpPr txBox="1"/>
          <p:nvPr/>
        </p:nvSpPr>
        <p:spPr>
          <a:xfrm>
            <a:off x="9276141" y="11317404"/>
            <a:ext cx="5831726"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정말 훌륭한 </a:t>
            </a:r>
            <a:r>
              <a:rPr lang="ko-KR" altLang="en-US" dirty="0" err="1"/>
              <a:t>경쟁이었어</a:t>
            </a:r>
            <a:r>
              <a:rPr lang="en-US" altLang="ko-KR" dirty="0"/>
              <a:t>!</a:t>
            </a:r>
            <a:endParaRPr dirty="0"/>
          </a:p>
        </p:txBody>
      </p:sp>
      <p:sp>
        <p:nvSpPr>
          <p:cNvPr id="240" name="Now it is the time for review. Answer the questions above."/>
          <p:cNvSpPr txBox="1"/>
          <p:nvPr/>
        </p:nvSpPr>
        <p:spPr>
          <a:xfrm>
            <a:off x="4189849" y="11364078"/>
            <a:ext cx="15406462"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이번시간에 배운 것을 다시한번 복습해볼까</a:t>
            </a:r>
            <a:r>
              <a:rPr lang="en-US" altLang="ko-KR" dirty="0"/>
              <a:t>? </a:t>
            </a:r>
            <a:r>
              <a:rPr lang="ko-KR" altLang="en-US" dirty="0"/>
              <a:t>위의 질문에 답해보자</a:t>
            </a:r>
            <a:r>
              <a:rPr lang="en-US" altLang="ko-KR" dirty="0"/>
              <a:t>.</a:t>
            </a:r>
            <a:endParaRPr lang="ko-KR" altLang="en-US" dirty="0"/>
          </a:p>
        </p:txBody>
      </p:sp>
      <p:sp>
        <p:nvSpPr>
          <p:cNvPr id="241" name="You have by now finished all the training classes in this training camp. From next time on,…"/>
          <p:cNvSpPr txBox="1"/>
          <p:nvPr/>
        </p:nvSpPr>
        <p:spPr>
          <a:xfrm>
            <a:off x="3775433" y="10297669"/>
            <a:ext cx="16833134" cy="275761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친구들</a:t>
            </a:r>
            <a:r>
              <a:rPr lang="en-US" altLang="ko-KR" dirty="0"/>
              <a:t>!</a:t>
            </a:r>
            <a:r>
              <a:rPr lang="ko-KR" altLang="en-US" dirty="0"/>
              <a:t> 이제 이 훈련 캠프의 모든 훈련 수업을 </a:t>
            </a:r>
            <a:r>
              <a:rPr lang="ko-KR" altLang="en-US" dirty="0" err="1"/>
              <a:t>끝냈어</a:t>
            </a:r>
            <a:r>
              <a:rPr lang="en-US" altLang="ko-KR" dirty="0"/>
              <a:t>. </a:t>
            </a:r>
          </a:p>
          <a:p>
            <a:pPr>
              <a:lnSpc>
                <a:spcPct val="150000"/>
              </a:lnSpc>
              <a:defRPr sz="4000">
                <a:solidFill>
                  <a:srgbClr val="41CAD0"/>
                </a:solidFill>
              </a:defRPr>
            </a:pPr>
            <a:r>
              <a:rPr lang="ko-KR" altLang="en-US" dirty="0"/>
              <a:t>다음부터 너는 공식 </a:t>
            </a:r>
            <a:r>
              <a:rPr lang="en-US" altLang="ko-KR" dirty="0"/>
              <a:t>GJS </a:t>
            </a:r>
            <a:r>
              <a:rPr lang="ko-KR" altLang="en-US" dirty="0"/>
              <a:t>파일럿이 될 거고 실제 작전에 참여하게 될 거야</a:t>
            </a:r>
            <a:r>
              <a:rPr lang="en-US" altLang="ko-KR" dirty="0"/>
              <a:t>. </a:t>
            </a:r>
          </a:p>
          <a:p>
            <a:pPr>
              <a:lnSpc>
                <a:spcPct val="150000"/>
              </a:lnSpc>
              <a:defRPr sz="4000">
                <a:solidFill>
                  <a:srgbClr val="41CAD0"/>
                </a:solidFill>
              </a:defRPr>
            </a:pPr>
            <a:r>
              <a:rPr lang="ko-KR" altLang="en-US"/>
              <a:t>준비 잘하고 </a:t>
            </a:r>
            <a:r>
              <a:rPr lang="ko-KR" altLang="en-US" dirty="0"/>
              <a:t>다가올 도전에 대비하도록</a:t>
            </a:r>
            <a:r>
              <a:rPr lang="en-US" altLang="ko-KR" dirty="0"/>
              <a:t>! </a:t>
            </a:r>
          </a:p>
        </p:txBody>
      </p:sp>
      <p:sp>
        <p:nvSpPr>
          <p:cNvPr id="242" name="How many ways of data display does GEIO have?"/>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en-US" altLang="ko-KR" dirty="0"/>
              <a:t>GEIO</a:t>
            </a:r>
            <a:r>
              <a:rPr lang="ko-KR" altLang="ko-KR" dirty="0"/>
              <a:t>는 </a:t>
            </a:r>
            <a:r>
              <a:rPr lang="ko-KR" altLang="en-US" dirty="0"/>
              <a:t>몇 개의 </a:t>
            </a:r>
            <a:r>
              <a:rPr lang="ko-KR" altLang="ko-KR" dirty="0"/>
              <a:t>데이터 디스플레이 방법을 가지고 </a:t>
            </a:r>
            <a:r>
              <a:rPr lang="ko-KR" altLang="en-US" dirty="0"/>
              <a:t>있을까</a:t>
            </a:r>
            <a:r>
              <a:rPr lang="en-US" altLang="ko-KR" dirty="0"/>
              <a:t>?</a:t>
            </a:r>
            <a:endParaRPr lang="ko-KR" altLang="ko-KR" dirty="0"/>
          </a:p>
        </p:txBody>
      </p:sp>
      <p:sp>
        <p:nvSpPr>
          <p:cNvPr id="243" name="What is the difference between “Display” and “Button”?"/>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en-US" altLang="ko-KR" dirty="0"/>
              <a:t>"</a:t>
            </a:r>
            <a:r>
              <a:rPr lang="ko-KR" altLang="ko-KR" dirty="0"/>
              <a:t>디스플레이</a:t>
            </a:r>
            <a:r>
              <a:rPr lang="en-US" altLang="ko-KR" dirty="0"/>
              <a:t>"</a:t>
            </a:r>
            <a:r>
              <a:rPr lang="ko-KR" altLang="ko-KR" dirty="0"/>
              <a:t>와</a:t>
            </a:r>
            <a:r>
              <a:rPr lang="en-US" altLang="ko-KR" dirty="0"/>
              <a:t> "</a:t>
            </a:r>
            <a:r>
              <a:rPr lang="ko-KR" altLang="ko-KR" dirty="0"/>
              <a:t>버튼</a:t>
            </a:r>
            <a:r>
              <a:rPr lang="en-US" altLang="ko-KR" dirty="0"/>
              <a:t>"</a:t>
            </a:r>
            <a:r>
              <a:rPr lang="ko-KR" altLang="ko-KR" dirty="0"/>
              <a:t>의 차이점은 무엇인가</a:t>
            </a:r>
            <a:r>
              <a:rPr lang="en-US" altLang="ko-KR" dirty="0"/>
              <a:t>?</a:t>
            </a:r>
            <a:endParaRPr lang="ko-KR" altLang="ko-KR" dirty="0"/>
          </a:p>
        </p:txBody>
      </p:sp>
      <p:sp>
        <p:nvSpPr>
          <p:cNvPr id="244" name="How to find out the range of GEIO’s HP?"/>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en-US" altLang="ko-KR" dirty="0"/>
              <a:t>GEIO</a:t>
            </a:r>
            <a:r>
              <a:rPr lang="ko-KR" altLang="ko-KR" dirty="0"/>
              <a:t>의</a:t>
            </a:r>
            <a:r>
              <a:rPr lang="en-US" altLang="ko-KR" dirty="0"/>
              <a:t> HP </a:t>
            </a:r>
            <a:r>
              <a:rPr lang="ko-KR" altLang="ko-KR" dirty="0"/>
              <a:t>범위를 어떻게 알 수 있</a:t>
            </a:r>
            <a:r>
              <a:rPr lang="ko-KR" altLang="en-US" dirty="0"/>
              <a:t>을까</a:t>
            </a:r>
            <a:r>
              <a:rPr lang="en-US" altLang="ko-KR" dirty="0"/>
              <a:t>? </a:t>
            </a:r>
            <a:endParaRPr lang="ko-KR" altLang="ko-K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2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239"/>
                                        </p:tgtEl>
                                      </p:cBhvr>
                                    </p:animEffect>
                                    <p:set>
                                      <p:cBhvr>
                                        <p:cTn id="11" fill="hold">
                                          <p:stCondLst>
                                            <p:cond delay="499"/>
                                          </p:stCondLst>
                                        </p:cTn>
                                        <p:tgtEl>
                                          <p:spTgt spid="239"/>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2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4" nodeType="clickEffect">
                                  <p:stCondLst>
                                    <p:cond delay="0"/>
                                  </p:stCondLst>
                                  <p:iterate type="lt">
                                    <p:tmAbs val="100"/>
                                  </p:iterate>
                                  <p:childTnLst>
                                    <p:set>
                                      <p:cBhvr>
                                        <p:cTn id="18" fill="hold"/>
                                        <p:tgtEl>
                                          <p:spTgt spid="2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5" nodeType="clickEffect">
                                  <p:stCondLst>
                                    <p:cond delay="0"/>
                                  </p:stCondLst>
                                  <p:iterate type="lt">
                                    <p:tmAbs val="100"/>
                                  </p:iterate>
                                  <p:childTnLst>
                                    <p:set>
                                      <p:cBhvr>
                                        <p:cTn id="22" fill="hold"/>
                                        <p:tgtEl>
                                          <p:spTgt spid="2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6" nodeType="clickEffect">
                                  <p:stCondLst>
                                    <p:cond delay="0"/>
                                  </p:stCondLst>
                                  <p:iterate type="lt">
                                    <p:tmAbs val="100"/>
                                  </p:iterate>
                                  <p:childTnLst>
                                    <p:set>
                                      <p:cBhvr>
                                        <p:cTn id="26" fill="hold"/>
                                        <p:tgtEl>
                                          <p:spTgt spid="2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xit" presetSubtype="8" fill="hold" grpId="7" nodeType="clickEffect">
                                  <p:stCondLst>
                                    <p:cond delay="0"/>
                                  </p:stCondLst>
                                  <p:iterate>
                                    <p:tmAbs val="0"/>
                                  </p:iterate>
                                  <p:childTnLst>
                                    <p:animEffect transition="out" filter="wipe(left)">
                                      <p:cBhvr>
                                        <p:cTn id="30" dur="500" fill="hold"/>
                                        <p:tgtEl>
                                          <p:spTgt spid="240"/>
                                        </p:tgtEl>
                                      </p:cBhvr>
                                    </p:animEffect>
                                    <p:set>
                                      <p:cBhvr>
                                        <p:cTn id="31" fill="hold">
                                          <p:stCondLst>
                                            <p:cond delay="499"/>
                                          </p:stCondLst>
                                        </p:cTn>
                                        <p:tgtEl>
                                          <p:spTgt spid="240"/>
                                        </p:tgtEl>
                                        <p:attrNameLst>
                                          <p:attrName>style.visibility</p:attrName>
                                        </p:attrNameLst>
                                      </p:cBhvr>
                                      <p:to>
                                        <p:strVal val="hidden"/>
                                      </p:to>
                                    </p:set>
                                  </p:childTnLst>
                                </p:cTn>
                              </p:par>
                            </p:childTnLst>
                          </p:cTn>
                        </p:par>
                        <p:par>
                          <p:cTn id="32" fill="hold">
                            <p:stCondLst>
                              <p:cond delay="500"/>
                            </p:stCondLst>
                            <p:childTnLst>
                              <p:par>
                                <p:cTn id="33" presetID="1" presetClass="entr" presetSubtype="0" fill="hold" grpId="8" nodeType="afterEffect">
                                  <p:stCondLst>
                                    <p:cond delay="0"/>
                                  </p:stCondLst>
                                  <p:iterate type="lt">
                                    <p:tmAbs val="100"/>
                                  </p:iterate>
                                  <p:childTnLst>
                                    <p:set>
                                      <p:cBhvr>
                                        <p:cTn id="34" fill="hold"/>
                                        <p:tgtEl>
                                          <p:spTgt spid="2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 grpId="1" animBg="1" advAuto="0"/>
      <p:bldP spid="239" grpId="2" animBg="1" advAuto="0"/>
      <p:bldP spid="240" grpId="3" animBg="1" advAuto="0"/>
      <p:bldP spid="240" grpId="7" animBg="1" advAuto="0"/>
      <p:bldP spid="241" grpId="8" animBg="1" advAuto="0"/>
      <p:bldP spid="242" grpId="4" animBg="1" advAuto="0"/>
      <p:bldP spid="243" grpId="5" animBg="1" advAuto="0"/>
      <p:bldP spid="244" grpId="6"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23"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24"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25" name="Welcome back fellow pilots! I am Sam. Do you still remember what we have learnt last time?"/>
          <p:cNvSpPr txBox="1"/>
          <p:nvPr/>
        </p:nvSpPr>
        <p:spPr>
          <a:xfrm>
            <a:off x="2108311" y="11234127"/>
            <a:ext cx="20167380"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친구</a:t>
            </a:r>
            <a:r>
              <a:rPr lang="ko-KR" altLang="ko-KR" dirty="0"/>
              <a:t>들 다시 돌아온 걸 환영해</a:t>
            </a:r>
            <a:r>
              <a:rPr lang="en-US" altLang="ko-KR" dirty="0"/>
              <a:t>! </a:t>
            </a:r>
            <a:r>
              <a:rPr lang="ko-KR" altLang="ko-KR" dirty="0"/>
              <a:t>나는 샘이야</a:t>
            </a:r>
            <a:r>
              <a:rPr lang="en-US" altLang="ko-KR" dirty="0"/>
              <a:t>. </a:t>
            </a:r>
            <a:r>
              <a:rPr lang="ko-KR" altLang="ko-KR" dirty="0"/>
              <a:t>지난 시간에 배운 것들 아직 기억하고 있지</a:t>
            </a:r>
            <a:r>
              <a:rPr lang="en-US" altLang="ko-KR" dirty="0"/>
              <a:t>? </a:t>
            </a:r>
            <a:endParaRPr lang="ko-KR" altLang="ko-KR" dirty="0"/>
          </a:p>
        </p:txBody>
      </p:sp>
      <p:sp>
        <p:nvSpPr>
          <p:cNvPr id="126" name="By now, we have learned and practiced how to accurately control GEIO and the way of…"/>
          <p:cNvSpPr txBox="1"/>
          <p:nvPr/>
        </p:nvSpPr>
        <p:spPr>
          <a:xfrm>
            <a:off x="1857021" y="10759179"/>
            <a:ext cx="21050634" cy="183428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지금까지 우리는 </a:t>
            </a:r>
            <a:r>
              <a:rPr lang="en-US" altLang="ko-KR" dirty="0"/>
              <a:t>GEIO</a:t>
            </a:r>
            <a:r>
              <a:rPr lang="ko-KR" altLang="en-US" dirty="0"/>
              <a:t>를 정확히 제어하는 방법과 무기를 사용하는 방법을 배우고 </a:t>
            </a:r>
            <a:r>
              <a:rPr lang="ko-KR" altLang="en-US" dirty="0" err="1"/>
              <a:t>연습했어</a:t>
            </a:r>
            <a:r>
              <a:rPr lang="en-US" altLang="ko-KR" dirty="0"/>
              <a:t>. </a:t>
            </a:r>
          </a:p>
          <a:p>
            <a:pPr>
              <a:lnSpc>
                <a:spcPct val="150000"/>
              </a:lnSpc>
              <a:defRPr sz="4000">
                <a:solidFill>
                  <a:srgbClr val="41CAD0"/>
                </a:solidFill>
              </a:defRPr>
            </a:pPr>
            <a:r>
              <a:rPr lang="ko-KR" altLang="en-US" dirty="0"/>
              <a:t>그래서 오늘 우리는 너의 기술을 시험하기 위해 모의 전투를 해볼 거야</a:t>
            </a:r>
            <a:r>
              <a:rPr lang="en-US" altLang="ko-KR" dirty="0"/>
              <a:t>. </a:t>
            </a:r>
          </a:p>
        </p:txBody>
      </p:sp>
      <p:sp>
        <p:nvSpPr>
          <p:cNvPr id="127" name="What are logic control codes?"/>
          <p:cNvSpPr/>
          <p:nvPr/>
        </p:nvSpPr>
        <p:spPr>
          <a:xfrm>
            <a:off x="6477167" y="2592652"/>
            <a:ext cx="11429666" cy="1270001"/>
          </a:xfrm>
          <a:prstGeom prst="roundRect">
            <a:avLst>
              <a:gd name="adj" fmla="val 15000"/>
            </a:avLst>
          </a:prstGeom>
          <a:solidFill>
            <a:srgbClr val="00CFD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논리 제어 </a:t>
            </a:r>
            <a:r>
              <a:rPr lang="ko-KR" altLang="en-US" dirty="0" err="1"/>
              <a:t>코드란</a:t>
            </a:r>
            <a:r>
              <a:rPr lang="ko-KR" altLang="en-US" dirty="0"/>
              <a:t> 무엇인가</a:t>
            </a:r>
            <a:r>
              <a:rPr lang="en-US" altLang="ko-KR" dirty="0"/>
              <a:t>? </a:t>
            </a:r>
            <a:endParaRPr dirty="0"/>
          </a:p>
        </p:txBody>
      </p:sp>
      <p:sp>
        <p:nvSpPr>
          <p:cNvPr id="128" name="What is flow chart? How to draw a flow chart?"/>
          <p:cNvSpPr/>
          <p:nvPr/>
        </p:nvSpPr>
        <p:spPr>
          <a:xfrm>
            <a:off x="6477167" y="4755552"/>
            <a:ext cx="11429666" cy="1270001"/>
          </a:xfrm>
          <a:prstGeom prst="roundRect">
            <a:avLst>
              <a:gd name="adj" fmla="val 15000"/>
            </a:avLst>
          </a:prstGeom>
          <a:solidFill>
            <a:srgbClr val="00CFD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ko-KR" altLang="en-US" dirty="0"/>
              <a:t>순서도</a:t>
            </a:r>
            <a:r>
              <a:rPr lang="ko-KR" altLang="ko-KR" dirty="0"/>
              <a:t>란 </a:t>
            </a:r>
            <a:r>
              <a:rPr lang="en-US" altLang="ko-KR" dirty="0"/>
              <a:t>? </a:t>
            </a:r>
            <a:r>
              <a:rPr lang="ko-KR" altLang="en-US" dirty="0"/>
              <a:t>순서도</a:t>
            </a:r>
            <a:r>
              <a:rPr lang="ko-KR" altLang="ko-KR" dirty="0"/>
              <a:t>를 그리는 방법은</a:t>
            </a:r>
            <a:r>
              <a:rPr lang="en-US" altLang="ko-KR" dirty="0"/>
              <a:t>?</a:t>
            </a:r>
            <a:endParaRPr lang="ko-KR" altLang="ko-KR" dirty="0"/>
          </a:p>
        </p:txBody>
      </p:sp>
      <p:sp>
        <p:nvSpPr>
          <p:cNvPr id="129" name="What does the code “repeat times” do?"/>
          <p:cNvSpPr/>
          <p:nvPr/>
        </p:nvSpPr>
        <p:spPr>
          <a:xfrm>
            <a:off x="6477167" y="6918452"/>
            <a:ext cx="11429666" cy="1270001"/>
          </a:xfrm>
          <a:prstGeom prst="roundRect">
            <a:avLst>
              <a:gd name="adj" fmla="val 15000"/>
            </a:avLst>
          </a:prstGeom>
          <a:solidFill>
            <a:srgbClr val="00CFD4"/>
          </a:solidFill>
          <a:ln w="12700">
            <a:miter lim="400000"/>
          </a:ln>
          <a:extLst>
            <a:ext uri="{C572A759-6A51-4108-AA02-DFA0A04FC94B}">
              <ma14:wrappingTextBoxFlag xmlns="" xmlns:ma14="http://schemas.microsoft.com/office/mac/drawingml/2011/main" val="1"/>
            </a:ext>
          </a:extLst>
        </p:spPr>
        <p:txBody>
          <a:bodyPr lIns="0" tIns="0" rIns="0" bIns="0" anchor="ctr"/>
          <a:lstStyle>
            <a:lvl1pPr>
              <a:defRPr sz="3200" b="0">
                <a:solidFill>
                  <a:srgbClr val="FFFFFF"/>
                </a:solidFill>
                <a:latin typeface="+mn-lt"/>
                <a:ea typeface="+mn-ea"/>
                <a:cs typeface="+mn-cs"/>
                <a:sym typeface="Helvetica Neue Medium"/>
              </a:defRPr>
            </a:lvl1pPr>
          </a:lstStyle>
          <a:p>
            <a:r>
              <a:rPr lang="en-US" altLang="ko-KR" dirty="0"/>
              <a:t>“X</a:t>
            </a:r>
            <a:r>
              <a:rPr lang="ko-KR" altLang="en-US" dirty="0"/>
              <a:t>회 반복</a:t>
            </a:r>
            <a:r>
              <a:rPr lang="en-US" altLang="ko-KR" dirty="0"/>
              <a:t>" </a:t>
            </a:r>
            <a:r>
              <a:rPr lang="ko-KR" altLang="ko-KR" dirty="0"/>
              <a:t>코드는 무엇을 </a:t>
            </a:r>
            <a:r>
              <a:rPr lang="ko-KR" altLang="en-US" dirty="0"/>
              <a:t>할까</a:t>
            </a:r>
            <a:r>
              <a:rPr lang="en-US" altLang="ko-KR" dirty="0"/>
              <a:t>?</a:t>
            </a:r>
            <a:endParaRPr lang="ko-KR" altLang="ko-KR" dirty="0"/>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iterate>
                                    <p:tmAbs val="0"/>
                                  </p:iterate>
                                  <p:childTnLst>
                                    <p:set>
                                      <p:cBhvr>
                                        <p:cTn id="6" fill="hold"/>
                                        <p:tgtEl>
                                          <p:spTgt spid="123"/>
                                        </p:tgtEl>
                                        <p:attrNameLst>
                                          <p:attrName>style.visibility</p:attrName>
                                        </p:attrNameLst>
                                      </p:cBhvr>
                                      <p:to>
                                        <p:strVal val="visible"/>
                                      </p:to>
                                    </p:set>
                                    <p:anim calcmode="lin" valueType="num">
                                      <p:cBhvr>
                                        <p:cTn id="7" dur="1000" fill="hold"/>
                                        <p:tgtEl>
                                          <p:spTgt spid="123"/>
                                        </p:tgtEl>
                                        <p:attrNameLst>
                                          <p:attrName>ppt_x</p:attrName>
                                        </p:attrNameLst>
                                      </p:cBhvr>
                                      <p:tavLst>
                                        <p:tav tm="0">
                                          <p:val>
                                            <p:strVal val="1+#ppt_w/2"/>
                                          </p:val>
                                        </p:tav>
                                        <p:tav tm="100000">
                                          <p:val>
                                            <p:strVal val="#ppt_x"/>
                                          </p:val>
                                        </p:tav>
                                      </p:tavLst>
                                    </p:anim>
                                    <p:anim calcmode="lin" valueType="num">
                                      <p:cBhvr>
                                        <p:cTn id="8" dur="10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2" nodeType="clickEffect">
                                  <p:stCondLst>
                                    <p:cond delay="0"/>
                                  </p:stCondLst>
                                  <p:iterate>
                                    <p:tmAbs val="0"/>
                                  </p:iterate>
                                  <p:childTnLst>
                                    <p:set>
                                      <p:cBhvr>
                                        <p:cTn id="12" fill="hold"/>
                                        <p:tgtEl>
                                          <p:spTgt spid="124"/>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3" nodeType="afterEffect">
                                  <p:stCondLst>
                                    <p:cond delay="0"/>
                                  </p:stCondLst>
                                  <p:iterate type="lt">
                                    <p:tmAbs val="100"/>
                                  </p:iterate>
                                  <p:childTnLst>
                                    <p:set>
                                      <p:cBhvr>
                                        <p:cTn id="15" fill="hold"/>
                                        <p:tgtEl>
                                          <p:spTgt spid="12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4" nodeType="clickEffect">
                                  <p:stCondLst>
                                    <p:cond delay="0"/>
                                  </p:stCondLst>
                                  <p:iterate type="lt">
                                    <p:tmAbs val="100"/>
                                  </p:iterate>
                                  <p:childTnLst>
                                    <p:set>
                                      <p:cBhvr>
                                        <p:cTn id="19" fill="hold"/>
                                        <p:tgtEl>
                                          <p:spTgt spid="12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5" nodeType="clickEffect">
                                  <p:stCondLst>
                                    <p:cond delay="0"/>
                                  </p:stCondLst>
                                  <p:iterate type="lt">
                                    <p:tmAbs val="100"/>
                                  </p:iterate>
                                  <p:childTnLst>
                                    <p:set>
                                      <p:cBhvr>
                                        <p:cTn id="23" fill="hold"/>
                                        <p:tgtEl>
                                          <p:spTgt spid="12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6" nodeType="clickEffect">
                                  <p:stCondLst>
                                    <p:cond delay="0"/>
                                  </p:stCondLst>
                                  <p:iterate type="lt">
                                    <p:tmAbs val="100"/>
                                  </p:iterate>
                                  <p:childTnLst>
                                    <p:set>
                                      <p:cBhvr>
                                        <p:cTn id="27" fill="hold"/>
                                        <p:tgtEl>
                                          <p:spTgt spid="12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7" nodeType="clickEffect">
                                  <p:stCondLst>
                                    <p:cond delay="0"/>
                                  </p:stCondLst>
                                  <p:iterate>
                                    <p:tmAbs val="0"/>
                                  </p:iterate>
                                  <p:childTnLst>
                                    <p:animEffect transition="out" filter="wipe(left)">
                                      <p:cBhvr>
                                        <p:cTn id="31" dur="500" fill="hold"/>
                                        <p:tgtEl>
                                          <p:spTgt spid="125"/>
                                        </p:tgtEl>
                                      </p:cBhvr>
                                    </p:animEffect>
                                    <p:set>
                                      <p:cBhvr>
                                        <p:cTn id="32" fill="hold">
                                          <p:stCondLst>
                                            <p:cond delay="499"/>
                                          </p:stCondLst>
                                        </p:cTn>
                                        <p:tgtEl>
                                          <p:spTgt spid="125"/>
                                        </p:tgtEl>
                                        <p:attrNameLst>
                                          <p:attrName>style.visibility</p:attrName>
                                        </p:attrNameLst>
                                      </p:cBhvr>
                                      <p:to>
                                        <p:strVal val="hidden"/>
                                      </p:to>
                                    </p:set>
                                  </p:childTnLst>
                                </p:cTn>
                              </p:par>
                            </p:childTnLst>
                          </p:cTn>
                        </p:par>
                        <p:par>
                          <p:cTn id="33" fill="hold">
                            <p:stCondLst>
                              <p:cond delay="500"/>
                            </p:stCondLst>
                            <p:childTnLst>
                              <p:par>
                                <p:cTn id="34" presetID="1" presetClass="entr" presetSubtype="0" fill="hold" grpId="8" nodeType="afterEffect">
                                  <p:stCondLst>
                                    <p:cond delay="0"/>
                                  </p:stCondLst>
                                  <p:iterate type="lt">
                                    <p:tmAbs val="100"/>
                                  </p:iterate>
                                  <p:childTnLst>
                                    <p:set>
                                      <p:cBhvr>
                                        <p:cTn id="35" fill="hold"/>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1" animBg="1" advAuto="0"/>
      <p:bldP spid="124" grpId="2" animBg="1" advAuto="0"/>
      <p:bldP spid="125" grpId="3" animBg="1" advAuto="0"/>
      <p:bldP spid="125" grpId="7" animBg="1" advAuto="0"/>
      <p:bldP spid="126" grpId="8" animBg="1" advAuto="0"/>
      <p:bldP spid="127" grpId="4" animBg="1" advAuto="0"/>
      <p:bldP spid="128" grpId="5" animBg="1" advAuto="0"/>
      <p:bldP spid="129"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32"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33" name="Briefing"/>
          <p:cNvSpPr txBox="1"/>
          <p:nvPr/>
        </p:nvSpPr>
        <p:spPr>
          <a:xfrm>
            <a:off x="10986542" y="6345039"/>
            <a:ext cx="2410917" cy="10259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rPr lang="ko-KR" altLang="en-US" dirty="0"/>
              <a:t>브리핑</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36" name="色彩主角 4.png" descr="色彩主角 4.png"/>
          <p:cNvPicPr>
            <a:picLocks noChangeAspect="1"/>
          </p:cNvPicPr>
          <p:nvPr/>
        </p:nvPicPr>
        <p:blipFill>
          <a:blip r:embed="rId3"/>
          <a:stretch>
            <a:fillRect/>
          </a:stretch>
        </p:blipFill>
        <p:spPr>
          <a:xfrm>
            <a:off x="17375714" y="2480522"/>
            <a:ext cx="6767211" cy="13716001"/>
          </a:xfrm>
          <a:prstGeom prst="rect">
            <a:avLst/>
          </a:prstGeom>
          <a:ln w="12700">
            <a:miter lim="400000"/>
          </a:ln>
        </p:spPr>
      </p:pic>
      <p:pic>
        <p:nvPicPr>
          <p:cNvPr id="137" name="V朘R$~3LVOWC{SUC4.png" descr="V朘R$~3LVOWC{SUC4.png"/>
          <p:cNvPicPr>
            <a:picLocks noChangeAspect="1"/>
          </p:cNvPicPr>
          <p:nvPr/>
        </p:nvPicPr>
        <p:blipFill>
          <a:blip r:embed="rId4"/>
          <a:stretch>
            <a:fillRect/>
          </a:stretch>
        </p:blipFill>
        <p:spPr>
          <a:xfrm>
            <a:off x="0" y="9377048"/>
            <a:ext cx="24384001" cy="4432301"/>
          </a:xfrm>
          <a:prstGeom prst="rect">
            <a:avLst/>
          </a:prstGeom>
          <a:ln w="12700">
            <a:miter lim="400000"/>
          </a:ln>
        </p:spPr>
      </p:pic>
      <p:sp>
        <p:nvSpPr>
          <p:cNvPr id="139" name="In the Briefing section, let’s see what we are going to learn today."/>
          <p:cNvSpPr txBox="1"/>
          <p:nvPr/>
        </p:nvSpPr>
        <p:spPr>
          <a:xfrm>
            <a:off x="6397946" y="11234127"/>
            <a:ext cx="11588109" cy="71814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en-US" dirty="0"/>
              <a:t>브리핑</a:t>
            </a:r>
            <a:r>
              <a:rPr lang="ko-KR" altLang="ko-KR" dirty="0"/>
              <a:t>에서는 우리가 오늘 무엇을 배울지 알아보자</a:t>
            </a:r>
            <a:endParaRPr lang="en-US" dirty="0"/>
          </a:p>
        </p:txBody>
      </p:sp>
      <p:grpSp>
        <p:nvGrpSpPr>
          <p:cNvPr id="2" name="그룹 1">
            <a:extLst>
              <a:ext uri="{FF2B5EF4-FFF2-40B4-BE49-F238E27FC236}">
                <a16:creationId xmlns:a16="http://schemas.microsoft.com/office/drawing/2014/main" id="{1A3CE996-84C9-4BEC-AAD1-998E45FD5C70}"/>
              </a:ext>
            </a:extLst>
          </p:cNvPr>
          <p:cNvGrpSpPr/>
          <p:nvPr/>
        </p:nvGrpSpPr>
        <p:grpSpPr>
          <a:xfrm>
            <a:off x="7350623" y="1189109"/>
            <a:ext cx="9682754" cy="7808587"/>
            <a:chOff x="7350623" y="1189109"/>
            <a:chExt cx="9682754" cy="7808587"/>
          </a:xfrm>
        </p:grpSpPr>
        <p:sp>
          <p:nvSpPr>
            <p:cNvPr id="138" name="Topic…"/>
            <p:cNvSpPr txBox="1"/>
            <p:nvPr/>
          </p:nvSpPr>
          <p:spPr>
            <a:xfrm>
              <a:off x="7452224" y="1274932"/>
              <a:ext cx="9466852" cy="7489230"/>
            </a:xfrm>
            <a:prstGeom prst="rect">
              <a:avLst/>
            </a:prstGeom>
            <a:solidFill>
              <a:srgbClr val="2B2B32">
                <a:alpha val="79900"/>
              </a:srgbClr>
            </a:solidFill>
            <a:extLst>
              <a:ext uri="{C572A759-6A51-4108-AA02-DFA0A04FC94B}">
                <ma14:wrappingTextBoxFlag xmlns="" xmlns:ma14="http://schemas.microsoft.com/office/mac/drawingml/2011/main" val="1"/>
              </a:ext>
            </a:extLst>
          </p:spPr>
          <p:txBody>
            <a:bodyPr lIns="50800" tIns="50800" rIns="50800" bIns="50800" anchor="ctr">
              <a:spAutoFit/>
            </a:bodyPr>
            <a:lstStyle/>
            <a:p>
              <a:pPr>
                <a:defRPr sz="4000">
                  <a:solidFill>
                    <a:srgbClr val="FFFFFF"/>
                  </a:solidFill>
                </a:defRPr>
              </a:pPr>
              <a:endParaRPr dirty="0"/>
            </a:p>
            <a:p>
              <a:pPr>
                <a:defRPr sz="4000">
                  <a:solidFill>
                    <a:srgbClr val="FFFFFF"/>
                  </a:solidFill>
                </a:defRPr>
              </a:pPr>
              <a:r>
                <a:rPr lang="ko-KR" altLang="en-US" dirty="0"/>
                <a:t>주제</a:t>
              </a:r>
              <a:endParaRPr dirty="0"/>
            </a:p>
            <a:p>
              <a:pPr>
                <a:defRPr>
                  <a:solidFill>
                    <a:srgbClr val="FFFFFF"/>
                  </a:solidFill>
                </a:defRPr>
              </a:pPr>
              <a:r>
                <a:rPr dirty="0"/>
                <a:t>“</a:t>
              </a:r>
              <a:r>
                <a:rPr lang="ko-KR" altLang="en-US" dirty="0"/>
                <a:t>전투 시뮬레이션</a:t>
              </a:r>
              <a:r>
                <a:rPr dirty="0"/>
                <a:t>”</a:t>
              </a:r>
            </a:p>
            <a:p>
              <a:pPr>
                <a:defRPr sz="4000">
                  <a:solidFill>
                    <a:srgbClr val="FFFFFF"/>
                  </a:solidFill>
                </a:defRPr>
              </a:pPr>
              <a:endParaRPr dirty="0"/>
            </a:p>
            <a:p>
              <a:pPr>
                <a:defRPr sz="4000">
                  <a:solidFill>
                    <a:srgbClr val="FFFFFF"/>
                  </a:solidFill>
                </a:defRPr>
              </a:pPr>
              <a:r>
                <a:rPr lang="ko-KR" altLang="en-US" dirty="0"/>
                <a:t>숙지사항</a:t>
              </a:r>
              <a:endParaRPr dirty="0"/>
            </a:p>
            <a:p>
              <a:pPr>
                <a:defRPr>
                  <a:solidFill>
                    <a:srgbClr val="FFFFFF"/>
                  </a:solidFill>
                </a:defRPr>
              </a:pPr>
              <a:r>
                <a:rPr lang="ko-KR" altLang="en-US" dirty="0"/>
                <a:t>디스플레이 정보</a:t>
              </a:r>
              <a:endParaRPr dirty="0"/>
            </a:p>
            <a:p>
              <a:pPr>
                <a:defRPr sz="4000">
                  <a:solidFill>
                    <a:srgbClr val="FFFFFF"/>
                  </a:solidFill>
                </a:defRPr>
              </a:pPr>
              <a:endParaRPr dirty="0"/>
            </a:p>
            <a:p>
              <a:pPr>
                <a:defRPr sz="4000">
                  <a:solidFill>
                    <a:srgbClr val="FFFFFF"/>
                  </a:solidFill>
                </a:defRPr>
              </a:pPr>
              <a:r>
                <a:rPr lang="ko-KR" altLang="en-US" dirty="0"/>
                <a:t>훈련</a:t>
              </a:r>
              <a:endParaRPr dirty="0"/>
            </a:p>
            <a:p>
              <a:pPr>
                <a:defRPr>
                  <a:solidFill>
                    <a:srgbClr val="FFFFFF"/>
                  </a:solidFill>
                </a:defRPr>
              </a:pPr>
              <a:r>
                <a:rPr lang="ko-KR" altLang="en-US" dirty="0"/>
                <a:t>데이터 수집 및 디스플레이</a:t>
              </a:r>
              <a:endParaRPr dirty="0"/>
            </a:p>
            <a:p>
              <a:pPr>
                <a:defRPr sz="4000">
                  <a:solidFill>
                    <a:srgbClr val="FFFFFF"/>
                  </a:solidFill>
                </a:defRPr>
              </a:pPr>
              <a:endParaRPr dirty="0"/>
            </a:p>
            <a:p>
              <a:pPr>
                <a:defRPr sz="4000">
                  <a:solidFill>
                    <a:srgbClr val="FFFFFF"/>
                  </a:solidFill>
                </a:defRPr>
              </a:pPr>
              <a:r>
                <a:rPr lang="ko-KR" altLang="en-US" dirty="0"/>
                <a:t>도전</a:t>
              </a:r>
              <a:endParaRPr dirty="0"/>
            </a:p>
            <a:p>
              <a:pPr>
                <a:defRPr>
                  <a:solidFill>
                    <a:srgbClr val="FFFFFF"/>
                  </a:solidFill>
                </a:defRPr>
              </a:pPr>
              <a:r>
                <a:rPr dirty="0"/>
                <a:t>2</a:t>
              </a:r>
              <a:r>
                <a:rPr lang="ko-KR" altLang="en-US" dirty="0"/>
                <a:t>대</a:t>
              </a:r>
              <a:r>
                <a:rPr dirty="0"/>
                <a:t>2 </a:t>
              </a:r>
              <a:r>
                <a:rPr lang="ko-KR" altLang="en-US" dirty="0"/>
                <a:t>자유 전투</a:t>
              </a:r>
              <a:endParaRPr dirty="0"/>
            </a:p>
            <a:p>
              <a:pPr>
                <a:defRPr sz="4000">
                  <a:solidFill>
                    <a:srgbClr val="FFFFFF"/>
                  </a:solidFill>
                </a:defRPr>
              </a:pPr>
              <a:endParaRPr dirty="0"/>
            </a:p>
          </p:txBody>
        </p:sp>
        <p:pic>
          <p:nvPicPr>
            <p:cNvPr id="7" name="Topic…" descr="Topic…">
              <a:extLst>
                <a:ext uri="{FF2B5EF4-FFF2-40B4-BE49-F238E27FC236}">
                  <a16:creationId xmlns:a16="http://schemas.microsoft.com/office/drawing/2014/main" id="{89E00ED6-B544-4E0D-B885-D1CD047A88DC}"/>
                </a:ext>
              </a:extLst>
            </p:cNvPr>
            <p:cNvPicPr>
              <a:picLocks/>
            </p:cNvPicPr>
            <p:nvPr/>
          </p:nvPicPr>
          <p:blipFill>
            <a:blip r:embed="rId5">
              <a:alphaModFix amt="79900"/>
            </a:blip>
            <a:stretch>
              <a:fillRect/>
            </a:stretch>
          </p:blipFill>
          <p:spPr>
            <a:xfrm>
              <a:off x="7350623" y="1189109"/>
              <a:ext cx="9682754" cy="7808587"/>
            </a:xfrm>
            <a:prstGeom prst="rect">
              <a:avLst/>
            </a:prstGeom>
            <a:effectLst/>
          </p:spPr>
        </p:pic>
      </p:gr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42"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43" name="Basic Knowledge"/>
          <p:cNvSpPr txBox="1"/>
          <p:nvPr/>
        </p:nvSpPr>
        <p:spPr>
          <a:xfrm>
            <a:off x="10601821" y="6345039"/>
            <a:ext cx="3180358" cy="10259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rPr lang="ko-KR" altLang="en-US" dirty="0"/>
              <a:t>숙지사항</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 name="控制室.jpg" descr="控制室.jpg"/>
          <p:cNvPicPr>
            <a:picLocks noChangeAspect="1"/>
          </p:cNvPicPr>
          <p:nvPr/>
        </p:nvPicPr>
        <p:blipFill>
          <a:blip r:embed="rId3"/>
          <a:stretch>
            <a:fillRect/>
          </a:stretch>
        </p:blipFill>
        <p:spPr>
          <a:xfrm>
            <a:off x="0" y="0"/>
            <a:ext cx="24384000" cy="13716000"/>
          </a:xfrm>
          <a:prstGeom prst="rect">
            <a:avLst/>
          </a:prstGeom>
          <a:ln w="12700">
            <a:miter lim="400000"/>
          </a:ln>
        </p:spPr>
      </p:pic>
      <p:pic>
        <p:nvPicPr>
          <p:cNvPr id="146" name="控制室屏幕.png" descr="控制室屏幕.png"/>
          <p:cNvPicPr>
            <a:picLocks noChangeAspect="1"/>
          </p:cNvPicPr>
          <p:nvPr/>
        </p:nvPicPr>
        <p:blipFill>
          <a:blip r:embed="rId4"/>
          <a:stretch>
            <a:fillRect/>
          </a:stretch>
        </p:blipFill>
        <p:spPr>
          <a:xfrm>
            <a:off x="-2634026" y="-4412632"/>
            <a:ext cx="30106978" cy="15648110"/>
          </a:xfrm>
          <a:prstGeom prst="rect">
            <a:avLst/>
          </a:prstGeom>
          <a:ln w="12700">
            <a:miter lim="400000"/>
          </a:ln>
        </p:spPr>
      </p:pic>
      <p:pic>
        <p:nvPicPr>
          <p:cNvPr id="147" name="IMG_3909.PNG" descr="IMG_3909.PNG"/>
          <p:cNvPicPr>
            <a:picLocks noChangeAspect="1"/>
          </p:cNvPicPr>
          <p:nvPr/>
        </p:nvPicPr>
        <p:blipFill>
          <a:blip r:embed="rId5"/>
          <a:stretch>
            <a:fillRect/>
          </a:stretch>
        </p:blipFill>
        <p:spPr>
          <a:xfrm>
            <a:off x="2173290" y="1218552"/>
            <a:ext cx="14094178" cy="7501399"/>
          </a:xfrm>
          <a:prstGeom prst="rect">
            <a:avLst/>
          </a:prstGeom>
          <a:ln w="12700">
            <a:miter lim="400000"/>
          </a:ln>
        </p:spPr>
      </p:pic>
      <p:pic>
        <p:nvPicPr>
          <p:cNvPr id="148" name="IMG_3911.PNG" descr="IMG_3911.PNG"/>
          <p:cNvPicPr>
            <a:picLocks noChangeAspect="1"/>
          </p:cNvPicPr>
          <p:nvPr/>
        </p:nvPicPr>
        <p:blipFill>
          <a:blip r:embed="rId6"/>
          <a:stretch>
            <a:fillRect/>
          </a:stretch>
        </p:blipFill>
        <p:spPr>
          <a:xfrm>
            <a:off x="2173293" y="1218552"/>
            <a:ext cx="14094173" cy="7501399"/>
          </a:xfrm>
          <a:prstGeom prst="rect">
            <a:avLst/>
          </a:prstGeom>
          <a:ln w="12700">
            <a:miter lim="400000"/>
          </a:ln>
        </p:spPr>
      </p:pic>
      <p:pic>
        <p:nvPicPr>
          <p:cNvPr id="149" name="色彩主角 4.png" descr="色彩主角 4.png"/>
          <p:cNvPicPr>
            <a:picLocks noChangeAspect="1"/>
          </p:cNvPicPr>
          <p:nvPr/>
        </p:nvPicPr>
        <p:blipFill>
          <a:blip r:embed="rId7"/>
          <a:stretch>
            <a:fillRect/>
          </a:stretch>
        </p:blipFill>
        <p:spPr>
          <a:xfrm>
            <a:off x="17375714" y="2480522"/>
            <a:ext cx="6767211" cy="13716001"/>
          </a:xfrm>
          <a:prstGeom prst="rect">
            <a:avLst/>
          </a:prstGeom>
          <a:ln w="12700">
            <a:miter lim="400000"/>
          </a:ln>
        </p:spPr>
      </p:pic>
      <p:pic>
        <p:nvPicPr>
          <p:cNvPr id="150" name="V朘R$~3LVOWC{SUC4.png" descr="V朘R$~3LVOWC{SUC4.png"/>
          <p:cNvPicPr>
            <a:picLocks noChangeAspect="1"/>
          </p:cNvPicPr>
          <p:nvPr/>
        </p:nvPicPr>
        <p:blipFill>
          <a:blip r:embed="rId8"/>
          <a:stretch>
            <a:fillRect/>
          </a:stretch>
        </p:blipFill>
        <p:spPr>
          <a:xfrm>
            <a:off x="0" y="9377048"/>
            <a:ext cx="24384001" cy="4432301"/>
          </a:xfrm>
          <a:prstGeom prst="rect">
            <a:avLst/>
          </a:prstGeom>
          <a:ln w="12700">
            <a:miter lim="400000"/>
          </a:ln>
        </p:spPr>
      </p:pic>
      <p:sp>
        <p:nvSpPr>
          <p:cNvPr id="151" name="We have learned how to use the laser gun to attack, and how to restore GEIO’s HP.…"/>
          <p:cNvSpPr txBox="1"/>
          <p:nvPr/>
        </p:nvSpPr>
        <p:spPr>
          <a:xfrm>
            <a:off x="2589204" y="10803923"/>
            <a:ext cx="19054895" cy="183428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우린 </a:t>
            </a:r>
            <a:r>
              <a:rPr lang="ko-KR" altLang="en-US" dirty="0" err="1"/>
              <a:t>레이저건을</a:t>
            </a:r>
            <a:r>
              <a:rPr lang="ko-KR" altLang="en-US" dirty="0"/>
              <a:t> 이용해 공격하는 방법과 </a:t>
            </a:r>
            <a:r>
              <a:rPr lang="en-US" altLang="ko-KR" dirty="0"/>
              <a:t>GEIO</a:t>
            </a:r>
            <a:r>
              <a:rPr lang="ko-KR" altLang="en-US" dirty="0"/>
              <a:t>의 </a:t>
            </a:r>
            <a:r>
              <a:rPr lang="en-US" altLang="ko-KR" dirty="0"/>
              <a:t>HP</a:t>
            </a:r>
            <a:r>
              <a:rPr lang="ko-KR" altLang="en-US" dirty="0"/>
              <a:t>를 복원하는 방법을 </a:t>
            </a:r>
            <a:r>
              <a:rPr lang="ko-KR" altLang="en-US" dirty="0" err="1"/>
              <a:t>알아봤어</a:t>
            </a:r>
            <a:r>
              <a:rPr lang="en-US" altLang="ko-KR" dirty="0"/>
              <a:t>. </a:t>
            </a:r>
          </a:p>
          <a:p>
            <a:pPr>
              <a:lnSpc>
                <a:spcPct val="150000"/>
              </a:lnSpc>
              <a:defRPr sz="4000">
                <a:solidFill>
                  <a:srgbClr val="41CAD0"/>
                </a:solidFill>
              </a:defRPr>
            </a:pPr>
            <a:r>
              <a:rPr lang="ko-KR" altLang="en-US" dirty="0"/>
              <a:t>하지만 전투에서는 옳은 일을 하기 위해 </a:t>
            </a:r>
            <a:r>
              <a:rPr lang="en-US" altLang="ko-KR" dirty="0"/>
              <a:t>GEIO</a:t>
            </a:r>
            <a:r>
              <a:rPr lang="ko-KR" altLang="en-US" dirty="0"/>
              <a:t>의 </a:t>
            </a:r>
            <a:r>
              <a:rPr lang="en-US" altLang="ko-KR" dirty="0"/>
              <a:t>HP</a:t>
            </a:r>
            <a:r>
              <a:rPr lang="ko-KR" altLang="en-US" dirty="0"/>
              <a:t>를 항상 의식할 필요가 있어 </a:t>
            </a:r>
          </a:p>
        </p:txBody>
      </p:sp>
      <p:sp>
        <p:nvSpPr>
          <p:cNvPr id="152" name="How can we know the current HP of GEIO? We have to use the “Bar”."/>
          <p:cNvSpPr txBox="1"/>
          <p:nvPr/>
        </p:nvSpPr>
        <p:spPr>
          <a:xfrm>
            <a:off x="4865544" y="11168217"/>
            <a:ext cx="15893775" cy="91095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rPr lang="en-US" altLang="ko-KR" dirty="0"/>
              <a:t>GEIO</a:t>
            </a:r>
            <a:r>
              <a:rPr lang="ko-KR" altLang="ko-KR" dirty="0"/>
              <a:t>의 현재</a:t>
            </a:r>
            <a:r>
              <a:rPr lang="en-US" altLang="ko-KR" dirty="0"/>
              <a:t> HP</a:t>
            </a:r>
            <a:r>
              <a:rPr lang="ko-KR" altLang="ko-KR" dirty="0"/>
              <a:t>를 어떻게 알 수 있을까</a:t>
            </a:r>
            <a:r>
              <a:rPr lang="en-US" altLang="ko-KR" dirty="0"/>
              <a:t>? </a:t>
            </a:r>
            <a:r>
              <a:rPr lang="ko-KR" altLang="ko-KR" dirty="0"/>
              <a:t>우리는</a:t>
            </a:r>
            <a:r>
              <a:rPr lang="en-US" altLang="ko-KR" dirty="0"/>
              <a:t> "</a:t>
            </a:r>
            <a:r>
              <a:rPr lang="ko-KR" altLang="ko-KR" dirty="0"/>
              <a:t>바</a:t>
            </a:r>
            <a:r>
              <a:rPr lang="en-US" altLang="ko-KR" dirty="0"/>
              <a:t>"</a:t>
            </a:r>
            <a:r>
              <a:rPr lang="ko-KR" altLang="ko-KR" dirty="0"/>
              <a:t>를 사용해야 해</a:t>
            </a:r>
            <a:r>
              <a:rPr lang="en-US" altLang="ko-KR" dirty="0"/>
              <a:t>. </a:t>
            </a:r>
            <a:endParaRPr lang="ko-KR" altLang="ko-KR" dirty="0"/>
          </a:p>
        </p:txBody>
      </p:sp>
      <p:sp>
        <p:nvSpPr>
          <p:cNvPr id="153" name="We can find a lot of applications of the “Bar” in our daily life. The most typical…"/>
          <p:cNvSpPr txBox="1"/>
          <p:nvPr/>
        </p:nvSpPr>
        <p:spPr>
          <a:xfrm>
            <a:off x="2555618" y="10650878"/>
            <a:ext cx="18203701" cy="183428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우리는 일상 생활에서 </a:t>
            </a:r>
            <a:r>
              <a:rPr lang="en-US" altLang="ko-KR" dirty="0"/>
              <a:t>"</a:t>
            </a:r>
            <a:r>
              <a:rPr lang="ko-KR" altLang="en-US" dirty="0"/>
              <a:t>바</a:t>
            </a:r>
            <a:r>
              <a:rPr lang="en-US" altLang="ko-KR" dirty="0"/>
              <a:t>"</a:t>
            </a:r>
            <a:r>
              <a:rPr lang="ko-KR" altLang="en-US" dirty="0"/>
              <a:t>의 응용 프로그램을 많이 찾을 수 있어</a:t>
            </a:r>
            <a:r>
              <a:rPr lang="en-US" altLang="ko-KR" dirty="0"/>
              <a:t>. </a:t>
            </a:r>
            <a:r>
              <a:rPr lang="ko-KR" altLang="en-US" dirty="0"/>
              <a:t>가장 전형적인</a:t>
            </a:r>
          </a:p>
          <a:p>
            <a:pPr>
              <a:lnSpc>
                <a:spcPct val="150000"/>
              </a:lnSpc>
              <a:defRPr sz="4000">
                <a:solidFill>
                  <a:srgbClr val="41CAD0"/>
                </a:solidFill>
              </a:defRPr>
            </a:pPr>
            <a:r>
              <a:rPr lang="ko-KR" altLang="en-US" dirty="0"/>
              <a:t>것은 온도계야</a:t>
            </a:r>
            <a:r>
              <a:rPr lang="en-US" altLang="ko-KR" dirty="0"/>
              <a:t>. </a:t>
            </a:r>
            <a:r>
              <a:rPr lang="ko-KR" altLang="en-US" dirty="0"/>
              <a:t>여기서 </a:t>
            </a:r>
            <a:r>
              <a:rPr lang="en-US" altLang="ko-KR" dirty="0"/>
              <a:t>"</a:t>
            </a:r>
            <a:r>
              <a:rPr lang="ko-KR" altLang="en-US" dirty="0"/>
              <a:t>바</a:t>
            </a:r>
            <a:r>
              <a:rPr lang="en-US" altLang="ko-KR" dirty="0"/>
              <a:t>"</a:t>
            </a:r>
            <a:r>
              <a:rPr lang="ko-KR" altLang="en-US" dirty="0"/>
              <a:t>는 </a:t>
            </a:r>
            <a:r>
              <a:rPr lang="en-US" altLang="ko-KR" dirty="0"/>
              <a:t>GEIO</a:t>
            </a:r>
            <a:r>
              <a:rPr lang="ko-KR" altLang="en-US" dirty="0"/>
              <a:t>의 </a:t>
            </a:r>
            <a:r>
              <a:rPr lang="en-US" altLang="ko-KR" dirty="0"/>
              <a:t>HP </a:t>
            </a:r>
            <a:r>
              <a:rPr lang="ko-KR" altLang="en-US" dirty="0"/>
              <a:t>상태를 보여주는 데 사용될 수 있어</a:t>
            </a:r>
            <a:r>
              <a:rPr lang="en-US" altLang="ko-KR" dirty="0"/>
              <a:t>. </a:t>
            </a:r>
          </a:p>
        </p:txBody>
      </p:sp>
      <p:sp>
        <p:nvSpPr>
          <p:cNvPr id="154" name="The default programme for “Bar” is as shown above. The code…"/>
          <p:cNvSpPr txBox="1"/>
          <p:nvPr/>
        </p:nvSpPr>
        <p:spPr>
          <a:xfrm>
            <a:off x="4046909" y="10824707"/>
            <a:ext cx="17047937" cy="183428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en-US" altLang="ko-KR" dirty="0"/>
              <a:t>"</a:t>
            </a:r>
            <a:r>
              <a:rPr lang="ko-KR" altLang="en-US" dirty="0"/>
              <a:t>바</a:t>
            </a:r>
            <a:r>
              <a:rPr lang="en-US" altLang="ko-KR" dirty="0"/>
              <a:t>"</a:t>
            </a:r>
            <a:r>
              <a:rPr lang="ko-KR" altLang="en-US" dirty="0"/>
              <a:t>의 기본 프로그램은 위와 같아</a:t>
            </a:r>
            <a:r>
              <a:rPr lang="en-US" altLang="ko-KR" dirty="0"/>
              <a:t>.  </a:t>
            </a:r>
          </a:p>
          <a:p>
            <a:pPr>
              <a:lnSpc>
                <a:spcPct val="150000"/>
              </a:lnSpc>
              <a:defRPr sz="4000">
                <a:solidFill>
                  <a:srgbClr val="41CAD0"/>
                </a:solidFill>
              </a:defRPr>
            </a:pPr>
            <a:r>
              <a:rPr lang="en-US" altLang="ko-KR" dirty="0"/>
              <a:t>“</a:t>
            </a:r>
            <a:r>
              <a:rPr lang="ko-KR" altLang="en-US" dirty="0"/>
              <a:t>보여주기</a:t>
            </a:r>
            <a:r>
              <a:rPr lang="en-US" altLang="ko-KR" dirty="0"/>
              <a:t>” </a:t>
            </a:r>
            <a:r>
              <a:rPr lang="ko-KR" altLang="en-US" dirty="0"/>
              <a:t>라는 코드는 사전 설정 범위의 컨텐츠 데이터를 표시할 수 있어</a:t>
            </a:r>
            <a:r>
              <a:rPr lang="en-US" altLang="ko-KR" dirty="0"/>
              <a:t>. </a:t>
            </a:r>
            <a:endParaRPr lang="en-US" dirty="0"/>
          </a:p>
        </p:txBody>
      </p:sp>
      <p:sp>
        <p:nvSpPr>
          <p:cNvPr id="155" name="圆形"/>
          <p:cNvSpPr/>
          <p:nvPr/>
        </p:nvSpPr>
        <p:spPr>
          <a:xfrm>
            <a:off x="6870065" y="4540359"/>
            <a:ext cx="1016001" cy="1016001"/>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6" name="圆形"/>
          <p:cNvSpPr/>
          <p:nvPr/>
        </p:nvSpPr>
        <p:spPr>
          <a:xfrm>
            <a:off x="11326279" y="4540359"/>
            <a:ext cx="1016001" cy="1016001"/>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7" name="圆形"/>
          <p:cNvSpPr/>
          <p:nvPr/>
        </p:nvSpPr>
        <p:spPr>
          <a:xfrm>
            <a:off x="13174969" y="4540359"/>
            <a:ext cx="1016001" cy="1016001"/>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58" name="Why do we need the logic control code “Repeat”? Every time we run the programme, the code “Show” would display the target data on the “Bar”. But if the data changes (e.g. HP changes), the “Bar” cannot update at the same time. With “Repeat”, the “Bar” will keep updating."/>
          <p:cNvSpPr txBox="1"/>
          <p:nvPr/>
        </p:nvSpPr>
        <p:spPr>
          <a:xfrm>
            <a:off x="1409972" y="10342258"/>
            <a:ext cx="22321815" cy="2757614"/>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rPr lang="ko-KR" altLang="ko-KR" dirty="0"/>
              <a:t>우리는 왜 </a:t>
            </a:r>
            <a:r>
              <a:rPr lang="en-US" altLang="ko-KR" dirty="0"/>
              <a:t>“</a:t>
            </a:r>
            <a:r>
              <a:rPr lang="ko-KR" altLang="ko-KR" dirty="0"/>
              <a:t>반복</a:t>
            </a:r>
            <a:r>
              <a:rPr lang="en-US" altLang="ko-KR" dirty="0"/>
              <a:t>”</a:t>
            </a:r>
            <a:r>
              <a:rPr lang="ko-KR" altLang="ko-KR" dirty="0"/>
              <a:t>이라는 </a:t>
            </a:r>
            <a:r>
              <a:rPr lang="en-US" altLang="ko-KR" dirty="0"/>
              <a:t>“</a:t>
            </a:r>
            <a:r>
              <a:rPr lang="ko-KR" altLang="ko-KR" dirty="0"/>
              <a:t>논리</a:t>
            </a:r>
            <a:r>
              <a:rPr lang="en-US" altLang="ko-KR" dirty="0"/>
              <a:t>(Logic)” </a:t>
            </a:r>
            <a:r>
              <a:rPr lang="ko-KR" altLang="ko-KR" dirty="0"/>
              <a:t>제어 코드가 필요할까</a:t>
            </a:r>
            <a:r>
              <a:rPr lang="en-US" altLang="ko-KR" dirty="0"/>
              <a:t>? </a:t>
            </a:r>
            <a:r>
              <a:rPr lang="ko-KR" altLang="ko-KR" dirty="0"/>
              <a:t>우리가 프로그램을 실행할 때마다</a:t>
            </a:r>
            <a:r>
              <a:rPr lang="en-US" altLang="ko-KR" dirty="0"/>
              <a:t>, </a:t>
            </a:r>
          </a:p>
          <a:p>
            <a:r>
              <a:rPr lang="en-US" altLang="ko-KR" dirty="0"/>
              <a:t>“</a:t>
            </a:r>
            <a:r>
              <a:rPr lang="ko-KR" altLang="en-US" dirty="0"/>
              <a:t>보여주기</a:t>
            </a:r>
            <a:r>
              <a:rPr lang="en-US" altLang="ko-KR" dirty="0"/>
              <a:t>” </a:t>
            </a:r>
            <a:r>
              <a:rPr lang="ko-KR" altLang="ko-KR" dirty="0"/>
              <a:t>코드는 </a:t>
            </a:r>
            <a:r>
              <a:rPr lang="en-US" altLang="ko-KR" dirty="0"/>
              <a:t>“</a:t>
            </a:r>
            <a:r>
              <a:rPr lang="ko-KR" altLang="ko-KR" dirty="0"/>
              <a:t>바</a:t>
            </a:r>
            <a:r>
              <a:rPr lang="en-US" altLang="ko-KR" dirty="0"/>
              <a:t>"</a:t>
            </a:r>
            <a:r>
              <a:rPr lang="ko-KR" altLang="ko-KR" dirty="0"/>
              <a:t>에 목표 데이터를 표시해</a:t>
            </a:r>
            <a:r>
              <a:rPr lang="en-US" altLang="ko-KR" dirty="0"/>
              <a:t>. </a:t>
            </a:r>
            <a:r>
              <a:rPr lang="ko-KR" altLang="ko-KR" dirty="0"/>
              <a:t>그러나 데이터가 변경되면</a:t>
            </a:r>
            <a:r>
              <a:rPr lang="en-US" altLang="ko-KR" dirty="0"/>
              <a:t>(</a:t>
            </a:r>
            <a:r>
              <a:rPr lang="ko-KR" altLang="ko-KR" dirty="0"/>
              <a:t>예</a:t>
            </a:r>
            <a:r>
              <a:rPr lang="en-US" altLang="ko-KR" dirty="0"/>
              <a:t>: HP</a:t>
            </a:r>
            <a:r>
              <a:rPr lang="ko-KR" altLang="ko-KR" dirty="0"/>
              <a:t>가 변경되면</a:t>
            </a:r>
            <a:r>
              <a:rPr lang="en-US" altLang="ko-KR" dirty="0"/>
              <a:t>), </a:t>
            </a:r>
          </a:p>
          <a:p>
            <a:r>
              <a:rPr lang="en-US" altLang="ko-KR" dirty="0"/>
              <a:t>"</a:t>
            </a:r>
            <a:r>
              <a:rPr lang="ko-KR" altLang="ko-KR" dirty="0"/>
              <a:t>바 </a:t>
            </a:r>
            <a:r>
              <a:rPr lang="en-US" altLang="ko-KR" dirty="0"/>
              <a:t>"</a:t>
            </a:r>
            <a:r>
              <a:rPr lang="ko-KR" altLang="ko-KR" dirty="0"/>
              <a:t>는 동시에 업데이트</a:t>
            </a:r>
            <a:r>
              <a:rPr lang="ko-KR" altLang="en-US" dirty="0"/>
              <a:t>를 </a:t>
            </a:r>
            <a:r>
              <a:rPr lang="ko-KR" altLang="ko-KR" dirty="0"/>
              <a:t>할 수 없어</a:t>
            </a:r>
            <a:r>
              <a:rPr lang="en-US" altLang="ko-KR" dirty="0"/>
              <a:t>.  "</a:t>
            </a:r>
            <a:r>
              <a:rPr lang="ko-KR" altLang="ko-KR" dirty="0"/>
              <a:t>반복</a:t>
            </a:r>
            <a:r>
              <a:rPr lang="en-US" altLang="ko-KR" dirty="0"/>
              <a:t>"</a:t>
            </a:r>
            <a:r>
              <a:rPr lang="ko-KR" altLang="ko-KR" dirty="0"/>
              <a:t>과 함께</a:t>
            </a:r>
            <a:r>
              <a:rPr lang="en-US" altLang="ko-KR" dirty="0"/>
              <a:t>, "</a:t>
            </a:r>
            <a:r>
              <a:rPr lang="ko-KR" altLang="ko-KR" dirty="0"/>
              <a:t>바</a:t>
            </a:r>
            <a:r>
              <a:rPr lang="en-US" altLang="ko-KR" dirty="0"/>
              <a:t>"</a:t>
            </a:r>
            <a:r>
              <a:rPr lang="ko-KR" altLang="ko-KR" dirty="0"/>
              <a:t>는 계속 업데이트 될 거야</a:t>
            </a:r>
            <a:r>
              <a:rPr lang="en-US" altLang="ko-KR" dirty="0"/>
              <a:t>. </a:t>
            </a:r>
            <a:endParaRPr lang="ko-KR" altLang="ko-K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51"/>
                                        </p:tgtEl>
                                      </p:cBhvr>
                                    </p:animEffect>
                                    <p:set>
                                      <p:cBhvr>
                                        <p:cTn id="11" fill="hold">
                                          <p:stCondLst>
                                            <p:cond delay="499"/>
                                          </p:stCondLst>
                                        </p:cTn>
                                        <p:tgtEl>
                                          <p:spTgt spid="151"/>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4" nodeType="clickEffect">
                                  <p:stCondLst>
                                    <p:cond delay="0"/>
                                  </p:stCondLst>
                                  <p:iterate>
                                    <p:tmAbs val="0"/>
                                  </p:iterate>
                                  <p:childTnLst>
                                    <p:set>
                                      <p:cBhvr>
                                        <p:cTn id="18" fill="hold"/>
                                        <p:tgtEl>
                                          <p:spTgt spid="146"/>
                                        </p:tgtEl>
                                        <p:attrNameLst>
                                          <p:attrName>style.visibility</p:attrName>
                                        </p:attrNameLst>
                                      </p:cBhvr>
                                      <p:to>
                                        <p:strVal val="visible"/>
                                      </p:to>
                                    </p:set>
                                    <p:animEffect transition="in" filter="wipe(left)">
                                      <p:cBhvr>
                                        <p:cTn id="19" dur="1000"/>
                                        <p:tgtEl>
                                          <p:spTgt spid="14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5" nodeType="clickEffect">
                                  <p:stCondLst>
                                    <p:cond delay="0"/>
                                  </p:stCondLst>
                                  <p:iterate>
                                    <p:tmAbs val="0"/>
                                  </p:iterate>
                                  <p:childTnLst>
                                    <p:set>
                                      <p:cBhvr>
                                        <p:cTn id="23" fill="hold"/>
                                        <p:tgtEl>
                                          <p:spTgt spid="147"/>
                                        </p:tgtEl>
                                        <p:attrNameLst>
                                          <p:attrName>style.visibility</p:attrName>
                                        </p:attrNameLst>
                                      </p:cBhvr>
                                      <p:to>
                                        <p:strVal val="visible"/>
                                      </p:to>
                                    </p:set>
                                    <p:animEffect transition="in" filter="wipe(left)">
                                      <p:cBhvr>
                                        <p:cTn id="24" dur="1000"/>
                                        <p:tgtEl>
                                          <p:spTgt spid="14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grpId="6" nodeType="clickEffect">
                                  <p:stCondLst>
                                    <p:cond delay="0"/>
                                  </p:stCondLst>
                                  <p:iterate>
                                    <p:tmAbs val="0"/>
                                  </p:iterate>
                                  <p:childTnLst>
                                    <p:animEffect transition="out" filter="wipe(left)">
                                      <p:cBhvr>
                                        <p:cTn id="28" dur="1000" fill="hold"/>
                                        <p:tgtEl>
                                          <p:spTgt spid="152"/>
                                        </p:tgtEl>
                                      </p:cBhvr>
                                    </p:animEffect>
                                    <p:set>
                                      <p:cBhvr>
                                        <p:cTn id="29" fill="hold">
                                          <p:stCondLst>
                                            <p:cond delay="999"/>
                                          </p:stCondLst>
                                        </p:cTn>
                                        <p:tgtEl>
                                          <p:spTgt spid="152"/>
                                        </p:tgtEl>
                                        <p:attrNameLst>
                                          <p:attrName>style.visibility</p:attrName>
                                        </p:attrNameLst>
                                      </p:cBhvr>
                                      <p:to>
                                        <p:strVal val="hidden"/>
                                      </p:to>
                                    </p:set>
                                  </p:childTnLst>
                                </p:cTn>
                              </p:par>
                            </p:childTnLst>
                          </p:cTn>
                        </p:par>
                        <p:par>
                          <p:cTn id="30" fill="hold">
                            <p:stCondLst>
                              <p:cond delay="1000"/>
                            </p:stCondLst>
                            <p:childTnLst>
                              <p:par>
                                <p:cTn id="31" presetID="1" presetClass="entr" presetSubtype="0" fill="hold" grpId="7" nodeType="afterEffect">
                                  <p:stCondLst>
                                    <p:cond delay="0"/>
                                  </p:stCondLst>
                                  <p:iterate type="lt">
                                    <p:tmAbs val="100"/>
                                  </p:iterate>
                                  <p:childTnLst>
                                    <p:set>
                                      <p:cBhvr>
                                        <p:cTn id="32" fill="hold"/>
                                        <p:tgtEl>
                                          <p:spTgt spid="15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8" nodeType="clickEffect">
                                  <p:stCondLst>
                                    <p:cond delay="0"/>
                                  </p:stCondLst>
                                  <p:iterate>
                                    <p:tmAbs val="0"/>
                                  </p:iterate>
                                  <p:childTnLst>
                                    <p:animEffect transition="out" filter="wipe(left)">
                                      <p:cBhvr>
                                        <p:cTn id="36" dur="1000" fill="hold"/>
                                        <p:tgtEl>
                                          <p:spTgt spid="153"/>
                                        </p:tgtEl>
                                      </p:cBhvr>
                                    </p:animEffect>
                                    <p:set>
                                      <p:cBhvr>
                                        <p:cTn id="37" fill="hold">
                                          <p:stCondLst>
                                            <p:cond delay="999"/>
                                          </p:stCondLst>
                                        </p:cTn>
                                        <p:tgtEl>
                                          <p:spTgt spid="153"/>
                                        </p:tgtEl>
                                        <p:attrNameLst>
                                          <p:attrName>style.visibility</p:attrName>
                                        </p:attrNameLst>
                                      </p:cBhvr>
                                      <p:to>
                                        <p:strVal val="hidden"/>
                                      </p:to>
                                    </p:set>
                                  </p:childTnLst>
                                </p:cTn>
                              </p:par>
                            </p:childTnLst>
                          </p:cTn>
                        </p:par>
                        <p:par>
                          <p:cTn id="38" fill="hold">
                            <p:stCondLst>
                              <p:cond delay="1000"/>
                            </p:stCondLst>
                            <p:childTnLst>
                              <p:par>
                                <p:cTn id="39" presetID="1" presetClass="entr" presetSubtype="0" fill="hold" grpId="9" nodeType="afterEffect">
                                  <p:stCondLst>
                                    <p:cond delay="0"/>
                                  </p:stCondLst>
                                  <p:iterate type="lt">
                                    <p:tmAbs val="100"/>
                                  </p:iterate>
                                  <p:childTnLst>
                                    <p:set>
                                      <p:cBhvr>
                                        <p:cTn id="40" fill="hold"/>
                                        <p:tgtEl>
                                          <p:spTgt spid="15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10" nodeType="clickEffect">
                                  <p:stCondLst>
                                    <p:cond delay="0"/>
                                  </p:stCondLst>
                                  <p:iterate>
                                    <p:tmAbs val="0"/>
                                  </p:iterate>
                                  <p:childTnLst>
                                    <p:set>
                                      <p:cBhvr>
                                        <p:cTn id="44" fill="hold"/>
                                        <p:tgtEl>
                                          <p:spTgt spid="148"/>
                                        </p:tgtEl>
                                        <p:attrNameLst>
                                          <p:attrName>style.visibility</p:attrName>
                                        </p:attrNameLst>
                                      </p:cBhvr>
                                      <p:to>
                                        <p:strVal val="visible"/>
                                      </p:to>
                                    </p:set>
                                    <p:animEffect transition="in" filter="wipe(left)">
                                      <p:cBhvr>
                                        <p:cTn id="45" dur="1000"/>
                                        <p:tgtEl>
                                          <p:spTgt spid="1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11" nodeType="clickEffect">
                                  <p:stCondLst>
                                    <p:cond delay="0"/>
                                  </p:stCondLst>
                                  <p:iterate>
                                    <p:tmAbs val="0"/>
                                  </p:iterate>
                                  <p:childTnLst>
                                    <p:set>
                                      <p:cBhvr>
                                        <p:cTn id="49" fill="hold"/>
                                        <p:tgtEl>
                                          <p:spTgt spid="155"/>
                                        </p:tgtEl>
                                        <p:attrNameLst>
                                          <p:attrName>style.visibility</p:attrName>
                                        </p:attrNameLst>
                                      </p:cBhvr>
                                      <p:to>
                                        <p:strVal val="visible"/>
                                      </p:to>
                                    </p:set>
                                    <p:animEffect transition="in" filter="wipe(left)">
                                      <p:cBhvr>
                                        <p:cTn id="50" dur="500"/>
                                        <p:tgtEl>
                                          <p:spTgt spid="155"/>
                                        </p:tgtEl>
                                      </p:cBhvr>
                                    </p:animEffect>
                                  </p:childTnLst>
                                </p:cTn>
                              </p:par>
                            </p:childTnLst>
                          </p:cTn>
                        </p:par>
                        <p:par>
                          <p:cTn id="51" fill="hold">
                            <p:stCondLst>
                              <p:cond delay="500"/>
                            </p:stCondLst>
                            <p:childTnLst>
                              <p:par>
                                <p:cTn id="52" presetID="22" presetClass="entr" presetSubtype="8" fill="hold" grpId="12" nodeType="afterEffect">
                                  <p:stCondLst>
                                    <p:cond delay="0"/>
                                  </p:stCondLst>
                                  <p:iterate>
                                    <p:tmAbs val="0"/>
                                  </p:iterate>
                                  <p:childTnLst>
                                    <p:set>
                                      <p:cBhvr>
                                        <p:cTn id="53" fill="hold"/>
                                        <p:tgtEl>
                                          <p:spTgt spid="156"/>
                                        </p:tgtEl>
                                        <p:attrNameLst>
                                          <p:attrName>style.visibility</p:attrName>
                                        </p:attrNameLst>
                                      </p:cBhvr>
                                      <p:to>
                                        <p:strVal val="visible"/>
                                      </p:to>
                                    </p:set>
                                    <p:animEffect transition="in" filter="wipe(left)">
                                      <p:cBhvr>
                                        <p:cTn id="54" dur="500"/>
                                        <p:tgtEl>
                                          <p:spTgt spid="156"/>
                                        </p:tgtEl>
                                      </p:cBhvr>
                                    </p:animEffect>
                                  </p:childTnLst>
                                </p:cTn>
                              </p:par>
                            </p:childTnLst>
                          </p:cTn>
                        </p:par>
                        <p:par>
                          <p:cTn id="55" fill="hold">
                            <p:stCondLst>
                              <p:cond delay="1000"/>
                            </p:stCondLst>
                            <p:childTnLst>
                              <p:par>
                                <p:cTn id="56" presetID="22" presetClass="entr" presetSubtype="8" fill="hold" grpId="13" nodeType="afterEffect">
                                  <p:stCondLst>
                                    <p:cond delay="0"/>
                                  </p:stCondLst>
                                  <p:iterate>
                                    <p:tmAbs val="0"/>
                                  </p:iterate>
                                  <p:childTnLst>
                                    <p:set>
                                      <p:cBhvr>
                                        <p:cTn id="57" fill="hold"/>
                                        <p:tgtEl>
                                          <p:spTgt spid="157"/>
                                        </p:tgtEl>
                                        <p:attrNameLst>
                                          <p:attrName>style.visibility</p:attrName>
                                        </p:attrNameLst>
                                      </p:cBhvr>
                                      <p:to>
                                        <p:strVal val="visible"/>
                                      </p:to>
                                    </p:set>
                                    <p:animEffect transition="in" filter="wipe(left)">
                                      <p:cBhvr>
                                        <p:cTn id="58" dur="500"/>
                                        <p:tgtEl>
                                          <p:spTgt spid="15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xit" presetSubtype="8" fill="hold" grpId="14" nodeType="clickEffect">
                                  <p:stCondLst>
                                    <p:cond delay="0"/>
                                  </p:stCondLst>
                                  <p:iterate>
                                    <p:tmAbs val="0"/>
                                  </p:iterate>
                                  <p:childTnLst>
                                    <p:animEffect transition="out" filter="wipe(left)">
                                      <p:cBhvr>
                                        <p:cTn id="62" dur="1000" fill="hold"/>
                                        <p:tgtEl>
                                          <p:spTgt spid="154"/>
                                        </p:tgtEl>
                                      </p:cBhvr>
                                    </p:animEffect>
                                    <p:set>
                                      <p:cBhvr>
                                        <p:cTn id="63" fill="hold">
                                          <p:stCondLst>
                                            <p:cond delay="999"/>
                                          </p:stCondLst>
                                        </p:cTn>
                                        <p:tgtEl>
                                          <p:spTgt spid="154"/>
                                        </p:tgtEl>
                                        <p:attrNameLst>
                                          <p:attrName>style.visibility</p:attrName>
                                        </p:attrNameLst>
                                      </p:cBhvr>
                                      <p:to>
                                        <p:strVal val="hidden"/>
                                      </p:to>
                                    </p:set>
                                  </p:childTnLst>
                                </p:cTn>
                              </p:par>
                            </p:childTnLst>
                          </p:cTn>
                        </p:par>
                        <p:par>
                          <p:cTn id="64" fill="hold">
                            <p:stCondLst>
                              <p:cond delay="1000"/>
                            </p:stCondLst>
                            <p:childTnLst>
                              <p:par>
                                <p:cTn id="65" presetID="1" presetClass="entr" presetSubtype="0" fill="hold" grpId="15" nodeType="afterEffect">
                                  <p:stCondLst>
                                    <p:cond delay="0"/>
                                  </p:stCondLst>
                                  <p:iterate type="lt">
                                    <p:tmAbs val="100"/>
                                  </p:iterate>
                                  <p:childTnLst>
                                    <p:set>
                                      <p:cBhvr>
                                        <p:cTn id="66" fill="hold"/>
                                        <p:tgtEl>
                                          <p:spTgt spid="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4" animBg="1" advAuto="0"/>
      <p:bldP spid="147" grpId="5" animBg="1" advAuto="0"/>
      <p:bldP spid="148" grpId="10" animBg="1" advAuto="0"/>
      <p:bldP spid="151" grpId="1" animBg="1" advAuto="0"/>
      <p:bldP spid="151" grpId="2" animBg="1" advAuto="0"/>
      <p:bldP spid="152" grpId="3" animBg="1" advAuto="0"/>
      <p:bldP spid="152" grpId="6" animBg="1" advAuto="0"/>
      <p:bldP spid="153" grpId="7" animBg="1" advAuto="0"/>
      <p:bldP spid="153" grpId="8" animBg="1" advAuto="0"/>
      <p:bldP spid="154" grpId="9" animBg="1" advAuto="0"/>
      <p:bldP spid="154" grpId="14" animBg="1" advAuto="0"/>
      <p:bldP spid="155" grpId="11" animBg="1" advAuto="0"/>
      <p:bldP spid="156" grpId="12" animBg="1" advAuto="0"/>
      <p:bldP spid="157" grpId="13" animBg="1" advAuto="0"/>
      <p:bldP spid="158" grpId="1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控制室.jpg" descr="控制室.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61" name="控制室屏幕.png" descr="控制室屏幕.png"/>
          <p:cNvPicPr>
            <a:picLocks noChangeAspect="1"/>
          </p:cNvPicPr>
          <p:nvPr/>
        </p:nvPicPr>
        <p:blipFill>
          <a:blip r:embed="rId3"/>
          <a:stretch>
            <a:fillRect/>
          </a:stretch>
        </p:blipFill>
        <p:spPr>
          <a:xfrm>
            <a:off x="-2634026" y="-4412632"/>
            <a:ext cx="30106978" cy="16935174"/>
          </a:xfrm>
          <a:prstGeom prst="rect">
            <a:avLst/>
          </a:prstGeom>
          <a:ln w="12700">
            <a:miter lim="400000"/>
          </a:ln>
        </p:spPr>
      </p:pic>
      <p:pic>
        <p:nvPicPr>
          <p:cNvPr id="162" name="IMG_3912.PNG" descr="IMG_3912.PNG"/>
          <p:cNvPicPr>
            <a:picLocks noChangeAspect="1"/>
          </p:cNvPicPr>
          <p:nvPr/>
        </p:nvPicPr>
        <p:blipFill>
          <a:blip r:embed="rId4"/>
          <a:stretch>
            <a:fillRect/>
          </a:stretch>
        </p:blipFill>
        <p:spPr>
          <a:xfrm>
            <a:off x="2173291" y="1218552"/>
            <a:ext cx="14094176" cy="7501399"/>
          </a:xfrm>
          <a:prstGeom prst="rect">
            <a:avLst/>
          </a:prstGeom>
          <a:ln w="12700">
            <a:miter lim="400000"/>
          </a:ln>
        </p:spPr>
      </p:pic>
      <p:pic>
        <p:nvPicPr>
          <p:cNvPr id="163" name="IMG_3913.PNG" descr="IMG_3913.PNG"/>
          <p:cNvPicPr>
            <a:picLocks noChangeAspect="1"/>
          </p:cNvPicPr>
          <p:nvPr/>
        </p:nvPicPr>
        <p:blipFill>
          <a:blip r:embed="rId5"/>
          <a:stretch>
            <a:fillRect/>
          </a:stretch>
        </p:blipFill>
        <p:spPr>
          <a:xfrm>
            <a:off x="2173291" y="1218552"/>
            <a:ext cx="14094176" cy="7501399"/>
          </a:xfrm>
          <a:prstGeom prst="rect">
            <a:avLst/>
          </a:prstGeom>
          <a:ln w="12700">
            <a:miter lim="400000"/>
          </a:ln>
        </p:spPr>
      </p:pic>
      <p:pic>
        <p:nvPicPr>
          <p:cNvPr id="164" name="色彩主角 4.png" descr="色彩主角 4.png"/>
          <p:cNvPicPr>
            <a:picLocks noChangeAspect="1"/>
          </p:cNvPicPr>
          <p:nvPr/>
        </p:nvPicPr>
        <p:blipFill>
          <a:blip r:embed="rId6"/>
          <a:stretch>
            <a:fillRect/>
          </a:stretch>
        </p:blipFill>
        <p:spPr>
          <a:xfrm>
            <a:off x="17375714" y="2480522"/>
            <a:ext cx="6767211" cy="13716001"/>
          </a:xfrm>
          <a:prstGeom prst="rect">
            <a:avLst/>
          </a:prstGeom>
          <a:ln w="12700">
            <a:miter lim="400000"/>
          </a:ln>
        </p:spPr>
      </p:pic>
      <p:pic>
        <p:nvPicPr>
          <p:cNvPr id="165" name="V朘R$~3LVOWC{SUC4.png" descr="V朘R$~3LVOWC{SUC4.png"/>
          <p:cNvPicPr>
            <a:picLocks noChangeAspect="1"/>
          </p:cNvPicPr>
          <p:nvPr/>
        </p:nvPicPr>
        <p:blipFill>
          <a:blip r:embed="rId7"/>
          <a:stretch>
            <a:fillRect/>
          </a:stretch>
        </p:blipFill>
        <p:spPr>
          <a:xfrm>
            <a:off x="0" y="9377048"/>
            <a:ext cx="24384001" cy="4432301"/>
          </a:xfrm>
          <a:prstGeom prst="rect">
            <a:avLst/>
          </a:prstGeom>
          <a:ln w="12700">
            <a:miter lim="400000"/>
          </a:ln>
        </p:spPr>
      </p:pic>
      <p:sp>
        <p:nvSpPr>
          <p:cNvPr id="166" name="Except for “Bar”, there is another way to display the target data — Digital Display."/>
          <p:cNvSpPr txBox="1"/>
          <p:nvPr/>
        </p:nvSpPr>
        <p:spPr>
          <a:xfrm>
            <a:off x="4423046" y="11044631"/>
            <a:ext cx="15537908"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en-US" altLang="ko-KR" dirty="0"/>
              <a:t>“</a:t>
            </a:r>
            <a:r>
              <a:rPr lang="ko-KR" altLang="en-US" dirty="0"/>
              <a:t>바</a:t>
            </a:r>
            <a:r>
              <a:rPr lang="en-US" altLang="ko-KR" dirty="0"/>
              <a:t>"</a:t>
            </a:r>
            <a:r>
              <a:rPr lang="ko-KR" altLang="ko-KR" dirty="0"/>
              <a:t>를 제외하고</a:t>
            </a:r>
            <a:r>
              <a:rPr lang="en-US" altLang="ko-KR" dirty="0"/>
              <a:t>, </a:t>
            </a:r>
            <a:r>
              <a:rPr lang="ko-KR" altLang="ko-KR" dirty="0"/>
              <a:t>목표 데이터를 표시하는 또 다른 방법이 있는데</a:t>
            </a:r>
            <a:r>
              <a:rPr lang="en-US" altLang="ko-KR" dirty="0"/>
              <a:t>, </a:t>
            </a:r>
          </a:p>
          <a:p>
            <a:r>
              <a:rPr lang="ko-KR" altLang="ko-KR" dirty="0"/>
              <a:t>그것은 바로 </a:t>
            </a:r>
            <a:r>
              <a:rPr lang="en-US" altLang="ko-KR" dirty="0"/>
              <a:t>“</a:t>
            </a:r>
            <a:r>
              <a:rPr lang="ko-KR" altLang="en-US" dirty="0"/>
              <a:t>디지털 디스플레이</a:t>
            </a:r>
            <a:r>
              <a:rPr lang="en-US" altLang="ko-KR" dirty="0"/>
              <a:t>＂</a:t>
            </a:r>
            <a:r>
              <a:rPr lang="ko-KR" altLang="ko-KR" dirty="0"/>
              <a:t>야</a:t>
            </a:r>
            <a:r>
              <a:rPr lang="en-US" altLang="ko-KR" dirty="0"/>
              <a:t>. </a:t>
            </a:r>
            <a:endParaRPr lang="en-US" dirty="0"/>
          </a:p>
        </p:txBody>
      </p:sp>
      <p:sp>
        <p:nvSpPr>
          <p:cNvPr id="167" name="Unlike the “Bar”, the “Digital Display” will display the actual number of the target data."/>
          <p:cNvSpPr txBox="1"/>
          <p:nvPr/>
        </p:nvSpPr>
        <p:spPr>
          <a:xfrm>
            <a:off x="4423046" y="11058571"/>
            <a:ext cx="15068229" cy="91095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rPr lang="en-US" altLang="ko-KR" dirty="0"/>
              <a:t>＂</a:t>
            </a:r>
            <a:r>
              <a:rPr lang="ko-KR" altLang="en-US" dirty="0"/>
              <a:t>바</a:t>
            </a:r>
            <a:r>
              <a:rPr lang="en-US" altLang="ko-KR" dirty="0"/>
              <a:t>"</a:t>
            </a:r>
            <a:r>
              <a:rPr lang="ko-KR" altLang="ko-KR" dirty="0"/>
              <a:t>와 달리</a:t>
            </a:r>
            <a:r>
              <a:rPr lang="en-US" altLang="ko-KR" dirty="0"/>
              <a:t> ＂</a:t>
            </a:r>
            <a:r>
              <a:rPr lang="ko-KR" altLang="en-US" dirty="0"/>
              <a:t>디스플레이</a:t>
            </a:r>
            <a:r>
              <a:rPr lang="en-US" altLang="ko-KR" dirty="0"/>
              <a:t>"</a:t>
            </a:r>
            <a:r>
              <a:rPr lang="ko-KR" altLang="ko-KR" dirty="0"/>
              <a:t>는 목표 데이터의 실제 숫자를 표시해</a:t>
            </a:r>
            <a:r>
              <a:rPr lang="en-US" altLang="ko-KR" dirty="0"/>
              <a:t>.</a:t>
            </a:r>
            <a:endParaRPr lang="en-US" dirty="0"/>
          </a:p>
        </p:txBody>
      </p:sp>
      <p:sp>
        <p:nvSpPr>
          <p:cNvPr id="168" name="椭圆形"/>
          <p:cNvSpPr/>
          <p:nvPr/>
        </p:nvSpPr>
        <p:spPr>
          <a:xfrm>
            <a:off x="4951171" y="3752715"/>
            <a:ext cx="2734523" cy="1016001"/>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69" name="We notice that the start code of “Bar” and “Digital Display” is different from that of “Button”.…"/>
          <p:cNvSpPr txBox="1"/>
          <p:nvPr/>
        </p:nvSpPr>
        <p:spPr>
          <a:xfrm>
            <a:off x="1505581" y="10794337"/>
            <a:ext cx="21372838" cy="183428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ko-KR" altLang="en-US" dirty="0"/>
              <a:t>우리는 </a:t>
            </a:r>
            <a:r>
              <a:rPr lang="en-US" altLang="ko-KR" dirty="0"/>
              <a:t>"</a:t>
            </a:r>
            <a:r>
              <a:rPr lang="ko-KR" altLang="en-US" dirty="0"/>
              <a:t>바</a:t>
            </a:r>
            <a:r>
              <a:rPr lang="en-US" altLang="ko-KR" dirty="0"/>
              <a:t>"</a:t>
            </a:r>
            <a:r>
              <a:rPr lang="ko-KR" altLang="en-US" dirty="0"/>
              <a:t>와 </a:t>
            </a:r>
            <a:r>
              <a:rPr lang="en-US" altLang="ko-KR" dirty="0"/>
              <a:t>"</a:t>
            </a:r>
            <a:r>
              <a:rPr lang="ko-KR" altLang="en-US" dirty="0"/>
              <a:t>디스플레이</a:t>
            </a:r>
            <a:r>
              <a:rPr lang="en-US" altLang="ko-KR" dirty="0"/>
              <a:t>"</a:t>
            </a:r>
            <a:r>
              <a:rPr lang="ko-KR" altLang="en-US" dirty="0"/>
              <a:t>의 시작 코드가 </a:t>
            </a:r>
            <a:r>
              <a:rPr lang="en-US" altLang="ko-KR" dirty="0"/>
              <a:t>"</a:t>
            </a:r>
            <a:r>
              <a:rPr lang="ko-KR" altLang="en-US" dirty="0"/>
              <a:t>버튼</a:t>
            </a:r>
            <a:r>
              <a:rPr lang="en-US" altLang="ko-KR" dirty="0"/>
              <a:t>"</a:t>
            </a:r>
            <a:r>
              <a:rPr lang="ko-KR" altLang="en-US" dirty="0"/>
              <a:t>의 </a:t>
            </a:r>
            <a:r>
              <a:rPr lang="en-US" altLang="ko-KR" dirty="0"/>
              <a:t>“</a:t>
            </a:r>
            <a:r>
              <a:rPr lang="ko-KR" altLang="en-US" dirty="0"/>
              <a:t>시작</a:t>
            </a:r>
            <a:r>
              <a:rPr lang="en-US" altLang="ko-KR" dirty="0"/>
              <a:t>”</a:t>
            </a:r>
            <a:r>
              <a:rPr lang="ko-KR" altLang="en-US" dirty="0"/>
              <a:t> 코드와 다르다는 것을 알고 있어</a:t>
            </a:r>
            <a:r>
              <a:rPr lang="en-US" altLang="ko-KR" dirty="0"/>
              <a:t>. </a:t>
            </a:r>
          </a:p>
          <a:p>
            <a:pPr>
              <a:lnSpc>
                <a:spcPct val="150000"/>
              </a:lnSpc>
              <a:defRPr sz="4000">
                <a:solidFill>
                  <a:srgbClr val="41CAD0"/>
                </a:solidFill>
              </a:defRPr>
            </a:pPr>
            <a:r>
              <a:rPr lang="ko-KR" altLang="en-US" dirty="0"/>
              <a:t>프로그램을 실행하면 별도의 조작 없이도 데이터 디스플레이가 시작될 거야 </a:t>
            </a:r>
            <a:endParaRPr lang="en-US" altLang="ko-K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2" nodeType="clickEffect">
                                  <p:stCondLst>
                                    <p:cond delay="0"/>
                                  </p:stCondLst>
                                  <p:iterate>
                                    <p:tmAbs val="0"/>
                                  </p:iterate>
                                  <p:childTnLst>
                                    <p:set>
                                      <p:cBhvr>
                                        <p:cTn id="10" fill="hold"/>
                                        <p:tgtEl>
                                          <p:spTgt spid="162"/>
                                        </p:tgtEl>
                                        <p:attrNameLst>
                                          <p:attrName>style.visibility</p:attrName>
                                        </p:attrNameLst>
                                      </p:cBhvr>
                                      <p:to>
                                        <p:strVal val="visible"/>
                                      </p:to>
                                    </p:set>
                                    <p:animEffect transition="in" filter="wipe(left)">
                                      <p:cBhvr>
                                        <p:cTn id="11" dur="1000"/>
                                        <p:tgtEl>
                                          <p:spTgt spid="16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8" fill="hold" grpId="3" nodeType="clickEffect">
                                  <p:stCondLst>
                                    <p:cond delay="0"/>
                                  </p:stCondLst>
                                  <p:iterate>
                                    <p:tmAbs val="0"/>
                                  </p:iterate>
                                  <p:childTnLst>
                                    <p:animEffect transition="out" filter="wipe(left)">
                                      <p:cBhvr>
                                        <p:cTn id="15" dur="500" fill="hold"/>
                                        <p:tgtEl>
                                          <p:spTgt spid="166"/>
                                        </p:tgtEl>
                                      </p:cBhvr>
                                    </p:animEffect>
                                    <p:set>
                                      <p:cBhvr>
                                        <p:cTn id="16" fill="hold">
                                          <p:stCondLst>
                                            <p:cond delay="499"/>
                                          </p:stCondLst>
                                        </p:cTn>
                                        <p:tgtEl>
                                          <p:spTgt spid="166"/>
                                        </p:tgtEl>
                                        <p:attrNameLst>
                                          <p:attrName>style.visibility</p:attrName>
                                        </p:attrNameLst>
                                      </p:cBhvr>
                                      <p:to>
                                        <p:strVal val="hidden"/>
                                      </p:to>
                                    </p:set>
                                  </p:childTnLst>
                                </p:cTn>
                              </p:par>
                            </p:childTnLst>
                          </p:cTn>
                        </p:par>
                        <p:par>
                          <p:cTn id="17" fill="hold">
                            <p:stCondLst>
                              <p:cond delay="500"/>
                            </p:stCondLst>
                            <p:childTnLst>
                              <p:par>
                                <p:cTn id="18" presetID="1" presetClass="entr" presetSubtype="0" fill="hold" grpId="4" nodeType="afterEffect">
                                  <p:stCondLst>
                                    <p:cond delay="0"/>
                                  </p:stCondLst>
                                  <p:iterate type="lt">
                                    <p:tmAbs val="100"/>
                                  </p:iterate>
                                  <p:childTnLst>
                                    <p:set>
                                      <p:cBhvr>
                                        <p:cTn id="19" fill="hold"/>
                                        <p:tgtEl>
                                          <p:spTgt spid="16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5" nodeType="clickEffect">
                                  <p:stCondLst>
                                    <p:cond delay="0"/>
                                  </p:stCondLst>
                                  <p:iterate>
                                    <p:tmAbs val="0"/>
                                  </p:iterate>
                                  <p:childTnLst>
                                    <p:set>
                                      <p:cBhvr>
                                        <p:cTn id="23" fill="hold"/>
                                        <p:tgtEl>
                                          <p:spTgt spid="163"/>
                                        </p:tgtEl>
                                        <p:attrNameLst>
                                          <p:attrName>style.visibility</p:attrName>
                                        </p:attrNameLst>
                                      </p:cBhvr>
                                      <p:to>
                                        <p:strVal val="visible"/>
                                      </p:to>
                                    </p:set>
                                    <p:animEffect transition="in" filter="wipe(left)">
                                      <p:cBhvr>
                                        <p:cTn id="24" dur="1000"/>
                                        <p:tgtEl>
                                          <p:spTgt spid="16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xit" presetSubtype="8" fill="hold" grpId="6" nodeType="clickEffect">
                                  <p:stCondLst>
                                    <p:cond delay="0"/>
                                  </p:stCondLst>
                                  <p:iterate>
                                    <p:tmAbs val="0"/>
                                  </p:iterate>
                                  <p:childTnLst>
                                    <p:animEffect transition="out" filter="wipe(left)">
                                      <p:cBhvr>
                                        <p:cTn id="28" dur="500" fill="hold"/>
                                        <p:tgtEl>
                                          <p:spTgt spid="167"/>
                                        </p:tgtEl>
                                      </p:cBhvr>
                                    </p:animEffect>
                                    <p:set>
                                      <p:cBhvr>
                                        <p:cTn id="29" fill="hold">
                                          <p:stCondLst>
                                            <p:cond delay="499"/>
                                          </p:stCondLst>
                                        </p:cTn>
                                        <p:tgtEl>
                                          <p:spTgt spid="167"/>
                                        </p:tgtEl>
                                        <p:attrNameLst>
                                          <p:attrName>style.visibility</p:attrName>
                                        </p:attrNameLst>
                                      </p:cBhvr>
                                      <p:to>
                                        <p:strVal val="hidden"/>
                                      </p:to>
                                    </p:set>
                                  </p:childTnLst>
                                </p:cTn>
                              </p:par>
                            </p:childTnLst>
                          </p:cTn>
                        </p:par>
                        <p:par>
                          <p:cTn id="30" fill="hold">
                            <p:stCondLst>
                              <p:cond delay="500"/>
                            </p:stCondLst>
                            <p:childTnLst>
                              <p:par>
                                <p:cTn id="31" presetID="1" presetClass="entr" presetSubtype="0" fill="hold" grpId="7" nodeType="afterEffect">
                                  <p:stCondLst>
                                    <p:cond delay="0"/>
                                  </p:stCondLst>
                                  <p:iterate type="lt">
                                    <p:tmAbs val="100"/>
                                  </p:iterate>
                                  <p:childTnLst>
                                    <p:set>
                                      <p:cBhvr>
                                        <p:cTn id="32" fill="hold"/>
                                        <p:tgtEl>
                                          <p:spTgt spid="16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8" nodeType="clickEffect">
                                  <p:stCondLst>
                                    <p:cond delay="0"/>
                                  </p:stCondLst>
                                  <p:iterate>
                                    <p:tmAbs val="0"/>
                                  </p:iterate>
                                  <p:childTnLst>
                                    <p:set>
                                      <p:cBhvr>
                                        <p:cTn id="36" fill="hold"/>
                                        <p:tgtEl>
                                          <p:spTgt spid="168"/>
                                        </p:tgtEl>
                                        <p:attrNameLst>
                                          <p:attrName>style.visibility</p:attrName>
                                        </p:attrNameLst>
                                      </p:cBhvr>
                                      <p:to>
                                        <p:strVal val="visible"/>
                                      </p:to>
                                    </p:set>
                                    <p:animEffect transition="in" filter="wipe(left)">
                                      <p:cBhvr>
                                        <p:cTn id="37" dur="5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2" animBg="1" advAuto="0"/>
      <p:bldP spid="163" grpId="5" animBg="1" advAuto="0"/>
      <p:bldP spid="166" grpId="1" animBg="1" advAuto="0"/>
      <p:bldP spid="166" grpId="3" animBg="1" advAuto="0"/>
      <p:bldP spid="167" grpId="4" animBg="1" advAuto="0"/>
      <p:bldP spid="167" grpId="6" animBg="1" advAuto="0"/>
      <p:bldP spid="168" grpId="8" animBg="1" advAuto="0"/>
      <p:bldP spid="169" grpId="7"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 name="控制室.jpg" descr="控制室.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72" name="控制室屏幕.png" descr="控制室屏幕.png"/>
          <p:cNvPicPr>
            <a:picLocks noChangeAspect="1"/>
          </p:cNvPicPr>
          <p:nvPr/>
        </p:nvPicPr>
        <p:blipFill>
          <a:blip r:embed="rId3"/>
          <a:stretch>
            <a:fillRect/>
          </a:stretch>
        </p:blipFill>
        <p:spPr>
          <a:xfrm>
            <a:off x="-2634026" y="-4412632"/>
            <a:ext cx="30106978" cy="16935174"/>
          </a:xfrm>
          <a:prstGeom prst="rect">
            <a:avLst/>
          </a:prstGeom>
          <a:ln w="12700">
            <a:miter lim="400000"/>
          </a:ln>
        </p:spPr>
      </p:pic>
      <p:pic>
        <p:nvPicPr>
          <p:cNvPr id="173" name="IMG_3914.PNG" descr="IMG_3914.PNG"/>
          <p:cNvPicPr>
            <a:picLocks noChangeAspect="1"/>
          </p:cNvPicPr>
          <p:nvPr/>
        </p:nvPicPr>
        <p:blipFill>
          <a:blip r:embed="rId4"/>
          <a:stretch>
            <a:fillRect/>
          </a:stretch>
        </p:blipFill>
        <p:spPr>
          <a:xfrm>
            <a:off x="2173291" y="1218552"/>
            <a:ext cx="14094176" cy="7501399"/>
          </a:xfrm>
          <a:prstGeom prst="rect">
            <a:avLst/>
          </a:prstGeom>
          <a:ln w="12700">
            <a:miter lim="400000"/>
          </a:ln>
        </p:spPr>
      </p:pic>
      <p:pic>
        <p:nvPicPr>
          <p:cNvPr id="174" name="色彩主角 4.png" descr="色彩主角 4.png"/>
          <p:cNvPicPr>
            <a:picLocks noChangeAspect="1"/>
          </p:cNvPicPr>
          <p:nvPr/>
        </p:nvPicPr>
        <p:blipFill>
          <a:blip r:embed="rId5"/>
          <a:stretch>
            <a:fillRect/>
          </a:stretch>
        </p:blipFill>
        <p:spPr>
          <a:xfrm>
            <a:off x="17375714" y="2480522"/>
            <a:ext cx="6767211" cy="13716001"/>
          </a:xfrm>
          <a:prstGeom prst="rect">
            <a:avLst/>
          </a:prstGeom>
          <a:ln w="12700">
            <a:miter lim="400000"/>
          </a:ln>
        </p:spPr>
      </p:pic>
      <p:pic>
        <p:nvPicPr>
          <p:cNvPr id="175" name="V朘R$~3LVOWC{SUC4.png" descr="V朘R$~3LVOWC{SUC4.png"/>
          <p:cNvPicPr>
            <a:picLocks noChangeAspect="1"/>
          </p:cNvPicPr>
          <p:nvPr/>
        </p:nvPicPr>
        <p:blipFill>
          <a:blip r:embed="rId6"/>
          <a:stretch>
            <a:fillRect/>
          </a:stretch>
        </p:blipFill>
        <p:spPr>
          <a:xfrm>
            <a:off x="0" y="9377048"/>
            <a:ext cx="24384001" cy="4432301"/>
          </a:xfrm>
          <a:prstGeom prst="rect">
            <a:avLst/>
          </a:prstGeom>
          <a:ln w="12700">
            <a:miter lim="400000"/>
          </a:ln>
        </p:spPr>
      </p:pic>
      <p:sp>
        <p:nvSpPr>
          <p:cNvPr id="176" name="We now know how to display data. But how can we display GEIO’s HP?"/>
          <p:cNvSpPr txBox="1"/>
          <p:nvPr/>
        </p:nvSpPr>
        <p:spPr>
          <a:xfrm>
            <a:off x="6440426" y="10926350"/>
            <a:ext cx="11503149" cy="1333698"/>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4000">
                <a:solidFill>
                  <a:srgbClr val="41CAD0"/>
                </a:solidFill>
              </a:defRPr>
            </a:lvl1pPr>
          </a:lstStyle>
          <a:p>
            <a:r>
              <a:rPr lang="ko-KR" altLang="ko-KR" dirty="0"/>
              <a:t>우리는 이제 데이터를 표시하는 방법을 알게 </a:t>
            </a:r>
            <a:r>
              <a:rPr lang="ko-KR" altLang="en-US" dirty="0" err="1"/>
              <a:t>됐</a:t>
            </a:r>
            <a:r>
              <a:rPr lang="ko-KR" altLang="ko-KR" dirty="0" err="1"/>
              <a:t>어</a:t>
            </a:r>
            <a:r>
              <a:rPr lang="en-US" altLang="ko-KR" dirty="0"/>
              <a:t>. </a:t>
            </a:r>
          </a:p>
          <a:p>
            <a:r>
              <a:rPr lang="ko-KR" altLang="ko-KR" dirty="0"/>
              <a:t>하지만 어떻게</a:t>
            </a:r>
            <a:r>
              <a:rPr lang="en-US" altLang="ko-KR" dirty="0"/>
              <a:t> GEIO</a:t>
            </a:r>
            <a:r>
              <a:rPr lang="ko-KR" altLang="ko-KR" dirty="0"/>
              <a:t>의</a:t>
            </a:r>
            <a:r>
              <a:rPr lang="en-US" altLang="ko-KR" dirty="0"/>
              <a:t> HP</a:t>
            </a:r>
            <a:r>
              <a:rPr lang="ko-KR" altLang="ko-KR" dirty="0"/>
              <a:t>를 보여줄 수 있을까</a:t>
            </a:r>
            <a:r>
              <a:rPr lang="en-US" altLang="ko-KR" dirty="0"/>
              <a:t>? </a:t>
            </a:r>
            <a:endParaRPr lang="en-US" dirty="0"/>
          </a:p>
        </p:txBody>
      </p:sp>
      <p:sp>
        <p:nvSpPr>
          <p:cNvPr id="177" name="In the“Detect” toolkit, we can find the code “HP of GEIO”. With this code,…"/>
          <p:cNvSpPr txBox="1"/>
          <p:nvPr/>
        </p:nvSpPr>
        <p:spPr>
          <a:xfrm>
            <a:off x="3177513" y="10734931"/>
            <a:ext cx="18028974" cy="183428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p>
            <a:pPr>
              <a:lnSpc>
                <a:spcPct val="150000"/>
              </a:lnSpc>
              <a:defRPr sz="4000">
                <a:solidFill>
                  <a:srgbClr val="41CAD0"/>
                </a:solidFill>
              </a:defRPr>
            </a:pPr>
            <a:r>
              <a:rPr lang="en-US" altLang="ko-KR" dirty="0"/>
              <a:t>"</a:t>
            </a:r>
            <a:r>
              <a:rPr lang="ko-KR" altLang="en-US" dirty="0"/>
              <a:t>탐지</a:t>
            </a:r>
            <a:r>
              <a:rPr lang="en-US" altLang="ko-KR" dirty="0"/>
              <a:t>(Detect)" </a:t>
            </a:r>
            <a:r>
              <a:rPr lang="ko-KR" altLang="en-US" dirty="0"/>
              <a:t>툴에서 </a:t>
            </a:r>
            <a:r>
              <a:rPr lang="en-US" altLang="ko-KR" dirty="0"/>
              <a:t>"GEIO</a:t>
            </a:r>
            <a:r>
              <a:rPr lang="ko-KR" altLang="en-US" dirty="0"/>
              <a:t>의 </a:t>
            </a:r>
            <a:r>
              <a:rPr lang="en-US" altLang="ko-KR" dirty="0"/>
              <a:t>HP" </a:t>
            </a:r>
            <a:r>
              <a:rPr lang="ko-KR" altLang="en-US" dirty="0"/>
              <a:t>코드를 찾을 수 있어</a:t>
            </a:r>
            <a:r>
              <a:rPr lang="en-US" altLang="ko-KR" dirty="0"/>
              <a:t>. </a:t>
            </a:r>
            <a:r>
              <a:rPr lang="ko-KR" altLang="en-US" dirty="0"/>
              <a:t>이 코드로</a:t>
            </a:r>
            <a:r>
              <a:rPr lang="en-US" altLang="ko-KR" dirty="0"/>
              <a:t>, </a:t>
            </a:r>
          </a:p>
          <a:p>
            <a:pPr>
              <a:lnSpc>
                <a:spcPct val="150000"/>
              </a:lnSpc>
              <a:defRPr sz="4000">
                <a:solidFill>
                  <a:srgbClr val="41CAD0"/>
                </a:solidFill>
              </a:defRPr>
            </a:pPr>
            <a:r>
              <a:rPr lang="ko-KR" altLang="en-US" dirty="0"/>
              <a:t>우리는 </a:t>
            </a:r>
            <a:r>
              <a:rPr lang="en-US" altLang="ko-KR" dirty="0"/>
              <a:t>GEIO</a:t>
            </a:r>
            <a:r>
              <a:rPr lang="ko-KR" altLang="en-US" dirty="0"/>
              <a:t>의 실시간 </a:t>
            </a:r>
            <a:r>
              <a:rPr lang="en-US" altLang="ko-KR" dirty="0"/>
              <a:t>HP </a:t>
            </a:r>
            <a:r>
              <a:rPr lang="ko-KR" altLang="en-US" dirty="0"/>
              <a:t>데이터를 수집하고 디스플레이에서 사용할 수 있어</a:t>
            </a:r>
            <a:r>
              <a:rPr lang="en-US" altLang="ko-KR" dirty="0"/>
              <a:t>. </a:t>
            </a:r>
          </a:p>
        </p:txBody>
      </p:sp>
      <p:sp>
        <p:nvSpPr>
          <p:cNvPr id="178" name="椭圆形"/>
          <p:cNvSpPr/>
          <p:nvPr/>
        </p:nvSpPr>
        <p:spPr>
          <a:xfrm>
            <a:off x="4389544" y="5376682"/>
            <a:ext cx="3188377" cy="749301"/>
          </a:xfrm>
          <a:prstGeom prst="ellipse">
            <a:avLst/>
          </a:prstGeom>
          <a:ln w="63500">
            <a:solidFill>
              <a:srgbClr val="FF2600"/>
            </a:solidFill>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179" name="Let’s do some training."/>
          <p:cNvSpPr txBox="1"/>
          <p:nvPr/>
        </p:nvSpPr>
        <p:spPr>
          <a:xfrm>
            <a:off x="9105418" y="11024863"/>
            <a:ext cx="6173164" cy="910955"/>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lnSpc>
                <a:spcPct val="150000"/>
              </a:lnSpc>
              <a:defRPr sz="4000">
                <a:solidFill>
                  <a:srgbClr val="41CAD0"/>
                </a:solidFill>
              </a:defRPr>
            </a:lvl1pPr>
          </a:lstStyle>
          <a:p>
            <a:r>
              <a:rPr lang="ko-KR" altLang="en-US" dirty="0"/>
              <a:t>자 이제 훈련을 시작해보자</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afterEffect">
                                  <p:stCondLst>
                                    <p:cond delay="0"/>
                                  </p:stCondLst>
                                  <p:iterate type="lt">
                                    <p:tmAbs val="100"/>
                                  </p:iterate>
                                  <p:childTnLst>
                                    <p:set>
                                      <p:cBhvr>
                                        <p:cTn id="6" fill="hold"/>
                                        <p:tgtEl>
                                          <p:spTgt spid="1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8" fill="hold" grpId="2" nodeType="clickEffect">
                                  <p:stCondLst>
                                    <p:cond delay="0"/>
                                  </p:stCondLst>
                                  <p:iterate>
                                    <p:tmAbs val="0"/>
                                  </p:iterate>
                                  <p:childTnLst>
                                    <p:animEffect transition="out" filter="wipe(left)">
                                      <p:cBhvr>
                                        <p:cTn id="10" dur="500" fill="hold"/>
                                        <p:tgtEl>
                                          <p:spTgt spid="176"/>
                                        </p:tgtEl>
                                      </p:cBhvr>
                                    </p:animEffect>
                                    <p:set>
                                      <p:cBhvr>
                                        <p:cTn id="11" fill="hold">
                                          <p:stCondLst>
                                            <p:cond delay="499"/>
                                          </p:stCondLst>
                                        </p:cTn>
                                        <p:tgtEl>
                                          <p:spTgt spid="176"/>
                                        </p:tgtEl>
                                        <p:attrNameLst>
                                          <p:attrName>style.visibility</p:attrName>
                                        </p:attrNameLst>
                                      </p:cBhvr>
                                      <p:to>
                                        <p:strVal val="hidden"/>
                                      </p:to>
                                    </p:set>
                                  </p:childTnLst>
                                </p:cTn>
                              </p:par>
                            </p:childTnLst>
                          </p:cTn>
                        </p:par>
                        <p:par>
                          <p:cTn id="12" fill="hold">
                            <p:stCondLst>
                              <p:cond delay="500"/>
                            </p:stCondLst>
                            <p:childTnLst>
                              <p:par>
                                <p:cTn id="13" presetID="1" presetClass="entr" presetSubtype="0" fill="hold" grpId="3" nodeType="afterEffect">
                                  <p:stCondLst>
                                    <p:cond delay="0"/>
                                  </p:stCondLst>
                                  <p:iterate type="lt">
                                    <p:tmAbs val="100"/>
                                  </p:iterate>
                                  <p:childTnLst>
                                    <p:set>
                                      <p:cBhvr>
                                        <p:cTn id="14" fill="hold"/>
                                        <p:tgtEl>
                                          <p:spTgt spid="1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4" nodeType="clickEffect">
                                  <p:stCondLst>
                                    <p:cond delay="0"/>
                                  </p:stCondLst>
                                  <p:iterate>
                                    <p:tmAbs val="0"/>
                                  </p:iterate>
                                  <p:childTnLst>
                                    <p:set>
                                      <p:cBhvr>
                                        <p:cTn id="18" fill="hold"/>
                                        <p:tgtEl>
                                          <p:spTgt spid="173"/>
                                        </p:tgtEl>
                                        <p:attrNameLst>
                                          <p:attrName>style.visibility</p:attrName>
                                        </p:attrNameLst>
                                      </p:cBhvr>
                                      <p:to>
                                        <p:strVal val="visible"/>
                                      </p:to>
                                    </p:set>
                                    <p:animEffect transition="in" filter="wipe(left)">
                                      <p:cBhvr>
                                        <p:cTn id="19" dur="1000"/>
                                        <p:tgtEl>
                                          <p:spTgt spid="173"/>
                                        </p:tgtEl>
                                      </p:cBhvr>
                                    </p:animEffect>
                                  </p:childTnLst>
                                </p:cTn>
                              </p:par>
                            </p:childTnLst>
                          </p:cTn>
                        </p:par>
                        <p:par>
                          <p:cTn id="20" fill="hold">
                            <p:stCondLst>
                              <p:cond delay="1000"/>
                            </p:stCondLst>
                            <p:childTnLst>
                              <p:par>
                                <p:cTn id="21" presetID="22" presetClass="entr" presetSubtype="8" fill="hold" grpId="5" nodeType="afterEffect">
                                  <p:stCondLst>
                                    <p:cond delay="0"/>
                                  </p:stCondLst>
                                  <p:iterate>
                                    <p:tmAbs val="0"/>
                                  </p:iterate>
                                  <p:childTnLst>
                                    <p:set>
                                      <p:cBhvr>
                                        <p:cTn id="22" fill="hold"/>
                                        <p:tgtEl>
                                          <p:spTgt spid="178"/>
                                        </p:tgtEl>
                                        <p:attrNameLst>
                                          <p:attrName>style.visibility</p:attrName>
                                        </p:attrNameLst>
                                      </p:cBhvr>
                                      <p:to>
                                        <p:strVal val="visible"/>
                                      </p:to>
                                    </p:set>
                                    <p:animEffect transition="in" filter="wipe(left)">
                                      <p:cBhvr>
                                        <p:cTn id="23" dur="500"/>
                                        <p:tgtEl>
                                          <p:spTgt spid="17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xit" presetSubtype="8" fill="hold" grpId="6" nodeType="clickEffect">
                                  <p:stCondLst>
                                    <p:cond delay="0"/>
                                  </p:stCondLst>
                                  <p:iterate>
                                    <p:tmAbs val="0"/>
                                  </p:iterate>
                                  <p:childTnLst>
                                    <p:animEffect transition="out" filter="wipe(left)">
                                      <p:cBhvr>
                                        <p:cTn id="27" dur="500" fill="hold"/>
                                        <p:tgtEl>
                                          <p:spTgt spid="177"/>
                                        </p:tgtEl>
                                      </p:cBhvr>
                                    </p:animEffect>
                                    <p:set>
                                      <p:cBhvr>
                                        <p:cTn id="28" fill="hold">
                                          <p:stCondLst>
                                            <p:cond delay="499"/>
                                          </p:stCondLst>
                                        </p:cTn>
                                        <p:tgtEl>
                                          <p:spTgt spid="177"/>
                                        </p:tgtEl>
                                        <p:attrNameLst>
                                          <p:attrName>style.visibility</p:attrName>
                                        </p:attrNameLst>
                                      </p:cBhvr>
                                      <p:to>
                                        <p:strVal val="hidden"/>
                                      </p:to>
                                    </p:set>
                                  </p:childTnLst>
                                </p:cTn>
                              </p:par>
                            </p:childTnLst>
                          </p:cTn>
                        </p:par>
                        <p:par>
                          <p:cTn id="29" fill="hold">
                            <p:stCondLst>
                              <p:cond delay="500"/>
                            </p:stCondLst>
                            <p:childTnLst>
                              <p:par>
                                <p:cTn id="30" presetID="1" presetClass="entr" presetSubtype="0" fill="hold" grpId="7" nodeType="afterEffect">
                                  <p:stCondLst>
                                    <p:cond delay="0"/>
                                  </p:stCondLst>
                                  <p:iterate type="lt">
                                    <p:tmAbs val="100"/>
                                  </p:iterate>
                                  <p:childTnLst>
                                    <p:set>
                                      <p:cBhvr>
                                        <p:cTn id="31" fill="hold"/>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4" animBg="1" advAuto="0"/>
      <p:bldP spid="176" grpId="1" animBg="1" advAuto="0"/>
      <p:bldP spid="176" grpId="2" animBg="1" advAuto="0"/>
      <p:bldP spid="177" grpId="3" animBg="1" advAuto="0"/>
      <p:bldP spid="177" grpId="6" animBg="1" advAuto="0"/>
      <p:bldP spid="178" grpId="5" animBg="1" advAuto="0"/>
      <p:bldP spid="179" grpId="7"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 name="训练营003（模糊02）.jpg" descr="训练营003（模糊02）.jpg"/>
          <p:cNvPicPr>
            <a:picLocks noChangeAspect="1"/>
          </p:cNvPicPr>
          <p:nvPr/>
        </p:nvPicPr>
        <p:blipFill>
          <a:blip r:embed="rId2"/>
          <a:stretch>
            <a:fillRect/>
          </a:stretch>
        </p:blipFill>
        <p:spPr>
          <a:xfrm>
            <a:off x="0" y="0"/>
            <a:ext cx="24384000" cy="13716000"/>
          </a:xfrm>
          <a:prstGeom prst="rect">
            <a:avLst/>
          </a:prstGeom>
          <a:ln w="12700">
            <a:miter lim="400000"/>
          </a:ln>
        </p:spPr>
      </p:pic>
      <p:pic>
        <p:nvPicPr>
          <p:cNvPr id="182" name="V朘R$~3LVOWC{SUC4.png" descr="V朘R$~3LVOWC{SUC4.png"/>
          <p:cNvPicPr>
            <a:picLocks noChangeAspect="1"/>
          </p:cNvPicPr>
          <p:nvPr/>
        </p:nvPicPr>
        <p:blipFill>
          <a:blip r:embed="rId3"/>
          <a:stretch>
            <a:fillRect/>
          </a:stretch>
        </p:blipFill>
        <p:spPr>
          <a:xfrm>
            <a:off x="4977275" y="5546573"/>
            <a:ext cx="14429450" cy="2622854"/>
          </a:xfrm>
          <a:prstGeom prst="rect">
            <a:avLst/>
          </a:prstGeom>
          <a:ln w="12700">
            <a:miter lim="400000"/>
          </a:ln>
        </p:spPr>
      </p:pic>
      <p:sp>
        <p:nvSpPr>
          <p:cNvPr id="183" name="Training"/>
          <p:cNvSpPr txBox="1"/>
          <p:nvPr/>
        </p:nvSpPr>
        <p:spPr>
          <a:xfrm>
            <a:off x="11371262" y="6345039"/>
            <a:ext cx="1641476" cy="1025922"/>
          </a:xfrm>
          <a:prstGeom prst="rect">
            <a:avLst/>
          </a:prstGeom>
          <a:ln w="12700">
            <a:miter lim="400000"/>
          </a:ln>
          <a:extLst>
            <a:ext uri="{C572A759-6A51-4108-AA02-DFA0A04FC94B}">
              <ma14:wrappingTextBoxFlag xmlns="" xmlns:ma14="http://schemas.microsoft.com/office/mac/drawingml/2011/main" val="1"/>
            </a:ext>
          </a:extLst>
        </p:spPr>
        <p:txBody>
          <a:bodyPr wrap="none" lIns="50800" tIns="50800" rIns="50800" bIns="50800" anchor="ctr">
            <a:spAutoFit/>
          </a:bodyPr>
          <a:lstStyle>
            <a:lvl1pPr>
              <a:defRPr sz="6000">
                <a:solidFill>
                  <a:srgbClr val="41CAD0"/>
                </a:solidFill>
              </a:defRPr>
            </a:lvl1pPr>
          </a:lstStyle>
          <a:p>
            <a:r>
              <a:rPr lang="ko-KR" altLang="en-US" dirty="0"/>
              <a:t>훈련</a:t>
            </a:r>
            <a:endParaRPr dirty="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xmlns:m="http://schemas.openxmlformats.org/officeDocument/2006/math" xmlns:a14="http://schemas.microsoft.com/office/drawing/2010/main">
      <p:transition spd="fast">
        <p:fade/>
      </p:transition>
    </mc:Fallback>
  </mc:AlternateContent>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4589</TotalTime>
  <Words>617</Words>
  <Application>Microsoft Office PowerPoint</Application>
  <PresentationFormat>사용자 지정</PresentationFormat>
  <Paragraphs>79</Paragraphs>
  <Slides>14</Slides>
  <Notes>1</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14</vt:i4>
      </vt:variant>
    </vt:vector>
  </HeadingPairs>
  <TitlesOfParts>
    <vt:vector size="18" baseType="lpstr">
      <vt:lpstr>Helvetica Neue</vt:lpstr>
      <vt:lpstr>Helvetica Neue Light</vt:lpstr>
      <vt:lpstr>Helvetica Neue Medium</vt:lpstr>
      <vt:lpstr>White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구 현선</cp:lastModifiedBy>
  <cp:revision>23</cp:revision>
  <dcterms:modified xsi:type="dcterms:W3CDTF">2020-05-23T13:34:53Z</dcterms:modified>
</cp:coreProperties>
</file>