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864" y="12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How to Become A GEIO Pilot？…"/>
          <p:cNvGrpSpPr/>
          <p:nvPr/>
        </p:nvGrpSpPr>
        <p:grpSpPr>
          <a:xfrm>
            <a:off x="8896389" y="8351235"/>
            <a:ext cx="13617408" cy="4087872"/>
            <a:chOff x="101600" y="197682"/>
            <a:chExt cx="13617407" cy="4087871"/>
          </a:xfrm>
        </p:grpSpPr>
        <p:sp>
          <p:nvSpPr>
            <p:cNvPr id="121" name="How to Become A GEIO Pilot？…"/>
            <p:cNvSpPr txBox="1"/>
            <p:nvPr/>
          </p:nvSpPr>
          <p:spPr>
            <a:xfrm>
              <a:off x="101600" y="197682"/>
              <a:ext cx="13401507" cy="3820340"/>
            </a:xfrm>
            <a:prstGeom prst="rect">
              <a:avLst/>
            </a:prstGeom>
            <a:solidFill>
              <a:srgbClr val="2F4A8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rPr dirty="0"/>
                <a:t>GEIO </a:t>
              </a:r>
              <a:r>
                <a:rPr lang="ko-KR" altLang="en-US" dirty="0"/>
                <a:t>파일럿이 되는 방법</a:t>
              </a:r>
              <a:endParaRPr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r>
                <a:rPr dirty="0"/>
                <a:t>Lesson 6: </a:t>
              </a:r>
              <a:r>
                <a:rPr lang="ko-KR" altLang="en-US" dirty="0"/>
                <a:t>공격 시작</a:t>
              </a:r>
              <a:r>
                <a:rPr dirty="0"/>
                <a:t>!</a:t>
              </a:r>
              <a:endParaRPr lang="en-US" altLang="ko-KR"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20" name="How to Become A GEIO Pilot？…" descr="How to Become A GEIO Pilot？…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0" y="197682"/>
              <a:ext cx="13617407" cy="40878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here is an “enemy” GEIO in our camp. Don’t worry,…"/>
          <p:cNvSpPr txBox="1"/>
          <p:nvPr/>
        </p:nvSpPr>
        <p:spPr>
          <a:xfrm>
            <a:off x="4557537" y="10676055"/>
            <a:ext cx="1500891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우리 캠프에는 </a:t>
            </a:r>
            <a:r>
              <a:rPr lang="en-US" altLang="ko-KR" sz="4000" dirty="0"/>
              <a:t>"</a:t>
            </a:r>
            <a:r>
              <a:rPr lang="ko-KR" altLang="en-US" sz="4000" dirty="0"/>
              <a:t>적군</a:t>
            </a:r>
            <a:r>
              <a:rPr lang="en-US" altLang="ko-KR" sz="4000" dirty="0"/>
              <a:t>" GEIO</a:t>
            </a:r>
            <a:r>
              <a:rPr lang="ko-KR" altLang="en-US" sz="4000" dirty="0"/>
              <a:t>가 있어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sz="4000" dirty="0"/>
              <a:t>하지만 걱정 마</a:t>
            </a:r>
            <a:r>
              <a:rPr lang="en-US" altLang="ko-KR" sz="4000" dirty="0"/>
              <a:t>. </a:t>
            </a:r>
            <a:r>
              <a:rPr lang="ko-KR" altLang="en-US" sz="4000" dirty="0"/>
              <a:t>그것은 진짜 적이 아니라 오직 훈련을 위한 거니까</a:t>
            </a:r>
            <a:r>
              <a:rPr lang="en-US" altLang="ko-KR" sz="4000" dirty="0"/>
              <a:t>.</a:t>
            </a:r>
            <a:endParaRPr dirty="0"/>
          </a:p>
        </p:txBody>
      </p:sp>
      <p:pic>
        <p:nvPicPr>
          <p:cNvPr id="195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1993" y="4208855"/>
            <a:ext cx="6643260" cy="4432301"/>
          </a:xfrm>
          <a:prstGeom prst="rect">
            <a:avLst/>
          </a:prstGeom>
          <a:ln w="12700">
            <a:miter lim="400000"/>
          </a:ln>
          <a:effectLst>
            <a:outerShdw blurRad="63500" dist="132453" dir="3600000" rotWithShape="0">
              <a:srgbClr val="000000">
                <a:alpha val="50000"/>
              </a:srgbClr>
            </a:outerShdw>
          </a:effectLst>
        </p:spPr>
      </p:pic>
      <p:pic>
        <p:nvPicPr>
          <p:cNvPr id="196" name="timg-32.jpeg" descr="timg-3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192" y="4208855"/>
            <a:ext cx="6643666" cy="4432301"/>
          </a:xfrm>
          <a:prstGeom prst="rect">
            <a:avLst/>
          </a:prstGeom>
          <a:ln w="12700">
            <a:miter lim="400000"/>
          </a:ln>
          <a:effectLst>
            <a:outerShdw blurRad="63500" dist="132453" dir="3600000" rotWithShape="0">
              <a:srgbClr val="000000">
                <a:alpha val="50000"/>
              </a:srgbClr>
            </a:outerShdw>
          </a:effectLst>
        </p:spPr>
      </p:pic>
      <p:sp>
        <p:nvSpPr>
          <p:cNvPr id="197" name="VS"/>
          <p:cNvSpPr txBox="1"/>
          <p:nvPr/>
        </p:nvSpPr>
        <p:spPr>
          <a:xfrm>
            <a:off x="10347192" y="5996065"/>
            <a:ext cx="926466" cy="857881"/>
          </a:xfrm>
          <a:prstGeom prst="rect">
            <a:avLst/>
          </a:prstGeom>
          <a:ln w="12700">
            <a:miter lim="400000"/>
          </a:ln>
          <a:effectLst>
            <a:outerShdw blurRad="63500" dist="132453" dir="36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VS</a:t>
            </a:r>
          </a:p>
        </p:txBody>
      </p:sp>
      <p:sp>
        <p:nvSpPr>
          <p:cNvPr id="198" name="Your first training task is: programme your GEIO, and then control…"/>
          <p:cNvSpPr txBox="1"/>
          <p:nvPr/>
        </p:nvSpPr>
        <p:spPr>
          <a:xfrm>
            <a:off x="4016516" y="10214390"/>
            <a:ext cx="14837395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너의 첫번째 훈련 과제는 </a:t>
            </a:r>
            <a:r>
              <a:rPr lang="en-US" altLang="ko-KR" dirty="0"/>
              <a:t>GEIO</a:t>
            </a:r>
            <a:r>
              <a:rPr lang="ko-KR" altLang="en-US" dirty="0"/>
              <a:t>를 프로그래밍하고 제어하는 거야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GEIO</a:t>
            </a:r>
            <a:r>
              <a:rPr lang="ko-KR" altLang="en-US" dirty="0"/>
              <a:t>를 전</a:t>
            </a:r>
            <a:r>
              <a:rPr lang="en-US" altLang="ko-KR" dirty="0"/>
              <a:t>,</a:t>
            </a:r>
            <a:r>
              <a:rPr lang="ko-KR" altLang="en-US" dirty="0"/>
              <a:t>후</a:t>
            </a:r>
            <a:r>
              <a:rPr lang="en-US" altLang="ko-KR" dirty="0"/>
              <a:t>,</a:t>
            </a:r>
            <a:r>
              <a:rPr lang="ko-KR" altLang="en-US" dirty="0"/>
              <a:t>좌</a:t>
            </a:r>
            <a:r>
              <a:rPr lang="en-US" altLang="ko-KR" dirty="0"/>
              <a:t>,</a:t>
            </a:r>
            <a:r>
              <a:rPr lang="ko-KR" altLang="en-US" dirty="0"/>
              <a:t>우로 움직이고 목표물을 향해 방향을 전환하여 </a:t>
            </a:r>
            <a:endParaRPr lang="en-US" altLang="ko-KR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이 </a:t>
            </a:r>
            <a:r>
              <a:rPr lang="en-US" altLang="ko-KR" dirty="0"/>
              <a:t>"</a:t>
            </a:r>
            <a:r>
              <a:rPr lang="ko-KR" altLang="en-US" dirty="0"/>
              <a:t>적</a:t>
            </a:r>
            <a:r>
              <a:rPr lang="en-US" altLang="ko-KR" dirty="0"/>
              <a:t>”</a:t>
            </a:r>
            <a:r>
              <a:rPr lang="ko-KR" altLang="en-US" dirty="0"/>
              <a:t>을 물리칠 때 까지 </a:t>
            </a:r>
            <a:r>
              <a:rPr lang="en-US" altLang="ko-KR" dirty="0"/>
              <a:t>(HP=0) </a:t>
            </a:r>
            <a:r>
              <a:rPr lang="ko-KR" altLang="en-US" dirty="0"/>
              <a:t>사격해</a:t>
            </a:r>
            <a:r>
              <a:rPr lang="en-US" altLang="ko-KR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4" grpId="2" animBg="1" advAuto="0"/>
      <p:bldP spid="198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882.PNG" descr="IMG_38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291" y="1218552"/>
            <a:ext cx="14094176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色彩主角 4.png" descr="色彩主角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V朘R$~3LVOWC{SUC4.png" descr="V朘R$~3LVOWC{SUC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New problem rises. If our GEIO is defeated in the battle, how can we reboot it?"/>
          <p:cNvSpPr txBox="1"/>
          <p:nvPr/>
        </p:nvSpPr>
        <p:spPr>
          <a:xfrm>
            <a:off x="5561864" y="10741119"/>
            <a:ext cx="12955470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새로운 문제가 </a:t>
            </a:r>
            <a:r>
              <a:rPr lang="ko-KR" altLang="ko-KR" dirty="0" err="1"/>
              <a:t>발생했어</a:t>
            </a:r>
            <a:r>
              <a:rPr lang="en-US" altLang="ko-KR" dirty="0"/>
              <a:t>. </a:t>
            </a:r>
          </a:p>
          <a:p>
            <a:r>
              <a:rPr lang="ko-KR" altLang="ko-KR" dirty="0"/>
              <a:t>만약</a:t>
            </a:r>
            <a:r>
              <a:rPr lang="en-US" altLang="ko-KR" dirty="0"/>
              <a:t> GEIO</a:t>
            </a:r>
            <a:r>
              <a:rPr lang="ko-KR" altLang="ko-KR" dirty="0"/>
              <a:t>가 전투에서 패배한다면</a:t>
            </a:r>
            <a:r>
              <a:rPr lang="en-US" altLang="ko-KR" dirty="0"/>
              <a:t>, </a:t>
            </a:r>
            <a:r>
              <a:rPr lang="ko-KR" altLang="ko-KR" dirty="0"/>
              <a:t>어떻게 </a:t>
            </a:r>
            <a:r>
              <a:rPr lang="ko-KR" altLang="ko-KR" dirty="0" err="1"/>
              <a:t>재부팅하지</a:t>
            </a:r>
            <a:r>
              <a:rPr lang="en-US" altLang="ko-KR" dirty="0"/>
              <a:t>? </a:t>
            </a:r>
            <a:endParaRPr lang="ko-KR" altLang="ko-KR" dirty="0"/>
          </a:p>
        </p:txBody>
      </p:sp>
      <p:sp>
        <p:nvSpPr>
          <p:cNvPr id="206" name="To do this, we need this “reset HP”."/>
          <p:cNvSpPr txBox="1"/>
          <p:nvPr/>
        </p:nvSpPr>
        <p:spPr>
          <a:xfrm>
            <a:off x="6928424" y="11182541"/>
            <a:ext cx="10222349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그러기 위해서 우리는</a:t>
            </a:r>
            <a:r>
              <a:rPr lang="en-US" altLang="ko-KR" dirty="0"/>
              <a:t> "HP </a:t>
            </a:r>
            <a:r>
              <a:rPr lang="ko-KR" altLang="ko-KR" dirty="0"/>
              <a:t>재설정</a:t>
            </a:r>
            <a:r>
              <a:rPr lang="en-US" altLang="ko-KR" dirty="0"/>
              <a:t>"</a:t>
            </a:r>
            <a:r>
              <a:rPr lang="ko-KR" altLang="ko-KR" dirty="0"/>
              <a:t>이 필요해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4" animBg="1" advAuto="0"/>
      <p:bldP spid="205" grpId="1" animBg="1" advAuto="0"/>
      <p:bldP spid="205" grpId="2" animBg="1" advAuto="0"/>
      <p:bldP spid="206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raining task 2: Create a new control panel, and use two buttons to separately control GEIO’s shooting and HP reseting. Then go training with your team mates."/>
          <p:cNvSpPr txBox="1"/>
          <p:nvPr/>
        </p:nvSpPr>
        <p:spPr>
          <a:xfrm>
            <a:off x="1097818" y="10676056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 과제 </a:t>
            </a:r>
            <a:r>
              <a:rPr lang="en-US" altLang="ko-KR" dirty="0"/>
              <a:t>2 : </a:t>
            </a:r>
            <a:r>
              <a:rPr lang="ko-KR" altLang="en-US" dirty="0"/>
              <a:t>새 컨트롤 패널</a:t>
            </a:r>
            <a:r>
              <a:rPr lang="en-US" altLang="ko-KR" dirty="0"/>
              <a:t>(</a:t>
            </a:r>
            <a:r>
              <a:rPr lang="ko-KR" altLang="en-US" dirty="0"/>
              <a:t>제어판</a:t>
            </a:r>
            <a:r>
              <a:rPr lang="en-US" altLang="ko-KR" dirty="0"/>
              <a:t>)</a:t>
            </a:r>
            <a:r>
              <a:rPr lang="ko-KR" altLang="en-US" dirty="0"/>
              <a:t>을 만들고</a:t>
            </a:r>
            <a:r>
              <a:rPr lang="en-US" altLang="ko-KR" dirty="0"/>
              <a:t>, </a:t>
            </a:r>
            <a:r>
              <a:rPr lang="ko-KR" altLang="en-US" dirty="0"/>
              <a:t>두 개의 버튼을 사용해서 </a:t>
            </a:r>
            <a:r>
              <a:rPr lang="en-US" altLang="ko-KR" dirty="0"/>
              <a:t>GEIO</a:t>
            </a:r>
            <a:r>
              <a:rPr lang="ko-KR" altLang="en-US" dirty="0"/>
              <a:t>의 사격 및 </a:t>
            </a:r>
            <a:r>
              <a:rPr lang="en-US" altLang="ko-KR" dirty="0"/>
              <a:t>HP </a:t>
            </a:r>
            <a:r>
              <a:rPr lang="ko-KR" altLang="en-US" dirty="0"/>
              <a:t>재시작을 해봐</a:t>
            </a:r>
            <a:r>
              <a:rPr lang="en-US" altLang="ko-KR" dirty="0"/>
              <a:t>. </a:t>
            </a:r>
            <a:r>
              <a:rPr lang="ko-KR" altLang="en-US" dirty="0"/>
              <a:t>그럼 이제 다른 친구들과 훈련하러 가볼까</a:t>
            </a:r>
            <a:r>
              <a:rPr lang="en-US" altLang="ko-KR" dirty="0"/>
              <a:t>?</a:t>
            </a:r>
            <a:endParaRPr lang="en-US" dirty="0"/>
          </a:p>
        </p:txBody>
      </p:sp>
      <p:pic>
        <p:nvPicPr>
          <p:cNvPr id="212" name="6.pic_hd.png" descr="6.pic_h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692" y="2346057"/>
            <a:ext cx="12482616" cy="664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4120.PNG" descr="IMG_4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90" y="2346057"/>
            <a:ext cx="12482620" cy="6643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7"/>
            <a:ext cx="24384001" cy="433460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ask 3: Quick aim"/>
          <p:cNvSpPr txBox="1"/>
          <p:nvPr/>
        </p:nvSpPr>
        <p:spPr>
          <a:xfrm>
            <a:off x="1097818" y="11137272"/>
            <a:ext cx="22188363" cy="91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 과제</a:t>
            </a:r>
            <a:r>
              <a:rPr dirty="0"/>
              <a:t> 3: </a:t>
            </a:r>
            <a:r>
              <a:rPr lang="ko-KR" altLang="en-US" dirty="0"/>
              <a:t>빠른 조준</a:t>
            </a:r>
            <a:endParaRPr dirty="0"/>
          </a:p>
        </p:txBody>
      </p:sp>
      <p:sp>
        <p:nvSpPr>
          <p:cNvPr id="219" name="矩形"/>
          <p:cNvSpPr/>
          <p:nvPr/>
        </p:nvSpPr>
        <p:spPr>
          <a:xfrm>
            <a:off x="8124252" y="6186435"/>
            <a:ext cx="2888336" cy="427742"/>
          </a:xfrm>
          <a:prstGeom prst="rect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20" name="IMG_4125.PNG" descr="IMG_41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691" y="2346057"/>
            <a:ext cx="12482618" cy="664367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In the “Action” toolkit, there is a code “Auto direction synchronize”. When opened,…"/>
          <p:cNvSpPr txBox="1"/>
          <p:nvPr/>
        </p:nvSpPr>
        <p:spPr>
          <a:xfrm>
            <a:off x="569021" y="10220909"/>
            <a:ext cx="22188363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“</a:t>
            </a:r>
            <a:r>
              <a:rPr lang="ko-KR" altLang="en-US" dirty="0"/>
              <a:t>실행</a:t>
            </a:r>
            <a:r>
              <a:rPr lang="en-US" altLang="ko-KR" dirty="0"/>
              <a:t>(Action)” </a:t>
            </a:r>
            <a:r>
              <a:rPr lang="ko-KR" altLang="en-US" dirty="0"/>
              <a:t>툴 에서는 </a:t>
            </a:r>
            <a:r>
              <a:rPr lang="en-US" altLang="ko-KR" dirty="0"/>
              <a:t>"</a:t>
            </a:r>
            <a:r>
              <a:rPr lang="ko-KR" altLang="en-US" dirty="0"/>
              <a:t>자동 방향 동기화</a:t>
            </a:r>
            <a:r>
              <a:rPr lang="en-US" altLang="ko-KR" dirty="0"/>
              <a:t>"</a:t>
            </a:r>
            <a:r>
              <a:rPr lang="ko-KR" altLang="en-US" dirty="0"/>
              <a:t>라는 코드가 있어</a:t>
            </a:r>
            <a:r>
              <a:rPr lang="en-US" altLang="ko-KR" dirty="0"/>
              <a:t>. </a:t>
            </a:r>
            <a:r>
              <a:rPr lang="ko-KR" altLang="en-US" dirty="0"/>
              <a:t>열었을 때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태블릿과 같은 컨트롤러를 직접 손으로 돌리면 </a:t>
            </a:r>
            <a:r>
              <a:rPr lang="en-US" altLang="ko-KR" dirty="0"/>
              <a:t>GEIO</a:t>
            </a:r>
            <a:r>
              <a:rPr lang="ko-KR" altLang="en-US" dirty="0"/>
              <a:t>도 똑같이 </a:t>
            </a:r>
            <a:r>
              <a:rPr lang="ko-KR" altLang="en-US" dirty="0" err="1"/>
              <a:t>움직일거야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이런 식으로 목표물을 조준하</a:t>
            </a:r>
            <a:r>
              <a:rPr lang="ko-KR" altLang="en-US" sz="4000" dirty="0"/>
              <a:t>면</a:t>
            </a:r>
            <a:r>
              <a:rPr lang="ko-KR" altLang="ko-KR" sz="4000" dirty="0"/>
              <a:t> </a:t>
            </a:r>
            <a:r>
              <a:rPr lang="en-US" altLang="ko-KR" sz="4000" dirty="0"/>
              <a:t>GEIO</a:t>
            </a:r>
            <a:r>
              <a:rPr lang="ko-KR" altLang="ko-KR" sz="4000" dirty="0"/>
              <a:t>를 쉽게 제어할 수 있어 </a:t>
            </a:r>
          </a:p>
        </p:txBody>
      </p:sp>
      <p:sp>
        <p:nvSpPr>
          <p:cNvPr id="222" name="Set up two “button” icons, and place “Synchronize-open” and “Synchronize-close”…"/>
          <p:cNvSpPr txBox="1"/>
          <p:nvPr/>
        </p:nvSpPr>
        <p:spPr>
          <a:xfrm>
            <a:off x="327945" y="10548765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두 개의 </a:t>
            </a:r>
            <a:r>
              <a:rPr lang="en-US" altLang="ko-KR" dirty="0"/>
              <a:t>"</a:t>
            </a:r>
            <a:r>
              <a:rPr lang="ko-KR" altLang="en-US" dirty="0"/>
              <a:t>버튼</a:t>
            </a:r>
            <a:r>
              <a:rPr lang="en-US" altLang="ko-KR" dirty="0"/>
              <a:t>" </a:t>
            </a:r>
            <a:r>
              <a:rPr lang="ko-KR" altLang="en-US" dirty="0"/>
              <a:t>아이콘을 설정하고 </a:t>
            </a:r>
            <a:r>
              <a:rPr lang="en-US" altLang="ko-KR" dirty="0"/>
              <a:t>“</a:t>
            </a:r>
            <a:r>
              <a:rPr lang="ko-KR" altLang="en-US" dirty="0"/>
              <a:t>동기화 열기” 또는 “동기화 닫기</a:t>
            </a:r>
            <a:r>
              <a:rPr lang="en-US" altLang="ko-KR" dirty="0"/>
              <a:t>"</a:t>
            </a:r>
            <a:r>
              <a:rPr lang="ko-KR" altLang="en-US" dirty="0"/>
              <a:t>를 클릭해봐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그런 다음 프로그램을 실행하여 어떻게 작동하는지 확인해보자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3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3" animBg="1" advAuto="0"/>
      <p:bldP spid="218" grpId="1" animBg="1" advAuto="0"/>
      <p:bldP spid="218" grpId="2" animBg="1" advAuto="0"/>
      <p:bldP spid="219" grpId="5" animBg="1" advAuto="0"/>
      <p:bldP spid="220" grpId="6" animBg="1" advAuto="0"/>
      <p:bldP spid="221" grpId="4" animBg="1" advAuto="0"/>
      <p:bldP spid="221" grpId="7" animBg="1" advAuto="0"/>
      <p:bldP spid="222" grpId="8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Challenge"/>
          <p:cNvSpPr txBox="1"/>
          <p:nvPr/>
        </p:nvSpPr>
        <p:spPr>
          <a:xfrm>
            <a:off x="11264663" y="6345039"/>
            <a:ext cx="18546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도 전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I believe you all know how to fight with GEIO’s laser gun. Now let’s enter the challenge section."/>
          <p:cNvSpPr txBox="1"/>
          <p:nvPr/>
        </p:nvSpPr>
        <p:spPr>
          <a:xfrm>
            <a:off x="4958449" y="10881471"/>
            <a:ext cx="14467102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친구들 모두 </a:t>
            </a:r>
            <a:r>
              <a:rPr lang="en-US" altLang="ko-KR" dirty="0"/>
              <a:t>GEIO</a:t>
            </a:r>
            <a:r>
              <a:rPr lang="ko-KR" altLang="en-US" dirty="0"/>
              <a:t>의 레이저 총으로 싸우는 법을 알고 있을 거야</a:t>
            </a:r>
            <a:endParaRPr lang="en-US" altLang="ko-KR" dirty="0"/>
          </a:p>
          <a:p>
            <a:r>
              <a:rPr lang="ko-KR" altLang="en-US" dirty="0"/>
              <a:t>자</a:t>
            </a:r>
            <a:r>
              <a:rPr lang="en-US" altLang="ko-KR" dirty="0"/>
              <a:t>!</a:t>
            </a:r>
            <a:r>
              <a:rPr lang="ko-KR" altLang="en-US" dirty="0"/>
              <a:t> 이제 도전 코너로 들어가보자</a:t>
            </a:r>
            <a:endParaRPr dirty="0"/>
          </a:p>
        </p:txBody>
      </p:sp>
      <p:pic>
        <p:nvPicPr>
          <p:cNvPr id="232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4026" y="-4412632"/>
            <a:ext cx="30106978" cy="1596602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34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236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37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38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239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240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241" name="7"/>
          <p:cNvSpPr txBox="1"/>
          <p:nvPr/>
        </p:nvSpPr>
        <p:spPr>
          <a:xfrm>
            <a:off x="125041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242" name="8"/>
          <p:cNvSpPr txBox="1"/>
          <p:nvPr/>
        </p:nvSpPr>
        <p:spPr>
          <a:xfrm>
            <a:off x="137884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243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244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245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246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47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sp>
        <p:nvSpPr>
          <p:cNvPr id="248" name="There will be several obstacles in the training field (unknown position), and the “enemy”…"/>
          <p:cNvSpPr txBox="1"/>
          <p:nvPr/>
        </p:nvSpPr>
        <p:spPr>
          <a:xfrm>
            <a:off x="5741353" y="10214391"/>
            <a:ext cx="13356220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훈련장에는 여러 장애물이 있고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"</a:t>
            </a:r>
            <a:r>
              <a:rPr lang="ko-KR" altLang="en-US" dirty="0"/>
              <a:t>적</a:t>
            </a:r>
            <a:r>
              <a:rPr lang="en-US" altLang="ko-KR" dirty="0"/>
              <a:t>"</a:t>
            </a:r>
            <a:r>
              <a:rPr lang="ko-KR" altLang="en-US" dirty="0"/>
              <a:t>들이  무작위로 필드에 진입할 거야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A1</a:t>
            </a:r>
            <a:r>
              <a:rPr lang="ko-KR" altLang="en-US" dirty="0"/>
              <a:t>에서 출발해서 적군을 찾아 격퇴하는 것이 너의 임무야</a:t>
            </a:r>
            <a:r>
              <a:rPr lang="en-US" altLang="ko-KR" dirty="0"/>
              <a:t>! </a:t>
            </a:r>
            <a:endParaRPr dirty="0"/>
          </a:p>
        </p:txBody>
      </p:sp>
      <p:pic>
        <p:nvPicPr>
          <p:cNvPr id="249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620" y="68696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Caution! The “enemy” may not move or turn, but it will attack! So choose…"/>
          <p:cNvSpPr txBox="1"/>
          <p:nvPr/>
        </p:nvSpPr>
        <p:spPr>
          <a:xfrm>
            <a:off x="3375019" y="10699590"/>
            <a:ext cx="1825820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주의</a:t>
            </a:r>
            <a:r>
              <a:rPr lang="en-US" altLang="ko-KR" sz="4000" dirty="0"/>
              <a:t>! "</a:t>
            </a:r>
            <a:r>
              <a:rPr lang="ko-KR" altLang="ko-KR" sz="4000" dirty="0"/>
              <a:t>적</a:t>
            </a:r>
            <a:r>
              <a:rPr lang="en-US" altLang="ko-KR" sz="4000" dirty="0"/>
              <a:t>"</a:t>
            </a:r>
            <a:r>
              <a:rPr lang="ko-KR" altLang="ko-KR" sz="4000" dirty="0"/>
              <a:t>은 움직이</a:t>
            </a:r>
            <a:r>
              <a:rPr lang="ko-KR" altLang="en-US" sz="4000" dirty="0"/>
              <a:t>진</a:t>
            </a:r>
            <a:r>
              <a:rPr lang="ko-KR" altLang="ko-KR" sz="4000" dirty="0"/>
              <a:t> 않지만 공격해 올 수 있어</a:t>
            </a:r>
            <a:r>
              <a:rPr lang="en-US" altLang="ko-KR" sz="4000" dirty="0"/>
              <a:t>!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그러니 너의 동작을 신중하게 선택하고</a:t>
            </a:r>
            <a:r>
              <a:rPr lang="en-US" altLang="ko-KR" sz="4000" dirty="0"/>
              <a:t>, “</a:t>
            </a:r>
            <a:r>
              <a:rPr lang="ko-KR" altLang="ko-KR" sz="4000" dirty="0"/>
              <a:t>적</a:t>
            </a:r>
            <a:r>
              <a:rPr lang="en-US" altLang="ko-KR" sz="4000" dirty="0"/>
              <a:t>”</a:t>
            </a:r>
            <a:r>
              <a:rPr lang="ko-KR" altLang="ko-KR" sz="4000" dirty="0"/>
              <a:t>을 파괴하여 스스로 살아남아야</a:t>
            </a:r>
            <a:r>
              <a:rPr lang="en-US" altLang="ko-KR" sz="4000" dirty="0"/>
              <a:t> </a:t>
            </a:r>
            <a:r>
              <a:rPr lang="ko-KR" altLang="ko-KR" sz="4000" dirty="0"/>
              <a:t>해</a:t>
            </a:r>
            <a:r>
              <a:rPr lang="en-US" altLang="ko-KR" sz="4000" dirty="0"/>
              <a:t>!</a:t>
            </a:r>
            <a:endParaRPr lang="ko-KR" altLang="ko-K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4" dur="1000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1" grpId="2" animBg="1" advAuto="0"/>
      <p:bldP spid="248" grpId="3" animBg="1" advAuto="0"/>
      <p:bldP spid="248" grpId="5" animBg="1" advAuto="0"/>
      <p:bldP spid="249" grpId="4" animBg="1" advAuto="0"/>
      <p:bldP spid="250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Excellent! You are making great progress!"/>
          <p:cNvSpPr txBox="1"/>
          <p:nvPr/>
        </p:nvSpPr>
        <p:spPr>
          <a:xfrm>
            <a:off x="7775797" y="11286215"/>
            <a:ext cx="79701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훌륭해</a:t>
            </a:r>
            <a:r>
              <a:rPr lang="en-US" altLang="ko-KR" dirty="0"/>
              <a:t>! </a:t>
            </a:r>
            <a:r>
              <a:rPr lang="ko-KR" altLang="ko-KR" dirty="0"/>
              <a:t>이제 확실히 익힌</a:t>
            </a:r>
            <a:r>
              <a:rPr lang="en-US" altLang="ko-KR" dirty="0"/>
              <a:t> </a:t>
            </a:r>
            <a:r>
              <a:rPr lang="ko-KR" altLang="ko-KR" dirty="0"/>
              <a:t>것 같아</a:t>
            </a:r>
            <a:r>
              <a:rPr lang="en-US" altLang="ko-KR" dirty="0"/>
              <a:t>!</a:t>
            </a:r>
            <a:endParaRPr lang="ko-KR" altLang="ko-KR" dirty="0"/>
          </a:p>
        </p:txBody>
      </p:sp>
      <p:sp>
        <p:nvSpPr>
          <p:cNvPr id="256" name="Now it is the time to review. Answer the above questions."/>
          <p:cNvSpPr txBox="1"/>
          <p:nvPr/>
        </p:nvSpPr>
        <p:spPr>
          <a:xfrm>
            <a:off x="4223210" y="11327935"/>
            <a:ext cx="154064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이번시간에 배운 것을 다시한번 </a:t>
            </a:r>
            <a:r>
              <a:rPr lang="ko-KR" altLang="en-US" dirty="0"/>
              <a:t>복습해 </a:t>
            </a:r>
            <a:r>
              <a:rPr lang="ko-KR" altLang="ko-KR" dirty="0"/>
              <a:t>볼까</a:t>
            </a:r>
            <a:r>
              <a:rPr lang="en-US" altLang="ko-KR" dirty="0"/>
              <a:t>? </a:t>
            </a:r>
            <a:r>
              <a:rPr lang="ko-KR" altLang="ko-KR" dirty="0"/>
              <a:t>위의 질문에 답해보자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257" name="This is the end of this class. See you next time!"/>
          <p:cNvSpPr txBox="1"/>
          <p:nvPr/>
        </p:nvSpPr>
        <p:spPr>
          <a:xfrm>
            <a:off x="6146012" y="11273624"/>
            <a:ext cx="11560857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이것으로 훈련을 </a:t>
            </a:r>
            <a:r>
              <a:rPr lang="ko-KR" altLang="ko-KR" dirty="0" err="1"/>
              <a:t>마칠게</a:t>
            </a:r>
            <a:r>
              <a:rPr lang="en-US" altLang="ko-KR" dirty="0"/>
              <a:t>! </a:t>
            </a:r>
            <a:r>
              <a:rPr lang="ko-KR" altLang="ko-KR" dirty="0"/>
              <a:t>다음에 다시 만나자</a:t>
            </a:r>
            <a:r>
              <a:rPr lang="en-US" altLang="ko-KR" dirty="0"/>
              <a:t> </a:t>
            </a:r>
            <a:r>
              <a:rPr lang="ko-KR" altLang="en-US" dirty="0"/>
              <a:t>안녕</a:t>
            </a:r>
            <a:r>
              <a:rPr lang="en-US" altLang="ko-KR" dirty="0"/>
              <a:t>!</a:t>
            </a:r>
            <a:endParaRPr lang="en-US" dirty="0"/>
          </a:p>
        </p:txBody>
      </p:sp>
      <p:sp>
        <p:nvSpPr>
          <p:cNvPr id="258" name="What are the main categories of military robot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군용 로봇의 주요 카테고리는 무엇일까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259" name="How does GEIO attack and how does it know…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altLang="ko-KR" sz="3200" b="0" dirty="0">
                <a:sym typeface="Helvetica Neue Medium"/>
              </a:rPr>
              <a:t>GEIO</a:t>
            </a:r>
            <a:r>
              <a:rPr lang="ko-KR" altLang="ko-KR" sz="3200" b="0" dirty="0">
                <a:sym typeface="Helvetica Neue Medium"/>
              </a:rPr>
              <a:t>가 공격을 받고 있는지 어떻게 알 수 있을까</a:t>
            </a:r>
            <a:r>
              <a:rPr lang="en-US" altLang="ko-KR" sz="3200" b="0" dirty="0">
                <a:sym typeface="Helvetica Neue Medium"/>
              </a:rPr>
              <a:t>?</a:t>
            </a:r>
            <a:endParaRPr dirty="0"/>
          </a:p>
        </p:txBody>
      </p:sp>
      <p:sp>
        <p:nvSpPr>
          <p:cNvPr id="260" name="Is there other way to aim at the target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ko-KR" dirty="0"/>
              <a:t>목표물을 조준할</a:t>
            </a:r>
            <a:r>
              <a:rPr lang="en-US" altLang="ko-KR" dirty="0"/>
              <a:t> </a:t>
            </a:r>
            <a:r>
              <a:rPr lang="ko-KR" altLang="ko-KR" dirty="0"/>
              <a:t>다른 방법은 없을까</a:t>
            </a:r>
            <a:r>
              <a:rPr lang="en-US" altLang="ko-KR" dirty="0"/>
              <a:t>?</a:t>
            </a:r>
            <a:endParaRPr lang="ko-KR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500" fill="hold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  <p:bldP spid="255" grpId="2" animBg="1" advAuto="0"/>
      <p:bldP spid="256" grpId="3" animBg="1" advAuto="0"/>
      <p:bldP spid="256" grpId="7" animBg="1" advAuto="0"/>
      <p:bldP spid="257" grpId="8" animBg="1" advAuto="0"/>
      <p:bldP spid="258" grpId="4" animBg="1" advAuto="0"/>
      <p:bldP spid="259" grpId="5" animBg="1" advAuto="0"/>
      <p:bldP spid="260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Welcome back fellow pilots! I am Sam. Do you still remember what we have learnt last time?"/>
          <p:cNvSpPr txBox="1"/>
          <p:nvPr/>
        </p:nvSpPr>
        <p:spPr>
          <a:xfrm>
            <a:off x="7124912" y="10926351"/>
            <a:ext cx="1013418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친구</a:t>
            </a:r>
            <a:r>
              <a:rPr lang="ko-KR" altLang="ko-KR" dirty="0"/>
              <a:t>들 다시 돌아온 걸 환영해</a:t>
            </a:r>
            <a:r>
              <a:rPr lang="en-US" altLang="ko-KR" dirty="0"/>
              <a:t>! </a:t>
            </a:r>
          </a:p>
          <a:p>
            <a:r>
              <a:rPr lang="ko-KR" altLang="ko-KR" dirty="0"/>
              <a:t>지난 시간에 배운 것들 아직 기억하고 있지</a:t>
            </a:r>
            <a:r>
              <a:rPr lang="en-US" altLang="ko-KR" dirty="0"/>
              <a:t>? </a:t>
            </a:r>
            <a:endParaRPr lang="ko-KR" altLang="ko-KR" dirty="0"/>
          </a:p>
        </p:txBody>
      </p:sp>
      <p:sp>
        <p:nvSpPr>
          <p:cNvPr id="128" name="Last time we learned how to accurately control GEIO. This time, we are going to fight!…"/>
          <p:cNvSpPr txBox="1"/>
          <p:nvPr/>
        </p:nvSpPr>
        <p:spPr>
          <a:xfrm>
            <a:off x="4527105" y="10343665"/>
            <a:ext cx="14467102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지난 시간에 우리는 </a:t>
            </a:r>
            <a:r>
              <a:rPr lang="en-US" altLang="ko-KR" dirty="0"/>
              <a:t>GEIO</a:t>
            </a:r>
            <a:r>
              <a:rPr lang="ko-KR" altLang="en-US" dirty="0"/>
              <a:t>를 정확하게 조종하는 방법을 </a:t>
            </a:r>
            <a:r>
              <a:rPr lang="ko-KR" altLang="en-US" dirty="0" err="1"/>
              <a:t>배웠어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이번 시간엔 우린 전투를 해볼 거야</a:t>
            </a:r>
            <a:r>
              <a:rPr lang="en-US" altLang="ko-KR" dirty="0"/>
              <a:t>!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친구들 준비 </a:t>
            </a:r>
            <a:r>
              <a:rPr lang="ko-KR" altLang="en-US" dirty="0" err="1"/>
              <a:t>됐어</a:t>
            </a:r>
            <a:r>
              <a:rPr lang="en-US" altLang="ko-KR" dirty="0"/>
              <a:t>?</a:t>
            </a:r>
          </a:p>
        </p:txBody>
      </p:sp>
      <p:sp>
        <p:nvSpPr>
          <p:cNvPr id="129" name="What parameters are needed to make…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altLang="ko-KR" sz="3200" b="0" dirty="0">
                <a:solidFill>
                  <a:srgbClr val="FFFFFF"/>
                </a:solidFill>
                <a:sym typeface="Helvetica Neue Medium"/>
              </a:rPr>
              <a:t>GEIO</a:t>
            </a:r>
            <a:r>
              <a:rPr lang="ko-KR" altLang="en-US" sz="3200" b="0" dirty="0">
                <a:solidFill>
                  <a:srgbClr val="FFFFFF"/>
                </a:solidFill>
                <a:sym typeface="Helvetica Neue Medium"/>
              </a:rPr>
              <a:t>를 특정거리만큼 이동시키는데 필요한 매개변수는 무엇일까</a:t>
            </a:r>
            <a:r>
              <a:rPr lang="en-US" altLang="ko-KR" sz="3200" b="0" dirty="0">
                <a:solidFill>
                  <a:srgbClr val="FFFFFF"/>
                </a:solidFill>
                <a:sym typeface="Helvetica Neue Medium"/>
              </a:rPr>
              <a:t>?</a:t>
            </a:r>
            <a:endParaRPr lang="ko-KR" altLang="en-US" sz="3200" b="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0" name="What is angular speed? How to calculate it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각속도는 무엇이고 어떻게 측정할까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31" name="What other tasks can be done using “accurate control”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정확한 컨트롤을 수행할 수 있는 다른 작업은 무엇이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26" grpId="2" animBg="1" advAuto="0"/>
      <p:bldP spid="127" grpId="3" animBg="1" advAuto="0"/>
      <p:bldP spid="127" grpId="7" animBg="1" advAuto="0"/>
      <p:bldP spid="128" grpId="8" animBg="1" advAuto="0"/>
      <p:bldP spid="129" grpId="4" animBg="1" advAuto="0"/>
      <p:bldP spid="130" grpId="5" animBg="1" advAuto="0"/>
      <p:bldP spid="131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Briefing"/>
          <p:cNvSpPr txBox="1"/>
          <p:nvPr/>
        </p:nvSpPr>
        <p:spPr>
          <a:xfrm>
            <a:off x="10986542" y="6345039"/>
            <a:ext cx="241091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Topic…"/>
          <p:cNvGrpSpPr/>
          <p:nvPr/>
        </p:nvGrpSpPr>
        <p:grpSpPr>
          <a:xfrm>
            <a:off x="7344273" y="1245381"/>
            <a:ext cx="9682754" cy="7660875"/>
            <a:chOff x="-6351" y="49359"/>
            <a:chExt cx="9682752" cy="7660873"/>
          </a:xfrm>
        </p:grpSpPr>
        <p:sp>
          <p:nvSpPr>
            <p:cNvPr id="141" name="Topic…"/>
            <p:cNvSpPr txBox="1"/>
            <p:nvPr/>
          </p:nvSpPr>
          <p:spPr>
            <a:xfrm>
              <a:off x="101600" y="155855"/>
              <a:ext cx="9466851" cy="7335339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주제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“</a:t>
              </a:r>
              <a:r>
                <a:rPr lang="ko-KR" altLang="en-US" dirty="0"/>
                <a:t>공격 시작</a:t>
              </a:r>
              <a:r>
                <a:rPr dirty="0"/>
                <a:t>!”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숙지사항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센서와 감지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훈련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조준과 사격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도전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사격 경쟁</a:t>
              </a:r>
              <a:endParaRPr lang="en-US" altLang="ko-KR" dirty="0"/>
            </a:p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40" name="Topic…" descr="Topic…"/>
            <p:cNvPicPr>
              <a:picLocks/>
            </p:cNvPicPr>
            <p:nvPr/>
          </p:nvPicPr>
          <p:blipFill>
            <a:blip r:embed="rId5">
              <a:alphaModFix amt="79900"/>
            </a:blip>
            <a:stretch>
              <a:fillRect/>
            </a:stretch>
          </p:blipFill>
          <p:spPr>
            <a:xfrm>
              <a:off x="-6351" y="49359"/>
              <a:ext cx="9682752" cy="7660873"/>
            </a:xfrm>
            <a:prstGeom prst="rect">
              <a:avLst/>
            </a:prstGeom>
            <a:effectLst/>
          </p:spPr>
        </p:pic>
      </p:grpSp>
      <p:sp>
        <p:nvSpPr>
          <p:cNvPr id="143" name="In the Briefing section, let’s see what we are going to learn today."/>
          <p:cNvSpPr txBox="1"/>
          <p:nvPr/>
        </p:nvSpPr>
        <p:spPr>
          <a:xfrm>
            <a:off x="6326613" y="11234127"/>
            <a:ext cx="1173077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r>
              <a:rPr lang="ko-KR" altLang="ko-KR" dirty="0"/>
              <a:t>에서는 우리가 오늘 무엇을 배울지 알아보자</a:t>
            </a:r>
            <a:r>
              <a:rPr lang="en-US" altLang="ko-KR" dirty="0"/>
              <a:t>.</a:t>
            </a:r>
            <a:endParaRPr lang="ko-KR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2" animBg="1" advAuto="0"/>
      <p:bldP spid="14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Basic Knowledge"/>
          <p:cNvSpPr txBox="1"/>
          <p:nvPr/>
        </p:nvSpPr>
        <p:spPr>
          <a:xfrm>
            <a:off x="10601822" y="6345039"/>
            <a:ext cx="31803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숙지사항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We know that robots are designed to help people do those most dangerous jobs in many ways.…"/>
          <p:cNvSpPr txBox="1"/>
          <p:nvPr/>
        </p:nvSpPr>
        <p:spPr>
          <a:xfrm>
            <a:off x="996627" y="10921851"/>
            <a:ext cx="22390745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우리는 로봇이 여러 방면에서 위험한 일을 하는 사람들을 돕기 위해 만들어졌다는 것을 알고 있어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 직업들 중</a:t>
            </a:r>
            <a:r>
              <a:rPr lang="en-US" altLang="ko-KR" dirty="0"/>
              <a:t>, </a:t>
            </a:r>
            <a:r>
              <a:rPr lang="ko-KR" altLang="en-US" dirty="0"/>
              <a:t>군사 행동과 작전에 종사하는 것이  중요한 것 중 하나야</a:t>
            </a:r>
            <a:r>
              <a:rPr lang="en-US" altLang="ko-KR" dirty="0"/>
              <a:t>.</a:t>
            </a:r>
          </a:p>
        </p:txBody>
      </p:sp>
      <p:sp>
        <p:nvSpPr>
          <p:cNvPr id="153" name="What can a robot do in military operations? Let’s take a look at the above examples."/>
          <p:cNvSpPr txBox="1"/>
          <p:nvPr/>
        </p:nvSpPr>
        <p:spPr>
          <a:xfrm>
            <a:off x="3601904" y="11002771"/>
            <a:ext cx="1554912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로봇은 군사작전에서 무엇을 할 수 있을까</a:t>
            </a:r>
            <a:r>
              <a:rPr lang="en-US" altLang="ko-KR" dirty="0"/>
              <a:t>? </a:t>
            </a:r>
            <a:r>
              <a:rPr lang="ko-KR" altLang="en-US" dirty="0"/>
              <a:t>위의 예시들을 살펴보자</a:t>
            </a:r>
            <a:r>
              <a:rPr lang="en-US" altLang="ko-KR" dirty="0"/>
              <a:t>.</a:t>
            </a:r>
            <a:endParaRPr dirty="0"/>
          </a:p>
        </p:txBody>
      </p:sp>
      <p:pic>
        <p:nvPicPr>
          <p:cNvPr id="154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4026" y="-4412632"/>
            <a:ext cx="30106978" cy="1681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timg-29.jpeg" descr="timg-29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502" y="1573709"/>
            <a:ext cx="4987826" cy="5174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timg-30.jpeg" descr="timg-30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4681" y="1573709"/>
            <a:ext cx="4311906" cy="5174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mg-31.jpeg" descr="timg-3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255" y="1573709"/>
            <a:ext cx="5445498" cy="517428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ear carrier…"/>
          <p:cNvSpPr txBox="1"/>
          <p:nvPr/>
        </p:nvSpPr>
        <p:spPr>
          <a:xfrm>
            <a:off x="3130979" y="7311544"/>
            <a:ext cx="174887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ko-KR" altLang="en-US" dirty="0"/>
              <a:t>운반</a:t>
            </a:r>
            <a:r>
              <a:rPr lang="en-US" altLang="ko-KR" dirty="0"/>
              <a:t> </a:t>
            </a:r>
            <a:r>
              <a:rPr lang="ko-KR" altLang="en-US" dirty="0"/>
              <a:t>보조</a:t>
            </a:r>
            <a:endParaRPr dirty="0"/>
          </a:p>
        </p:txBody>
      </p:sp>
      <p:sp>
        <p:nvSpPr>
          <p:cNvPr id="159" name="Battle robot…"/>
          <p:cNvSpPr txBox="1"/>
          <p:nvPr/>
        </p:nvSpPr>
        <p:spPr>
          <a:xfrm>
            <a:off x="8737568" y="7311544"/>
            <a:ext cx="174887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ko-KR" altLang="en-US" dirty="0"/>
              <a:t>전투 로봇</a:t>
            </a:r>
            <a:endParaRPr dirty="0"/>
          </a:p>
        </p:txBody>
      </p:sp>
      <p:sp>
        <p:nvSpPr>
          <p:cNvPr id="160" name="Explosive ordnance…"/>
          <p:cNvSpPr txBox="1"/>
          <p:nvPr/>
        </p:nvSpPr>
        <p:spPr>
          <a:xfrm>
            <a:off x="13375418" y="7311545"/>
            <a:ext cx="301044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ko-KR" altLang="en-US" dirty="0"/>
              <a:t>폭발물 제거 로봇</a:t>
            </a:r>
            <a:endParaRPr dirty="0"/>
          </a:p>
        </p:txBody>
      </p:sp>
      <p:sp>
        <p:nvSpPr>
          <p:cNvPr id="161" name="OK, which of the above categories does GEIO belong to?"/>
          <p:cNvSpPr txBox="1"/>
          <p:nvPr/>
        </p:nvSpPr>
        <p:spPr>
          <a:xfrm>
            <a:off x="5975769" y="11479920"/>
            <a:ext cx="1053333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그래</a:t>
            </a:r>
            <a:r>
              <a:rPr lang="en-US" altLang="ko-KR" dirty="0"/>
              <a:t>, </a:t>
            </a:r>
            <a:r>
              <a:rPr lang="ko-KR" altLang="en-US" dirty="0"/>
              <a:t> </a:t>
            </a:r>
            <a:r>
              <a:rPr lang="en-US" altLang="ko-KR" dirty="0"/>
              <a:t>GEIO</a:t>
            </a:r>
            <a:r>
              <a:rPr lang="ko-KR" altLang="en-US" dirty="0"/>
              <a:t>는 위 카테고리 중 어디에 속하니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0" dur="1000" fill="hold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2" grpId="2" animBg="1" advAuto="0"/>
      <p:bldP spid="153" grpId="3" animBg="1" advAuto="0"/>
      <p:bldP spid="153" grpId="11" animBg="1" advAuto="0"/>
      <p:bldP spid="154" grpId="4" animBg="1" advAuto="0"/>
      <p:bldP spid="155" grpId="5" animBg="1" advAuto="0"/>
      <p:bldP spid="156" grpId="9" animBg="1" advAuto="0"/>
      <p:bldP spid="157" grpId="7" animBg="1" advAuto="0"/>
      <p:bldP spid="158" grpId="6" animBg="1" advAuto="0"/>
      <p:bldP spid="159" grpId="8" animBg="1" advAuto="0"/>
      <p:bldP spid="160" grpId="10" animBg="1" advAuto="0"/>
      <p:bldP spid="161" grpId="1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As a fighting robot, GEIO uses its laser gun to attack. How does the gun work?"/>
          <p:cNvSpPr txBox="1"/>
          <p:nvPr/>
        </p:nvSpPr>
        <p:spPr>
          <a:xfrm>
            <a:off x="2536311" y="11856239"/>
            <a:ext cx="1931137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전투 로봇으로서</a:t>
            </a:r>
            <a:r>
              <a:rPr lang="en-US" altLang="ko-KR" dirty="0"/>
              <a:t> GEIO</a:t>
            </a:r>
            <a:r>
              <a:rPr lang="ko-KR" altLang="ko-KR" dirty="0"/>
              <a:t>는 레이저 총을 </a:t>
            </a:r>
            <a:r>
              <a:rPr lang="ko-KR" altLang="en-US" dirty="0"/>
              <a:t>공격에 사용해</a:t>
            </a:r>
            <a:r>
              <a:rPr lang="en-US" altLang="ko-KR" dirty="0"/>
              <a:t>. </a:t>
            </a:r>
            <a:r>
              <a:rPr lang="ko-KR" altLang="ko-KR" dirty="0"/>
              <a:t>그럼 총은 어떻게 작동할까</a:t>
            </a:r>
            <a:r>
              <a:rPr lang="en-US" altLang="ko-KR" dirty="0"/>
              <a:t>?</a:t>
            </a:r>
            <a:endParaRPr lang="ko-KR" altLang="ko-KR" dirty="0"/>
          </a:p>
        </p:txBody>
      </p:sp>
      <p:sp>
        <p:nvSpPr>
          <p:cNvPr id="167" name="Take a close look, we can find a small infrared ray emitter. When the gun is firing,…"/>
          <p:cNvSpPr txBox="1"/>
          <p:nvPr/>
        </p:nvSpPr>
        <p:spPr>
          <a:xfrm>
            <a:off x="4573373" y="10926132"/>
            <a:ext cx="14495956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자세히 보면</a:t>
            </a:r>
            <a:r>
              <a:rPr lang="en-US" altLang="ko-KR" dirty="0"/>
              <a:t>, </a:t>
            </a:r>
            <a:r>
              <a:rPr lang="ko-KR" altLang="en-US" dirty="0"/>
              <a:t>작은 적외선 방출기를 찾을 수 있어</a:t>
            </a:r>
            <a:r>
              <a:rPr lang="en-US" altLang="ko-KR" dirty="0"/>
              <a:t>. </a:t>
            </a:r>
            <a:r>
              <a:rPr lang="ko-KR" altLang="en-US" dirty="0"/>
              <a:t>총이 발사되면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방출기는 적외선을 계속 내뿜을 거야</a:t>
            </a:r>
            <a:r>
              <a:rPr lang="en-US" altLang="ko-KR" dirty="0"/>
              <a:t>. </a:t>
            </a:r>
          </a:p>
        </p:txBody>
      </p:sp>
      <p:sp>
        <p:nvSpPr>
          <p:cNvPr id="168" name="There are also infrared ray receivers on each of the four legs. When…"/>
          <p:cNvSpPr txBox="1"/>
          <p:nvPr/>
        </p:nvSpPr>
        <p:spPr>
          <a:xfrm>
            <a:off x="5009259" y="10268349"/>
            <a:ext cx="15207689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각각의 네 개의 다리에는 적외선 수신기도 있어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GEIO</a:t>
            </a:r>
            <a:r>
              <a:rPr lang="ko-KR" altLang="en-US" dirty="0"/>
              <a:t>가 공격을 당할 때</a:t>
            </a:r>
            <a:r>
              <a:rPr lang="en-US" altLang="ko-KR" dirty="0"/>
              <a:t>, </a:t>
            </a:r>
            <a:r>
              <a:rPr lang="ko-KR" altLang="en-US" dirty="0"/>
              <a:t>수신기는 공격으로부터 적외선을 인식하고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HP(</a:t>
            </a:r>
            <a:r>
              <a:rPr lang="ko-KR" altLang="en-US" dirty="0"/>
              <a:t>체력</a:t>
            </a:r>
            <a:r>
              <a:rPr lang="en-US" altLang="ko-KR" dirty="0"/>
              <a:t>)</a:t>
            </a:r>
            <a:r>
              <a:rPr lang="ko-KR" altLang="en-US" dirty="0"/>
              <a:t>를 잃을 거야</a:t>
            </a:r>
            <a:r>
              <a:rPr lang="en-US" altLang="ko-KR" dirty="0"/>
              <a:t>. </a:t>
            </a:r>
          </a:p>
        </p:txBody>
      </p:sp>
      <p:sp>
        <p:nvSpPr>
          <p:cNvPr id="169" name="How can we control GEIO to fire?"/>
          <p:cNvSpPr txBox="1"/>
          <p:nvPr/>
        </p:nvSpPr>
        <p:spPr>
          <a:xfrm>
            <a:off x="8367739" y="11140778"/>
            <a:ext cx="8053487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en-US" dirty="0"/>
              <a:t>GEIO</a:t>
            </a:r>
            <a:r>
              <a:rPr lang="ko-KR" altLang="en-US" dirty="0"/>
              <a:t>로 어떻게 사격을 하는 거지</a:t>
            </a:r>
            <a:r>
              <a:rPr lang="en-US" altLang="ko-KR" dirty="0"/>
              <a:t>? </a:t>
            </a:r>
            <a:endParaRPr dirty="0"/>
          </a:p>
        </p:txBody>
      </p:sp>
      <p:pic>
        <p:nvPicPr>
          <p:cNvPr id="170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3048" y="-4281056"/>
            <a:ext cx="30106978" cy="1595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367" y="1268639"/>
            <a:ext cx="11094978" cy="74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圆形"/>
          <p:cNvSpPr/>
          <p:nvPr/>
        </p:nvSpPr>
        <p:spPr>
          <a:xfrm>
            <a:off x="8367739" y="2559257"/>
            <a:ext cx="1016001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圆形"/>
          <p:cNvSpPr/>
          <p:nvPr/>
        </p:nvSpPr>
        <p:spPr>
          <a:xfrm>
            <a:off x="8682656" y="5357986"/>
            <a:ext cx="1016001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圆形"/>
          <p:cNvSpPr/>
          <p:nvPr/>
        </p:nvSpPr>
        <p:spPr>
          <a:xfrm>
            <a:off x="5744105" y="4244725"/>
            <a:ext cx="1016001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圆形"/>
          <p:cNvSpPr/>
          <p:nvPr/>
        </p:nvSpPr>
        <p:spPr>
          <a:xfrm>
            <a:off x="11684000" y="4244725"/>
            <a:ext cx="1016000" cy="1016001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1" dur="10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6" grpId="2" animBg="1" advAuto="0"/>
      <p:bldP spid="167" grpId="3" animBg="1" advAuto="0"/>
      <p:bldP spid="167" grpId="5" animBg="1" advAuto="0"/>
      <p:bldP spid="168" grpId="6" animBg="1" advAuto="0"/>
      <p:bldP spid="168" grpId="10" animBg="1" advAuto="0"/>
      <p:bldP spid="169" grpId="11" animBg="1" advAuto="0"/>
      <p:bldP spid="172" grpId="4" animBg="1" advAuto="0"/>
      <p:bldP spid="173" grpId="8" animBg="1" advAuto="0"/>
      <p:bldP spid="174" grpId="7" animBg="1" advAuto="0"/>
      <p:bldP spid="175" grpId="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880.PNG" descr="IMG_38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290" y="1218552"/>
            <a:ext cx="14094178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3881.PNG" descr="IMG_388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291" y="1218552"/>
            <a:ext cx="14094176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色彩主角 4.png" descr="色彩主角 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V朘R$~3LVOWC{SUC4.png" descr="V朘R$~3LVOWC{SUC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308793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n programming interface, we can find codes for shooting in the “Action” toolkit.…"/>
          <p:cNvSpPr txBox="1"/>
          <p:nvPr/>
        </p:nvSpPr>
        <p:spPr>
          <a:xfrm>
            <a:off x="2053064" y="10457096"/>
            <a:ext cx="1956785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프로그래밍 인터페이스에서는 </a:t>
            </a:r>
            <a:r>
              <a:rPr lang="en-US" altLang="ko-KR" dirty="0"/>
              <a:t>“</a:t>
            </a:r>
            <a:r>
              <a:rPr lang="ko-KR" altLang="en-US" dirty="0"/>
              <a:t>실행</a:t>
            </a:r>
            <a:r>
              <a:rPr lang="en-US" altLang="ko-KR" dirty="0"/>
              <a:t>(Action)” </a:t>
            </a:r>
            <a:r>
              <a:rPr lang="ko-KR" altLang="en-US" dirty="0"/>
              <a:t>툴에서 사격을 위한 코드를 찾을 수 있어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GEIO</a:t>
            </a:r>
            <a:r>
              <a:rPr lang="ko-KR" altLang="en-US" dirty="0"/>
              <a:t>를 사격 또는 사격 중지를 시키기 위해 </a:t>
            </a:r>
            <a:r>
              <a:rPr lang="en-US" altLang="ko-KR" dirty="0"/>
              <a:t>"</a:t>
            </a:r>
            <a:r>
              <a:rPr lang="ko-KR" altLang="en-US" dirty="0"/>
              <a:t>총</a:t>
            </a:r>
            <a:r>
              <a:rPr lang="en-US" altLang="ko-KR" dirty="0"/>
              <a:t>(gun)"</a:t>
            </a:r>
            <a:r>
              <a:rPr lang="ko-KR" altLang="en-US" dirty="0"/>
              <a:t>이라는 코드를 사용할 거야</a:t>
            </a:r>
            <a:r>
              <a:rPr lang="en-US" altLang="ko-KR" dirty="0"/>
              <a:t>.</a:t>
            </a:r>
          </a:p>
        </p:txBody>
      </p:sp>
      <p:sp>
        <p:nvSpPr>
          <p:cNvPr id="184" name="Write a simple programme as shown in the above image,…"/>
          <p:cNvSpPr txBox="1"/>
          <p:nvPr/>
        </p:nvSpPr>
        <p:spPr>
          <a:xfrm>
            <a:off x="4183234" y="10607800"/>
            <a:ext cx="1560683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위의 이미지와 같이 간단한 프로그램을 작성하고</a:t>
            </a:r>
            <a:r>
              <a:rPr lang="en-US" altLang="ko-KR" dirty="0"/>
              <a:t>, </a:t>
            </a:r>
            <a:r>
              <a:rPr lang="ko-KR" altLang="en-US" dirty="0"/>
              <a:t>질문에 대답해보자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: </a:t>
            </a:r>
            <a:r>
              <a:rPr lang="ko-KR" altLang="en-US" dirty="0"/>
              <a:t>이 프로그램은 무엇을 하는 걸까</a:t>
            </a:r>
            <a:r>
              <a:rPr lang="en-US" altLang="ko-KR" dirty="0"/>
              <a:t>?</a:t>
            </a:r>
          </a:p>
        </p:txBody>
      </p:sp>
      <p:sp>
        <p:nvSpPr>
          <p:cNvPr id="185" name="Great! Let’s go training now."/>
          <p:cNvSpPr txBox="1"/>
          <p:nvPr/>
        </p:nvSpPr>
        <p:spPr>
          <a:xfrm>
            <a:off x="8265501" y="10988010"/>
            <a:ext cx="7142981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좋아</a:t>
            </a:r>
            <a:r>
              <a:rPr lang="en-US" altLang="ko-KR" dirty="0"/>
              <a:t>! </a:t>
            </a:r>
            <a:r>
              <a:rPr lang="ko-KR" altLang="ko-KR" dirty="0"/>
              <a:t>이제 훈련을 하러 가보자</a:t>
            </a:r>
            <a:r>
              <a:rPr lang="en-US" altLang="ko-KR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8" dur="500" fill="hold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2" animBg="1" advAuto="0"/>
      <p:bldP spid="180" grpId="5" animBg="1" advAuto="0"/>
      <p:bldP spid="183" grpId="1" animBg="1" advAuto="0"/>
      <p:bldP spid="183" grpId="3" animBg="1" advAuto="0"/>
      <p:bldP spid="184" grpId="4" animBg="1" advAuto="0"/>
      <p:bldP spid="184" grpId="6" animBg="1" advAuto="0"/>
      <p:bldP spid="185" grpId="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raining"/>
          <p:cNvSpPr txBox="1"/>
          <p:nvPr/>
        </p:nvSpPr>
        <p:spPr>
          <a:xfrm>
            <a:off x="11158064" y="6345039"/>
            <a:ext cx="206787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 </a:t>
            </a:r>
            <a:r>
              <a:rPr lang="ko-KR" altLang="en-US" dirty="0" err="1"/>
              <a:t>련</a:t>
            </a:r>
            <a:r>
              <a:rPr lang="ko-KR" altLang="en-US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591</Words>
  <Application>Microsoft Office PowerPoint</Application>
  <PresentationFormat>사용자 지정</PresentationFormat>
  <Paragraphs>89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구 현선</cp:lastModifiedBy>
  <cp:revision>19</cp:revision>
  <dcterms:modified xsi:type="dcterms:W3CDTF">2020-05-23T13:31:50Z</dcterms:modified>
</cp:coreProperties>
</file>