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4" autoAdjust="0"/>
    <p:restoredTop sz="94660"/>
  </p:normalViewPr>
  <p:slideViewPr>
    <p:cSldViewPr snapToGrid="0" snapToObjects="1">
      <p:cViewPr varScale="1">
        <p:scale>
          <a:sx n="56" d="100"/>
          <a:sy n="56" d="100"/>
        </p:scale>
        <p:origin x="282" y="42"/>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695979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dirty="0"/>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dirty="0"/>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dirty="0"/>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dirty="0"/>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dirty="0"/>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dirty="0"/>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dirty="0"/>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grpSp>
        <p:nvGrpSpPr>
          <p:cNvPr id="5" name="How to Become A GEIO Pilot？…">
            <a:extLst>
              <a:ext uri="{FF2B5EF4-FFF2-40B4-BE49-F238E27FC236}">
                <a16:creationId xmlns:a16="http://schemas.microsoft.com/office/drawing/2014/main" id="{A6F2EB27-4906-46AD-8E52-13A3B129BDAA}"/>
              </a:ext>
            </a:extLst>
          </p:cNvPr>
          <p:cNvGrpSpPr/>
          <p:nvPr/>
        </p:nvGrpSpPr>
        <p:grpSpPr>
          <a:xfrm>
            <a:off x="8788439" y="8268643"/>
            <a:ext cx="13617408" cy="4066317"/>
            <a:chOff x="-6350" y="133520"/>
            <a:chExt cx="13617407" cy="4066316"/>
          </a:xfrm>
        </p:grpSpPr>
        <p:sp>
          <p:nvSpPr>
            <p:cNvPr id="6" name="How to Become A GEIO Pilot？…">
              <a:extLst>
                <a:ext uri="{FF2B5EF4-FFF2-40B4-BE49-F238E27FC236}">
                  <a16:creationId xmlns:a16="http://schemas.microsoft.com/office/drawing/2014/main" id="{24CEC4E4-3B8C-4C45-86E6-9F9EDC6697BC}"/>
                </a:ext>
              </a:extLst>
            </p:cNvPr>
            <p:cNvSpPr txBox="1"/>
            <p:nvPr/>
          </p:nvSpPr>
          <p:spPr>
            <a:xfrm>
              <a:off x="101600" y="197682"/>
              <a:ext cx="13401507" cy="3820340"/>
            </a:xfrm>
            <a:prstGeom prst="rect">
              <a:avLst/>
            </a:prstGeom>
            <a:solidFill>
              <a:srgbClr val="2F4A89"/>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dirty="0"/>
                <a:t>GEIO </a:t>
              </a:r>
              <a:r>
                <a:rPr lang="ko-KR" altLang="en-US" dirty="0"/>
                <a:t>파일럿이 되는 방법</a:t>
              </a:r>
              <a:endParaRPr dirty="0"/>
            </a:p>
            <a:p>
              <a:pPr>
                <a:lnSpc>
                  <a:spcPct val="120000"/>
                </a:lnSpc>
                <a:defRPr sz="4000">
                  <a:solidFill>
                    <a:srgbClr val="FFFFFF"/>
                  </a:solidFill>
                </a:defRPr>
              </a:pPr>
              <a:r>
                <a:rPr dirty="0"/>
                <a:t>Lesson </a:t>
              </a:r>
              <a:r>
                <a:rPr lang="en-US" altLang="ko-KR" dirty="0"/>
                <a:t>5</a:t>
              </a:r>
              <a:r>
                <a:rPr dirty="0"/>
                <a:t>: </a:t>
              </a:r>
              <a:r>
                <a:rPr lang="ko-KR" altLang="en-US" dirty="0"/>
                <a:t>정확한 제어</a:t>
              </a:r>
              <a:endParaRPr lang="en-US" altLang="ko-KR" dirty="0"/>
            </a:p>
            <a:p>
              <a:pPr>
                <a:lnSpc>
                  <a:spcPct val="120000"/>
                </a:lnSpc>
                <a:defRPr sz="4000">
                  <a:solidFill>
                    <a:srgbClr val="FFFFFF"/>
                  </a:solidFill>
                </a:defRPr>
              </a:pPr>
              <a:endParaRPr dirty="0"/>
            </a:p>
          </p:txBody>
        </p:sp>
        <p:pic>
          <p:nvPicPr>
            <p:cNvPr id="8" name="How to Become A GEIO Pilot？…" descr="How to Become A GEIO Pilot？…">
              <a:extLst>
                <a:ext uri="{FF2B5EF4-FFF2-40B4-BE49-F238E27FC236}">
                  <a16:creationId xmlns:a16="http://schemas.microsoft.com/office/drawing/2014/main" id="{7D3258B4-D38F-4B04-9E93-71F9303D3768}"/>
                </a:ext>
              </a:extLst>
            </p:cNvPr>
            <p:cNvPicPr>
              <a:picLocks/>
            </p:cNvPicPr>
            <p:nvPr/>
          </p:nvPicPr>
          <p:blipFill>
            <a:blip r:embed="rId3"/>
            <a:stretch>
              <a:fillRect/>
            </a:stretch>
          </p:blipFill>
          <p:spPr>
            <a:xfrm>
              <a:off x="-6350" y="133520"/>
              <a:ext cx="13617407" cy="4066316"/>
            </a:xfrm>
            <a:prstGeom prst="rect">
              <a:avLst/>
            </a:prstGeom>
            <a:effectLst/>
          </p:spPr>
        </p:pic>
      </p:grpSp>
    </p:spTree>
  </p:cSld>
  <p:clrMapOvr>
    <a:masterClrMapping/>
  </p:clrMapOvr>
  <p:transition spd="med" advClick="0" advTm="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174"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75"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76" name="Training task 1: programme and control GEIO to move…"/>
          <p:cNvSpPr txBox="1"/>
          <p:nvPr/>
        </p:nvSpPr>
        <p:spPr>
          <a:xfrm>
            <a:off x="6665656" y="10676056"/>
            <a:ext cx="11052706" cy="183428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훈련 과제</a:t>
            </a:r>
            <a:r>
              <a:rPr lang="en-US" altLang="ko-KR" dirty="0"/>
              <a:t>1: GEIO</a:t>
            </a:r>
            <a:r>
              <a:rPr lang="ko-KR" altLang="en-US" dirty="0"/>
              <a:t>를 프로그래밍해서</a:t>
            </a:r>
            <a:br>
              <a:rPr lang="en-US" altLang="ko-KR" dirty="0"/>
            </a:br>
            <a:r>
              <a:rPr lang="ko-KR" altLang="en-US" dirty="0"/>
              <a:t>앞쪽으로 </a:t>
            </a:r>
            <a:r>
              <a:rPr lang="en-US" altLang="ko-KR" dirty="0"/>
              <a:t>30cm,60cm, 90cm</a:t>
            </a:r>
            <a:r>
              <a:rPr lang="ko-KR" altLang="en-US" dirty="0"/>
              <a:t>를 각각 이동해보자</a:t>
            </a:r>
            <a:endParaRPr dirty="0"/>
          </a:p>
        </p:txBody>
      </p:sp>
      <p:sp>
        <p:nvSpPr>
          <p:cNvPr id="177" name="线条"/>
          <p:cNvSpPr/>
          <p:nvPr/>
        </p:nvSpPr>
        <p:spPr>
          <a:xfrm>
            <a:off x="10923963" y="6213005"/>
            <a:ext cx="5539984" cy="1"/>
          </a:xfrm>
          <a:prstGeom prst="line">
            <a:avLst/>
          </a:prstGeom>
          <a:ln w="63500">
            <a:solidFill>
              <a:srgbClr val="0095FF"/>
            </a:solidFill>
            <a:prstDash val="sysDot"/>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78" name="GEIO"/>
          <p:cNvSpPr/>
          <p:nvPr/>
        </p:nvSpPr>
        <p:spPr>
          <a:xfrm>
            <a:off x="8379148" y="4943005"/>
            <a:ext cx="2540001" cy="2540001"/>
          </a:xfrm>
          <a:prstGeom prst="ellipse">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dirty="0"/>
              <a:t>GEIO</a:t>
            </a:r>
          </a:p>
        </p:txBody>
      </p:sp>
      <p:sp>
        <p:nvSpPr>
          <p:cNvPr id="179" name="|&lt;————Distance S————&gt;|"/>
          <p:cNvSpPr txBox="1"/>
          <p:nvPr/>
        </p:nvSpPr>
        <p:spPr>
          <a:xfrm>
            <a:off x="10820572" y="5509657"/>
            <a:ext cx="5746766" cy="56425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FFFFFF"/>
                </a:solidFill>
              </a:defRPr>
            </a:lvl1pPr>
          </a:lstStyle>
          <a:p>
            <a:r>
              <a:rPr dirty="0"/>
              <a:t>|&lt;————</a:t>
            </a:r>
            <a:r>
              <a:rPr lang="ko-KR" altLang="en-US" dirty="0"/>
              <a:t>이동거리</a:t>
            </a:r>
            <a:r>
              <a:rPr dirty="0"/>
              <a:t> S————&gt;|</a:t>
            </a:r>
          </a:p>
        </p:txBody>
      </p:sp>
      <p:sp>
        <p:nvSpPr>
          <p:cNvPr id="180" name="Bravo! Then try these directions: left, right, backward."/>
          <p:cNvSpPr txBox="1"/>
          <p:nvPr/>
        </p:nvSpPr>
        <p:spPr>
          <a:xfrm>
            <a:off x="5758357" y="10991224"/>
            <a:ext cx="11960005" cy="9109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잘했어</a:t>
            </a:r>
            <a:r>
              <a:rPr lang="en-US" altLang="ko-KR" dirty="0"/>
              <a:t>! </a:t>
            </a:r>
            <a:r>
              <a:rPr lang="ko-KR" altLang="en-US" dirty="0"/>
              <a:t>그럼 왼쪽</a:t>
            </a:r>
            <a:r>
              <a:rPr lang="en-US" altLang="ko-KR" dirty="0"/>
              <a:t>, </a:t>
            </a:r>
            <a:r>
              <a:rPr lang="ko-KR" altLang="en-US" dirty="0"/>
              <a:t>오른쪽</a:t>
            </a:r>
            <a:r>
              <a:rPr lang="en-US" altLang="ko-KR" dirty="0"/>
              <a:t>, </a:t>
            </a:r>
            <a:r>
              <a:rPr lang="ko-KR" altLang="en-US" dirty="0"/>
              <a:t>뒤쪽 방향을 시도해 보자</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2" nodeType="clickEffect">
                                  <p:stCondLst>
                                    <p:cond delay="0"/>
                                  </p:stCondLst>
                                  <p:iterate>
                                    <p:tmAbs val="0"/>
                                  </p:iterate>
                                  <p:childTnLst>
                                    <p:set>
                                      <p:cBhvr>
                                        <p:cTn id="10" fill="hold"/>
                                        <p:tgtEl>
                                          <p:spTgt spid="178"/>
                                        </p:tgtEl>
                                        <p:attrNameLst>
                                          <p:attrName>style.visibility</p:attrName>
                                        </p:attrNameLst>
                                      </p:cBhvr>
                                      <p:to>
                                        <p:strVal val="visible"/>
                                      </p:to>
                                    </p:set>
                                    <p:anim calcmode="lin" valueType="num">
                                      <p:cBhvr>
                                        <p:cTn id="11" dur="1000" fill="hold"/>
                                        <p:tgtEl>
                                          <p:spTgt spid="178"/>
                                        </p:tgtEl>
                                        <p:attrNameLst>
                                          <p:attrName>ppt_x</p:attrName>
                                        </p:attrNameLst>
                                      </p:cBhvr>
                                      <p:tavLst>
                                        <p:tav tm="0">
                                          <p:val>
                                            <p:strVal val="0-#ppt_w/2"/>
                                          </p:val>
                                        </p:tav>
                                        <p:tav tm="100000">
                                          <p:val>
                                            <p:strVal val="#ppt_x"/>
                                          </p:val>
                                        </p:tav>
                                      </p:tavLst>
                                    </p:anim>
                                    <p:anim calcmode="lin" valueType="num">
                                      <p:cBhvr>
                                        <p:cTn id="12" dur="1000" fill="hold"/>
                                        <p:tgtEl>
                                          <p:spTgt spid="17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177"/>
                                        </p:tgtEl>
                                        <p:attrNameLst>
                                          <p:attrName>style.visibility</p:attrName>
                                        </p:attrNameLst>
                                      </p:cBhvr>
                                      <p:to>
                                        <p:strVal val="visible"/>
                                      </p:to>
                                    </p:set>
                                    <p:animEffect transition="in" filter="wipe(left)">
                                      <p:cBhvr>
                                        <p:cTn id="16" dur="1000"/>
                                        <p:tgtEl>
                                          <p:spTgt spid="177"/>
                                        </p:tgtEl>
                                      </p:cBhvr>
                                    </p:animEffect>
                                  </p:childTnLst>
                                </p:cTn>
                              </p:par>
                            </p:childTnLst>
                          </p:cTn>
                        </p:par>
                        <p:par>
                          <p:cTn id="17" fill="hold">
                            <p:stCondLst>
                              <p:cond delay="2000"/>
                            </p:stCondLst>
                            <p:childTnLst>
                              <p:par>
                                <p:cTn id="18" presetID="2" presetClass="entr" presetSubtype="1" fill="hold" grpId="4" nodeType="afterEffect">
                                  <p:stCondLst>
                                    <p:cond delay="0"/>
                                  </p:stCondLst>
                                  <p:iterate>
                                    <p:tmAbs val="0"/>
                                  </p:iterate>
                                  <p:childTnLst>
                                    <p:set>
                                      <p:cBhvr>
                                        <p:cTn id="19" fill="hold"/>
                                        <p:tgtEl>
                                          <p:spTgt spid="179"/>
                                        </p:tgtEl>
                                        <p:attrNameLst>
                                          <p:attrName>style.visibility</p:attrName>
                                        </p:attrNameLst>
                                      </p:cBhvr>
                                      <p:to>
                                        <p:strVal val="visible"/>
                                      </p:to>
                                    </p:set>
                                    <p:anim calcmode="lin" valueType="num">
                                      <p:cBhvr>
                                        <p:cTn id="20" dur="1000" fill="hold"/>
                                        <p:tgtEl>
                                          <p:spTgt spid="179"/>
                                        </p:tgtEl>
                                        <p:attrNameLst>
                                          <p:attrName>ppt_x</p:attrName>
                                        </p:attrNameLst>
                                      </p:cBhvr>
                                      <p:tavLst>
                                        <p:tav tm="0">
                                          <p:val>
                                            <p:strVal val="#ppt_x"/>
                                          </p:val>
                                        </p:tav>
                                        <p:tav tm="100000">
                                          <p:val>
                                            <p:strVal val="#ppt_x"/>
                                          </p:val>
                                        </p:tav>
                                      </p:tavLst>
                                    </p:anim>
                                    <p:anim calcmode="lin" valueType="num">
                                      <p:cBhvr>
                                        <p:cTn id="21" dur="1000" fill="hold"/>
                                        <p:tgtEl>
                                          <p:spTgt spid="179"/>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5" nodeType="clickEffect">
                                  <p:stCondLst>
                                    <p:cond delay="0"/>
                                  </p:stCondLst>
                                  <p:iterate>
                                    <p:tmAbs val="0"/>
                                  </p:iterate>
                                  <p:childTnLst>
                                    <p:animEffect transition="out" filter="wipe(left)">
                                      <p:cBhvr>
                                        <p:cTn id="25" dur="1000" fill="hold"/>
                                        <p:tgtEl>
                                          <p:spTgt spid="176"/>
                                        </p:tgtEl>
                                      </p:cBhvr>
                                    </p:animEffect>
                                    <p:set>
                                      <p:cBhvr>
                                        <p:cTn id="26" fill="hold">
                                          <p:stCondLst>
                                            <p:cond delay="999"/>
                                          </p:stCondLst>
                                        </p:cTn>
                                        <p:tgtEl>
                                          <p:spTgt spid="176"/>
                                        </p:tgtEl>
                                        <p:attrNameLst>
                                          <p:attrName>style.visibility</p:attrName>
                                        </p:attrNameLst>
                                      </p:cBhvr>
                                      <p:to>
                                        <p:strVal val="hidden"/>
                                      </p:to>
                                    </p:set>
                                  </p:childTnLst>
                                </p:cTn>
                              </p:par>
                            </p:childTnLst>
                          </p:cTn>
                        </p:par>
                        <p:par>
                          <p:cTn id="27" fill="hold">
                            <p:stCondLst>
                              <p:cond delay="1000"/>
                            </p:stCondLst>
                            <p:childTnLst>
                              <p:par>
                                <p:cTn id="28" presetID="1" presetClass="entr" presetSubtype="0" fill="hold" grpId="6" nodeType="afterEffect">
                                  <p:stCondLst>
                                    <p:cond delay="0"/>
                                  </p:stCondLst>
                                  <p:iterate type="lt">
                                    <p:tmAbs val="100"/>
                                  </p:iterate>
                                  <p:childTnLst>
                                    <p:set>
                                      <p:cBhvr>
                                        <p:cTn id="29" fill="hold"/>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P spid="176" grpId="5" animBg="1" advAuto="0"/>
      <p:bldP spid="177" grpId="3" animBg="1" advAuto="0"/>
      <p:bldP spid="178" grpId="2" animBg="1" advAuto="0"/>
      <p:bldP spid="179" grpId="4" animBg="1" advAuto="0"/>
      <p:bldP spid="180" grpId="6"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83" name="控制室屏幕.png" descr="控制室屏幕.png"/>
          <p:cNvPicPr>
            <a:picLocks noChangeAspect="1"/>
          </p:cNvPicPr>
          <p:nvPr/>
        </p:nvPicPr>
        <p:blipFill>
          <a:blip r:embed="rId3"/>
          <a:stretch>
            <a:fillRect/>
          </a:stretch>
        </p:blipFill>
        <p:spPr>
          <a:xfrm>
            <a:off x="-2634026" y="-4412632"/>
            <a:ext cx="30106978" cy="16935174"/>
          </a:xfrm>
          <a:prstGeom prst="rect">
            <a:avLst/>
          </a:prstGeom>
          <a:ln w="12700">
            <a:miter lim="400000"/>
          </a:ln>
        </p:spPr>
      </p:pic>
      <p:pic>
        <p:nvPicPr>
          <p:cNvPr id="184" name="IMG_3875.PNG" descr="IMG_3875.PNG"/>
          <p:cNvPicPr>
            <a:picLocks noChangeAspect="1"/>
          </p:cNvPicPr>
          <p:nvPr/>
        </p:nvPicPr>
        <p:blipFill>
          <a:blip r:embed="rId4"/>
          <a:stretch>
            <a:fillRect/>
          </a:stretch>
        </p:blipFill>
        <p:spPr>
          <a:xfrm>
            <a:off x="2173290" y="1218552"/>
            <a:ext cx="14094178" cy="7501399"/>
          </a:xfrm>
          <a:prstGeom prst="rect">
            <a:avLst/>
          </a:prstGeom>
          <a:ln w="12700">
            <a:miter lim="400000"/>
          </a:ln>
        </p:spPr>
      </p:pic>
      <p:pic>
        <p:nvPicPr>
          <p:cNvPr id="185" name="色彩主角 4.png" descr="色彩主角 4.png"/>
          <p:cNvPicPr>
            <a:picLocks noChangeAspect="1"/>
          </p:cNvPicPr>
          <p:nvPr/>
        </p:nvPicPr>
        <p:blipFill>
          <a:blip r:embed="rId5"/>
          <a:stretch>
            <a:fillRect/>
          </a:stretch>
        </p:blipFill>
        <p:spPr>
          <a:xfrm>
            <a:off x="17375714" y="2480522"/>
            <a:ext cx="6767211" cy="13716001"/>
          </a:xfrm>
          <a:prstGeom prst="rect">
            <a:avLst/>
          </a:prstGeom>
          <a:ln w="12700">
            <a:miter lim="400000"/>
          </a:ln>
        </p:spPr>
      </p:pic>
      <p:pic>
        <p:nvPicPr>
          <p:cNvPr id="186" name="V朘R$~3LVOWC{SUC4.png" descr="V朘R$~3LVOWC{SUC4.png"/>
          <p:cNvPicPr>
            <a:picLocks noChangeAspect="1"/>
          </p:cNvPicPr>
          <p:nvPr/>
        </p:nvPicPr>
        <p:blipFill>
          <a:blip r:embed="rId6"/>
          <a:stretch>
            <a:fillRect/>
          </a:stretch>
        </p:blipFill>
        <p:spPr>
          <a:xfrm>
            <a:off x="0" y="9330502"/>
            <a:ext cx="24384001" cy="4432301"/>
          </a:xfrm>
          <a:prstGeom prst="rect">
            <a:avLst/>
          </a:prstGeom>
          <a:ln w="12700">
            <a:miter lim="400000"/>
          </a:ln>
        </p:spPr>
      </p:pic>
      <p:sp>
        <p:nvSpPr>
          <p:cNvPr id="187" name="Now we know how to make GEIO move a certain distance. How about turning?"/>
          <p:cNvSpPr txBox="1"/>
          <p:nvPr/>
        </p:nvSpPr>
        <p:spPr>
          <a:xfrm>
            <a:off x="3619951" y="11598080"/>
            <a:ext cx="17144117"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rgbClr val="41CAD0"/>
                </a:solidFill>
              </a:defRPr>
            </a:lvl1pPr>
          </a:lstStyle>
          <a:p>
            <a:r>
              <a:rPr lang="ko-KR" altLang="en-US" dirty="0"/>
              <a:t>이제 </a:t>
            </a:r>
            <a:r>
              <a:rPr lang="en-US" altLang="ko-KR" dirty="0"/>
              <a:t>GEIO</a:t>
            </a:r>
            <a:r>
              <a:rPr lang="ko-KR" altLang="en-US" dirty="0"/>
              <a:t>를 일정한 거리로 이동시키는 법을 알겠지</a:t>
            </a:r>
            <a:r>
              <a:rPr lang="en-US" altLang="ko-KR" dirty="0"/>
              <a:t>? </a:t>
            </a:r>
            <a:r>
              <a:rPr lang="ko-KR" altLang="en-US" dirty="0"/>
              <a:t>회전하는 법은 어때</a:t>
            </a:r>
            <a:r>
              <a:rPr lang="en-US" altLang="ko-KR" dirty="0"/>
              <a:t>?</a:t>
            </a:r>
            <a:endParaRPr dirty="0"/>
          </a:p>
        </p:txBody>
      </p:sp>
      <p:sp>
        <p:nvSpPr>
          <p:cNvPr id="188" name="There are two codes that controls the turning of GEIO, as shown above. Similar to other…"/>
          <p:cNvSpPr txBox="1"/>
          <p:nvPr/>
        </p:nvSpPr>
        <p:spPr>
          <a:xfrm>
            <a:off x="1167183" y="10597713"/>
            <a:ext cx="22504559" cy="183428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위와 같이 </a:t>
            </a:r>
            <a:r>
              <a:rPr lang="en-US" altLang="ko-KR" dirty="0"/>
              <a:t>GEIO</a:t>
            </a:r>
            <a:r>
              <a:rPr lang="ko-KR" altLang="en-US" dirty="0"/>
              <a:t>의 회전을 제어하는 두가지 코드가 있어</a:t>
            </a:r>
            <a:r>
              <a:rPr lang="en-US" altLang="ko-KR" dirty="0"/>
              <a:t>.</a:t>
            </a:r>
          </a:p>
          <a:p>
            <a:pPr>
              <a:lnSpc>
                <a:spcPct val="150000"/>
              </a:lnSpc>
              <a:defRPr sz="4000">
                <a:solidFill>
                  <a:srgbClr val="41CAD0"/>
                </a:solidFill>
              </a:defRPr>
            </a:pPr>
            <a:r>
              <a:rPr lang="ko-KR" altLang="en-US" dirty="0"/>
              <a:t>다른 이동 코드와 마찬가지로 이 두 코드는 </a:t>
            </a:r>
            <a:r>
              <a:rPr lang="en-US" altLang="ko-KR" dirty="0"/>
              <a:t>GEIO</a:t>
            </a:r>
            <a:r>
              <a:rPr lang="ko-KR" altLang="en-US" dirty="0"/>
              <a:t>를 특정 시간동안 특정 속도로 회전을 시킬 수 있어</a:t>
            </a:r>
            <a:r>
              <a:rPr lang="en-US" altLang="ko-KR" dirty="0"/>
              <a:t>.</a:t>
            </a:r>
            <a:endParaRPr dirty="0"/>
          </a:p>
        </p:txBody>
      </p:sp>
      <p:sp>
        <p:nvSpPr>
          <p:cNvPr id="189" name="What if we want GEIO to turn a certain angle? To do that, first learn about “angle”."/>
          <p:cNvSpPr txBox="1"/>
          <p:nvPr/>
        </p:nvSpPr>
        <p:spPr>
          <a:xfrm>
            <a:off x="5725829" y="10726747"/>
            <a:ext cx="13468431" cy="151111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20000"/>
              </a:lnSpc>
              <a:defRPr sz="4000">
                <a:solidFill>
                  <a:srgbClr val="41CAD0"/>
                </a:solidFill>
              </a:defRPr>
            </a:lvl1pPr>
          </a:lstStyle>
          <a:p>
            <a:r>
              <a:rPr lang="en-US" dirty="0"/>
              <a:t>GEIO</a:t>
            </a:r>
            <a:r>
              <a:rPr lang="ko-KR" altLang="en-US" dirty="0"/>
              <a:t>가 특정 각도로 회전하도록 하려면 어떻게 해야할까</a:t>
            </a:r>
            <a:r>
              <a:rPr lang="en-US" altLang="ko-KR" dirty="0"/>
              <a:t>? </a:t>
            </a:r>
          </a:p>
          <a:p>
            <a:r>
              <a:rPr lang="ko-KR" altLang="en-US" dirty="0"/>
              <a:t>그렇게 하려면 우선 </a:t>
            </a:r>
            <a:r>
              <a:rPr lang="en-US" altLang="ko-KR" dirty="0"/>
              <a:t>“</a:t>
            </a:r>
            <a:r>
              <a:rPr lang="ko-KR" altLang="en-US" dirty="0"/>
              <a:t>각도</a:t>
            </a:r>
            <a:r>
              <a:rPr lang="en-US" altLang="ko-KR" dirty="0"/>
              <a:t>”</a:t>
            </a:r>
            <a:r>
              <a:rPr lang="ko-KR" altLang="en-US" dirty="0"/>
              <a:t>에 대해 배워보자</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84"/>
                                        </p:tgtEl>
                                        <p:attrNameLst>
                                          <p:attrName>style.visibility</p:attrName>
                                        </p:attrNameLst>
                                      </p:cBhvr>
                                      <p:to>
                                        <p:strVal val="visible"/>
                                      </p:to>
                                    </p:set>
                                    <p:animEffect transition="in" filter="wipe(left)">
                                      <p:cBhvr>
                                        <p:cTn id="11" dur="1000"/>
                                        <p:tgtEl>
                                          <p:spTgt spid="1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87"/>
                                        </p:tgtEl>
                                      </p:cBhvr>
                                    </p:animEffect>
                                    <p:set>
                                      <p:cBhvr>
                                        <p:cTn id="16" fill="hold">
                                          <p:stCondLst>
                                            <p:cond delay="499"/>
                                          </p:stCondLst>
                                        </p:cTn>
                                        <p:tgtEl>
                                          <p:spTgt spid="187"/>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8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5" nodeType="clickEffect">
                                  <p:stCondLst>
                                    <p:cond delay="0"/>
                                  </p:stCondLst>
                                  <p:iterate>
                                    <p:tmAbs val="0"/>
                                  </p:iterate>
                                  <p:childTnLst>
                                    <p:animEffect transition="out" filter="wipe(left)">
                                      <p:cBhvr>
                                        <p:cTn id="23" dur="500" fill="hold"/>
                                        <p:tgtEl>
                                          <p:spTgt spid="188"/>
                                        </p:tgtEl>
                                      </p:cBhvr>
                                    </p:animEffect>
                                    <p:set>
                                      <p:cBhvr>
                                        <p:cTn id="24" fill="hold">
                                          <p:stCondLst>
                                            <p:cond delay="499"/>
                                          </p:stCondLst>
                                        </p:cTn>
                                        <p:tgtEl>
                                          <p:spTgt spid="188"/>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6" nodeType="afterEffect">
                                  <p:stCondLst>
                                    <p:cond delay="0"/>
                                  </p:stCondLst>
                                  <p:iterate type="lt">
                                    <p:tmAbs val="100"/>
                                  </p:iterate>
                                  <p:childTnLst>
                                    <p:set>
                                      <p:cBhvr>
                                        <p:cTn id="27" fill="hold"/>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2" animBg="1" advAuto="0"/>
      <p:bldP spid="187" grpId="1" animBg="1" advAuto="0"/>
      <p:bldP spid="187" grpId="3" animBg="1" advAuto="0"/>
      <p:bldP spid="188" grpId="4" animBg="1" advAuto="0"/>
      <p:bldP spid="188" grpId="5" animBg="1" advAuto="0"/>
      <p:bldP spid="189"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99" name="矩形"/>
          <p:cNvSpPr/>
          <p:nvPr/>
        </p:nvSpPr>
        <p:spPr>
          <a:xfrm>
            <a:off x="1420097" y="1211984"/>
            <a:ext cx="15756410" cy="7507048"/>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197" name="控制室屏幕.png" descr="控制室屏幕.png"/>
          <p:cNvPicPr>
            <a:picLocks noChangeAspect="1"/>
          </p:cNvPicPr>
          <p:nvPr/>
        </p:nvPicPr>
        <p:blipFill>
          <a:blip r:embed="rId3"/>
          <a:stretch>
            <a:fillRect/>
          </a:stretch>
        </p:blipFill>
        <p:spPr>
          <a:xfrm>
            <a:off x="-2634026" y="-4412632"/>
            <a:ext cx="30106978" cy="16935174"/>
          </a:xfrm>
          <a:prstGeom prst="rect">
            <a:avLst/>
          </a:prstGeom>
          <a:ln w="12700">
            <a:miter lim="400000"/>
          </a:ln>
        </p:spPr>
      </p:pic>
      <p:pic>
        <p:nvPicPr>
          <p:cNvPr id="192"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193" name="V朘R$~3LVOWC{SUC4.png" descr="V朘R$~3LVOWC{SUC4.png"/>
          <p:cNvPicPr>
            <a:picLocks noChangeAspect="1"/>
          </p:cNvPicPr>
          <p:nvPr/>
        </p:nvPicPr>
        <p:blipFill>
          <a:blip r:embed="rId5"/>
          <a:stretch>
            <a:fillRect/>
          </a:stretch>
        </p:blipFill>
        <p:spPr>
          <a:xfrm>
            <a:off x="-167955" y="9098447"/>
            <a:ext cx="24384001" cy="4432301"/>
          </a:xfrm>
          <a:prstGeom prst="rect">
            <a:avLst/>
          </a:prstGeom>
          <a:ln w="12700">
            <a:miter lim="400000"/>
          </a:ln>
        </p:spPr>
      </p:pic>
      <p:sp>
        <p:nvSpPr>
          <p:cNvPr id="194" name="When GEIO is turning, we consider that it is drawing a circle. In the above image, we assume that GEIO is standing at point O, and facing point A. Then it begins to turn left and finally stops when facing point B. Here line OA and OB forms an angle θ."/>
          <p:cNvSpPr txBox="1"/>
          <p:nvPr/>
        </p:nvSpPr>
        <p:spPr>
          <a:xfrm>
            <a:off x="3304788" y="9438327"/>
            <a:ext cx="18229349" cy="36809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50000"/>
              </a:lnSpc>
              <a:defRPr sz="4000">
                <a:solidFill>
                  <a:srgbClr val="41CAD0"/>
                </a:solidFill>
              </a:defRPr>
            </a:lvl1pPr>
          </a:lstStyle>
          <a:p>
            <a:r>
              <a:rPr lang="en-US" dirty="0"/>
              <a:t>GEIO</a:t>
            </a:r>
            <a:r>
              <a:rPr lang="ko-KR" altLang="en-US" dirty="0"/>
              <a:t>가 회전할 때</a:t>
            </a:r>
            <a:r>
              <a:rPr lang="en-US" altLang="ko-KR" dirty="0"/>
              <a:t>, </a:t>
            </a:r>
            <a:r>
              <a:rPr lang="ko-KR" altLang="en-US" dirty="0"/>
              <a:t>완벽한 원을 그린다고 가정하자</a:t>
            </a:r>
            <a:r>
              <a:rPr lang="en-US" altLang="ko-KR" dirty="0"/>
              <a:t>. </a:t>
            </a:r>
          </a:p>
          <a:p>
            <a:r>
              <a:rPr lang="ko-KR" altLang="en-US" dirty="0"/>
              <a:t>위의 이미지에서 </a:t>
            </a:r>
            <a:r>
              <a:rPr lang="en-US" altLang="ko-KR" dirty="0"/>
              <a:t>GEIO</a:t>
            </a:r>
            <a:r>
              <a:rPr lang="ko-KR" altLang="en-US" dirty="0"/>
              <a:t>가 </a:t>
            </a:r>
            <a:r>
              <a:rPr lang="en-US" altLang="ko-KR" dirty="0"/>
              <a:t>O </a:t>
            </a:r>
            <a:r>
              <a:rPr lang="ko-KR" altLang="en-US" dirty="0"/>
              <a:t>지점에 서있고 </a:t>
            </a:r>
            <a:r>
              <a:rPr lang="en-US" altLang="ko-KR" dirty="0"/>
              <a:t>A </a:t>
            </a:r>
            <a:r>
              <a:rPr lang="ko-KR" altLang="en-US" dirty="0"/>
              <a:t>지점을 향하고 있다고 가정해보자</a:t>
            </a:r>
            <a:r>
              <a:rPr lang="en-US" altLang="ko-KR" dirty="0"/>
              <a:t>. </a:t>
            </a:r>
          </a:p>
          <a:p>
            <a:r>
              <a:rPr lang="ko-KR" altLang="en-US" dirty="0"/>
              <a:t>그런 다음 왼쪽으로 돌기 시작하고 </a:t>
            </a:r>
            <a:r>
              <a:rPr lang="en-US" altLang="ko-KR" dirty="0"/>
              <a:t>B </a:t>
            </a:r>
            <a:r>
              <a:rPr lang="ko-KR" altLang="en-US" dirty="0"/>
              <a:t>지점을 마주하면 멈추게 </a:t>
            </a:r>
            <a:r>
              <a:rPr lang="ko-KR" altLang="en-US" dirty="0" err="1"/>
              <a:t>될거야</a:t>
            </a:r>
            <a:r>
              <a:rPr lang="en-US" altLang="ko-KR" dirty="0"/>
              <a:t>. </a:t>
            </a:r>
          </a:p>
          <a:p>
            <a:r>
              <a:rPr lang="ko-KR" altLang="en-US" dirty="0"/>
              <a:t>여기서 선 </a:t>
            </a:r>
            <a:r>
              <a:rPr lang="en-US" altLang="ko-KR" dirty="0"/>
              <a:t>OA</a:t>
            </a:r>
            <a:r>
              <a:rPr lang="ko-KR" altLang="en-US" dirty="0"/>
              <a:t>와 </a:t>
            </a:r>
            <a:r>
              <a:rPr lang="en-US" altLang="ko-KR" dirty="0"/>
              <a:t>OB</a:t>
            </a:r>
            <a:r>
              <a:rPr lang="ko-KR" altLang="en-US" dirty="0"/>
              <a:t>는 각도 </a:t>
            </a:r>
            <a:r>
              <a:rPr lang="el-GR" altLang="ko-KR" dirty="0"/>
              <a:t>θ</a:t>
            </a:r>
            <a:r>
              <a:rPr lang="ko-KR" altLang="en-US" dirty="0" err="1"/>
              <a:t>를</a:t>
            </a:r>
            <a:r>
              <a:rPr lang="ko-KR" altLang="en-US" dirty="0"/>
              <a:t> 형성하게 돼</a:t>
            </a:r>
            <a:r>
              <a:rPr lang="en-US" altLang="ko-KR" dirty="0"/>
              <a:t>.</a:t>
            </a:r>
            <a:endParaRPr dirty="0"/>
          </a:p>
        </p:txBody>
      </p:sp>
      <p:sp>
        <p:nvSpPr>
          <p:cNvPr id="195" name="The angle of a full circle is 360 degrees. Thus the range of GEIO turning/rotation is 0-360 degrees."/>
          <p:cNvSpPr txBox="1"/>
          <p:nvPr/>
        </p:nvSpPr>
        <p:spPr>
          <a:xfrm>
            <a:off x="2969122" y="10826805"/>
            <a:ext cx="18445755" cy="9109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완전한 원의 각도는 </a:t>
            </a:r>
            <a:r>
              <a:rPr lang="en-US" altLang="ko-KR" dirty="0"/>
              <a:t>360</a:t>
            </a:r>
            <a:r>
              <a:rPr lang="ko-KR" altLang="en-US" dirty="0"/>
              <a:t>도야</a:t>
            </a:r>
            <a:r>
              <a:rPr lang="en-US" altLang="ko-KR" dirty="0"/>
              <a:t>. </a:t>
            </a:r>
            <a:r>
              <a:rPr lang="ko-KR" altLang="en-US" dirty="0"/>
              <a:t>따라서 </a:t>
            </a:r>
            <a:r>
              <a:rPr lang="en-US" altLang="ko-KR" dirty="0"/>
              <a:t>GEIO</a:t>
            </a:r>
            <a:r>
              <a:rPr lang="ko-KR" altLang="en-US" dirty="0"/>
              <a:t> 회전의 범위는 </a:t>
            </a:r>
            <a:r>
              <a:rPr lang="en-US" altLang="ko-KR" dirty="0"/>
              <a:t>0~360</a:t>
            </a:r>
            <a:r>
              <a:rPr lang="ko-KR" altLang="en-US" dirty="0"/>
              <a:t>도가 되는거지</a:t>
            </a:r>
            <a:r>
              <a:rPr lang="en-US" altLang="ko-KR" dirty="0"/>
              <a:t>.</a:t>
            </a:r>
            <a:endParaRPr dirty="0"/>
          </a:p>
        </p:txBody>
      </p:sp>
      <p:sp>
        <p:nvSpPr>
          <p:cNvPr id="196" name="To turn specific angle, take a look at the above equation."/>
          <p:cNvSpPr txBox="1"/>
          <p:nvPr/>
        </p:nvSpPr>
        <p:spPr>
          <a:xfrm>
            <a:off x="5160488" y="11040738"/>
            <a:ext cx="13412326" cy="7724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20000"/>
              </a:lnSpc>
              <a:defRPr sz="4000">
                <a:solidFill>
                  <a:srgbClr val="41CAD0"/>
                </a:solidFill>
              </a:defRPr>
            </a:lvl1pPr>
          </a:lstStyle>
          <a:p>
            <a:r>
              <a:rPr lang="ko-KR" altLang="en-US" dirty="0"/>
              <a:t>특정 각도로 회전하기위해서 위의 방정식을 한번 살펴보자</a:t>
            </a:r>
            <a:r>
              <a:rPr lang="en-US" altLang="ko-KR" dirty="0"/>
              <a:t>.</a:t>
            </a:r>
            <a:endParaRPr dirty="0"/>
          </a:p>
        </p:txBody>
      </p:sp>
      <p:sp>
        <p:nvSpPr>
          <p:cNvPr id="198" name="ω-angular speed   Ч-degree of angle   t-time…"/>
          <p:cNvSpPr txBox="1"/>
          <p:nvPr/>
        </p:nvSpPr>
        <p:spPr>
          <a:xfrm>
            <a:off x="1667854" y="2605887"/>
            <a:ext cx="15260896" cy="47192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5000">
                <a:solidFill>
                  <a:srgbClr val="FFFFFF"/>
                </a:solidFill>
              </a:defRPr>
            </a:pPr>
            <a:r>
              <a:rPr dirty="0"/>
              <a:t>ω-</a:t>
            </a:r>
            <a:r>
              <a:rPr lang="ko-KR" altLang="en-US" dirty="0"/>
              <a:t>각속도</a:t>
            </a:r>
            <a:r>
              <a:rPr dirty="0"/>
              <a:t>   Ч-</a:t>
            </a:r>
            <a:r>
              <a:rPr lang="ko-KR" altLang="en-US" dirty="0"/>
              <a:t>각도</a:t>
            </a:r>
            <a:r>
              <a:rPr dirty="0"/>
              <a:t>   t-</a:t>
            </a:r>
            <a:r>
              <a:rPr lang="ko-KR" altLang="en-US" dirty="0"/>
              <a:t>시간</a:t>
            </a:r>
            <a:endParaRPr dirty="0"/>
          </a:p>
          <a:p>
            <a:pPr>
              <a:defRPr sz="5000">
                <a:solidFill>
                  <a:srgbClr val="FFFFFF"/>
                </a:solidFill>
              </a:defRPr>
            </a:pPr>
            <a:endParaRPr dirty="0"/>
          </a:p>
          <a:p>
            <a:pPr>
              <a:defRPr sz="5000">
                <a:solidFill>
                  <a:srgbClr val="FFFFFF"/>
                </a:solidFill>
              </a:defRPr>
            </a:pPr>
            <a:r>
              <a:rPr dirty="0"/>
              <a:t>ω=Ч/t</a:t>
            </a:r>
            <a:endParaRPr lang="en-US" dirty="0"/>
          </a:p>
          <a:p>
            <a:pPr>
              <a:defRPr sz="5000">
                <a:solidFill>
                  <a:srgbClr val="FFFFFF"/>
                </a:solidFill>
              </a:defRPr>
            </a:pPr>
            <a:endParaRPr dirty="0"/>
          </a:p>
          <a:p>
            <a:pPr>
              <a:defRPr sz="5000">
                <a:solidFill>
                  <a:srgbClr val="FFFFFF"/>
                </a:solidFill>
              </a:defRPr>
            </a:pPr>
            <a:r>
              <a:rPr lang="ko-KR" altLang="en-US" dirty="0"/>
              <a:t>입자의 각속도 </a:t>
            </a:r>
            <a:r>
              <a:rPr lang="en-US" altLang="ko-KR" dirty="0"/>
              <a:t>– </a:t>
            </a:r>
            <a:r>
              <a:rPr lang="ko-KR" altLang="en-US" dirty="0"/>
              <a:t>선택한 중심점을 중심으로 회전하는 속도</a:t>
            </a:r>
            <a:endParaRPr dirty="0"/>
          </a:p>
        </p:txBody>
      </p:sp>
      <p:pic>
        <p:nvPicPr>
          <p:cNvPr id="200" name="timg-27.jpeg" descr="timg-27.jpeg"/>
          <p:cNvPicPr>
            <a:picLocks noChangeAspect="1"/>
          </p:cNvPicPr>
          <p:nvPr/>
        </p:nvPicPr>
        <p:blipFill>
          <a:blip r:embed="rId6"/>
          <a:stretch>
            <a:fillRect/>
          </a:stretch>
        </p:blipFill>
        <p:spPr>
          <a:xfrm>
            <a:off x="5801752" y="1493990"/>
            <a:ext cx="6993100" cy="671705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94"/>
                                        </p:tgtEl>
                                      </p:cBhvr>
                                    </p:animEffect>
                                    <p:set>
                                      <p:cBhvr>
                                        <p:cTn id="11" fill="hold">
                                          <p:stCondLst>
                                            <p:cond delay="499"/>
                                          </p:stCondLst>
                                        </p:cTn>
                                        <p:tgtEl>
                                          <p:spTgt spid="194"/>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4" nodeType="clickEffect">
                                  <p:stCondLst>
                                    <p:cond delay="0"/>
                                  </p:stCondLst>
                                  <p:iterate>
                                    <p:tmAbs val="0"/>
                                  </p:iterate>
                                  <p:childTnLst>
                                    <p:animEffect transition="out" filter="wipe(left)">
                                      <p:cBhvr>
                                        <p:cTn id="18" dur="500" fill="hold"/>
                                        <p:tgtEl>
                                          <p:spTgt spid="195"/>
                                        </p:tgtEl>
                                      </p:cBhvr>
                                    </p:animEffect>
                                    <p:set>
                                      <p:cBhvr>
                                        <p:cTn id="19" fill="hold">
                                          <p:stCondLst>
                                            <p:cond delay="499"/>
                                          </p:stCondLst>
                                        </p:cTn>
                                        <p:tgtEl>
                                          <p:spTgt spid="195"/>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5" nodeType="afterEffect">
                                  <p:stCondLst>
                                    <p:cond delay="0"/>
                                  </p:stCondLst>
                                  <p:iterate type="lt">
                                    <p:tmAbs val="100"/>
                                  </p:iterate>
                                  <p:childTnLst>
                                    <p:set>
                                      <p:cBhvr>
                                        <p:cTn id="22" fill="hold"/>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fill="hold" grpId="6" nodeType="clickEffect">
                                  <p:stCondLst>
                                    <p:cond delay="0"/>
                                  </p:stCondLst>
                                  <p:iterate>
                                    <p:tmAbs val="0"/>
                                  </p:iterate>
                                  <p:childTnLst>
                                    <p:animEffect transition="out" filter="dissolve">
                                      <p:cBhvr>
                                        <p:cTn id="26" dur="499" fill="hold"/>
                                        <p:tgtEl>
                                          <p:spTgt spid="200"/>
                                        </p:tgtEl>
                                      </p:cBhvr>
                                    </p:animEffect>
                                    <p:set>
                                      <p:cBhvr>
                                        <p:cTn id="27" fill="hold">
                                          <p:stCondLst>
                                            <p:cond delay="498"/>
                                          </p:stCondLst>
                                        </p:cTn>
                                        <p:tgtEl>
                                          <p:spTgt spid="200"/>
                                        </p:tgtEl>
                                        <p:attrNameLst>
                                          <p:attrName>style.visibility</p:attrName>
                                        </p:attrNameLst>
                                      </p:cBhvr>
                                      <p:to>
                                        <p:strVal val="hidden"/>
                                      </p:to>
                                    </p:set>
                                  </p:childTnLst>
                                </p:cTn>
                              </p:par>
                            </p:childTnLst>
                          </p:cTn>
                        </p:par>
                        <p:par>
                          <p:cTn id="28" fill="hold">
                            <p:stCondLst>
                              <p:cond delay="499"/>
                            </p:stCondLst>
                            <p:childTnLst>
                              <p:par>
                                <p:cTn id="29" presetID="9" presetClass="exit" fill="hold" grpId="7" nodeType="afterEffect">
                                  <p:stCondLst>
                                    <p:cond delay="0"/>
                                  </p:stCondLst>
                                  <p:iterate>
                                    <p:tmAbs val="0"/>
                                  </p:iterate>
                                  <p:childTnLst>
                                    <p:animEffect transition="out" filter="dissolve">
                                      <p:cBhvr>
                                        <p:cTn id="30" dur="499" fill="hold"/>
                                        <p:tgtEl>
                                          <p:spTgt spid="199"/>
                                        </p:tgtEl>
                                      </p:cBhvr>
                                    </p:animEffect>
                                    <p:set>
                                      <p:cBhvr>
                                        <p:cTn id="31" fill="hold">
                                          <p:stCondLst>
                                            <p:cond delay="498"/>
                                          </p:stCondLst>
                                        </p:cTn>
                                        <p:tgtEl>
                                          <p:spTgt spid="199"/>
                                        </p:tgtEl>
                                        <p:attrNameLst>
                                          <p:attrName>style.visibility</p:attrName>
                                        </p:attrNameLst>
                                      </p:cBhvr>
                                      <p:to>
                                        <p:strVal val="hidden"/>
                                      </p:to>
                                    </p:set>
                                  </p:childTnLst>
                                </p:cTn>
                              </p:par>
                            </p:childTnLst>
                          </p:cTn>
                        </p:par>
                        <p:par>
                          <p:cTn id="32" fill="hold">
                            <p:stCondLst>
                              <p:cond delay="998"/>
                            </p:stCondLst>
                            <p:childTnLst>
                              <p:par>
                                <p:cTn id="33" presetID="1" presetClass="entr" presetSubtype="0" fill="hold" grpId="8" nodeType="afterEffect">
                                  <p:stCondLst>
                                    <p:cond delay="0"/>
                                  </p:stCondLst>
                                  <p:iterate type="lt">
                                    <p:tmAbs val="100"/>
                                  </p:iterate>
                                  <p:childTnLst>
                                    <p:set>
                                      <p:cBhvr>
                                        <p:cTn id="34" fill="hold"/>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7" animBg="1" advAuto="0"/>
      <p:bldP spid="194" grpId="1" animBg="1" advAuto="0"/>
      <p:bldP spid="194" grpId="2" animBg="1" advAuto="0"/>
      <p:bldP spid="195" grpId="3" animBg="1" advAuto="0"/>
      <p:bldP spid="195" grpId="4" animBg="1" advAuto="0"/>
      <p:bldP spid="196" grpId="5" animBg="1" advAuto="0"/>
      <p:bldP spid="198" grpId="8" animBg="1" advAuto="0"/>
      <p:bldP spid="200" grpId="6"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203"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04"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05" name="Training task 2: calculate the speed of turning/rotation of GEIO. Programme and control GEIO to keep spinning, and record the time for turning one full circle. The calculate the angular speed using the above equation."/>
          <p:cNvSpPr txBox="1"/>
          <p:nvPr/>
        </p:nvSpPr>
        <p:spPr>
          <a:xfrm>
            <a:off x="1315835" y="10370432"/>
            <a:ext cx="22188363" cy="276473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150000"/>
              </a:lnSpc>
              <a:defRPr sz="4000">
                <a:solidFill>
                  <a:srgbClr val="41CAD0"/>
                </a:solidFill>
              </a:defRPr>
            </a:lvl1pPr>
          </a:lstStyle>
          <a:p>
            <a:r>
              <a:rPr lang="ko-KR" altLang="en-US" dirty="0"/>
              <a:t>훈련과제 </a:t>
            </a:r>
            <a:r>
              <a:rPr lang="en-US" altLang="ko-KR" dirty="0"/>
              <a:t>2: GEIO</a:t>
            </a:r>
            <a:r>
              <a:rPr lang="ko-KR" altLang="en-US" dirty="0"/>
              <a:t>의 회전과 회전 속도를 계산해보자</a:t>
            </a:r>
            <a:r>
              <a:rPr lang="en-US" altLang="ko-KR" dirty="0"/>
              <a:t>.GEIO</a:t>
            </a:r>
            <a:r>
              <a:rPr lang="ko-KR" altLang="en-US" dirty="0"/>
              <a:t>가 하나의 완전한 원으로 회전하도록 프로그래밍해보고 완벽하게 회전하는 시간을 기록해보자</a:t>
            </a:r>
            <a:r>
              <a:rPr lang="en-US" altLang="ko-KR" dirty="0"/>
              <a:t>. </a:t>
            </a:r>
            <a:r>
              <a:rPr lang="ko-KR" altLang="en-US" dirty="0"/>
              <a:t>위의 방정식을 이용해서 각각의 속도를 계산해보자</a:t>
            </a:r>
            <a:r>
              <a:rPr lang="en-US" altLang="ko-KR" dirty="0"/>
              <a:t>.</a:t>
            </a:r>
            <a:endParaRPr dirty="0"/>
          </a:p>
        </p:txBody>
      </p:sp>
      <p:sp>
        <p:nvSpPr>
          <p:cNvPr id="206" name="ω-angular speed   Ч-degree of angle   t-time…"/>
          <p:cNvSpPr txBox="1"/>
          <p:nvPr/>
        </p:nvSpPr>
        <p:spPr>
          <a:xfrm>
            <a:off x="6599407" y="4171082"/>
            <a:ext cx="11621220" cy="4411464"/>
          </a:xfrm>
          <a:prstGeom prst="rect">
            <a:avLst/>
          </a:prstGeom>
          <a:solidFill>
            <a:srgbClr val="2B2B32">
              <a:alpha val="79900"/>
            </a:srgbClr>
          </a:solidFill>
          <a:extLst>
            <a:ext uri="{C572A759-6A51-4108-AA02-DFA0A04FC94B}">
              <ma14:wrappingTextBoxFlag xmlns:ma14="http://schemas.microsoft.com/office/mac/drawingml/2011/main" xmlns="" val="1"/>
            </a:ext>
          </a:extLst>
        </p:spPr>
        <p:txBody>
          <a:bodyPr lIns="50800" tIns="50800" rIns="50800" bIns="50800" anchor="ctr">
            <a:spAutoFit/>
          </a:bodyPr>
          <a:lstStyle/>
          <a:p>
            <a:pPr>
              <a:defRPr sz="4000">
                <a:solidFill>
                  <a:srgbClr val="FFFFFF"/>
                </a:solidFill>
              </a:defRPr>
            </a:pPr>
            <a:endParaRPr dirty="0"/>
          </a:p>
          <a:p>
            <a:pPr>
              <a:defRPr sz="4000">
                <a:solidFill>
                  <a:srgbClr val="FFFFFF"/>
                </a:solidFill>
              </a:defRPr>
            </a:pPr>
            <a:r>
              <a:rPr dirty="0"/>
              <a:t>ω-</a:t>
            </a:r>
            <a:r>
              <a:rPr lang="ko-KR" altLang="en-US" dirty="0"/>
              <a:t>각속도</a:t>
            </a:r>
            <a:r>
              <a:rPr dirty="0"/>
              <a:t>   Ч-</a:t>
            </a:r>
            <a:r>
              <a:rPr lang="ko-KR" altLang="en-US" dirty="0"/>
              <a:t>각도</a:t>
            </a:r>
            <a:r>
              <a:rPr dirty="0"/>
              <a:t>   t-</a:t>
            </a:r>
            <a:r>
              <a:rPr lang="ko-KR" altLang="en-US" dirty="0"/>
              <a:t>시간</a:t>
            </a:r>
            <a:endParaRPr dirty="0"/>
          </a:p>
          <a:p>
            <a:pPr>
              <a:defRPr sz="4000">
                <a:solidFill>
                  <a:srgbClr val="FFFFFF"/>
                </a:solidFill>
              </a:defRPr>
            </a:pPr>
            <a:endParaRPr dirty="0"/>
          </a:p>
          <a:p>
            <a:pPr>
              <a:defRPr sz="4000">
                <a:solidFill>
                  <a:srgbClr val="FFFFFF"/>
                </a:solidFill>
              </a:defRPr>
            </a:pPr>
            <a:r>
              <a:rPr dirty="0"/>
              <a:t>ω=Ч/t</a:t>
            </a:r>
          </a:p>
          <a:p>
            <a:pPr>
              <a:defRPr sz="4000">
                <a:solidFill>
                  <a:srgbClr val="FFFFFF"/>
                </a:solidFill>
              </a:defRPr>
            </a:pPr>
            <a:endParaRPr dirty="0"/>
          </a:p>
          <a:p>
            <a:pPr>
              <a:defRPr sz="4000">
                <a:solidFill>
                  <a:srgbClr val="FFFFFF"/>
                </a:solidFill>
              </a:defRPr>
            </a:pPr>
            <a:r>
              <a:rPr lang="ko-KR" altLang="en-US" dirty="0"/>
              <a:t>입자의 각속도 </a:t>
            </a:r>
            <a:r>
              <a:rPr lang="en-US" altLang="ko-KR" dirty="0"/>
              <a:t>= </a:t>
            </a:r>
            <a:r>
              <a:rPr lang="ko-KR" altLang="en-US" dirty="0"/>
              <a:t>선택된 중심점을 중심으로 회전하는 속도</a:t>
            </a:r>
            <a:endParaRPr dirty="0"/>
          </a:p>
        </p:txBody>
      </p:sp>
      <p:sp>
        <p:nvSpPr>
          <p:cNvPr id="207" name="Training task 3: turn a certain angle. With the actual angular speed, you should…"/>
          <p:cNvSpPr txBox="1"/>
          <p:nvPr/>
        </p:nvSpPr>
        <p:spPr>
          <a:xfrm>
            <a:off x="1074759" y="10421907"/>
            <a:ext cx="22188363" cy="184140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nSpc>
                <a:spcPct val="150000"/>
              </a:lnSpc>
              <a:defRPr sz="4000">
                <a:solidFill>
                  <a:srgbClr val="41CAD0"/>
                </a:solidFill>
              </a:defRPr>
            </a:pPr>
            <a:r>
              <a:rPr lang="ko-KR" altLang="en-US" dirty="0"/>
              <a:t>훈련과제</a:t>
            </a:r>
            <a:r>
              <a:rPr lang="en-US" altLang="ko-KR" dirty="0"/>
              <a:t> 3: GEIO</a:t>
            </a:r>
            <a:r>
              <a:rPr lang="ko-KR" altLang="en-US" dirty="0"/>
              <a:t>를 특정 각도로 회전해보자</a:t>
            </a:r>
            <a:r>
              <a:rPr lang="en-US" altLang="ko-KR" dirty="0"/>
              <a:t>. </a:t>
            </a:r>
            <a:r>
              <a:rPr lang="ko-KR" altLang="en-US" dirty="0"/>
              <a:t>실제 회전 속도를 이용해서 </a:t>
            </a:r>
            <a:r>
              <a:rPr lang="en-US" altLang="ko-KR" dirty="0"/>
              <a:t>GEIO</a:t>
            </a:r>
            <a:r>
              <a:rPr lang="ko-KR" altLang="en-US" dirty="0"/>
              <a:t>를 </a:t>
            </a:r>
            <a:r>
              <a:rPr lang="en-US" altLang="ko-KR" dirty="0"/>
              <a:t>45</a:t>
            </a:r>
            <a:r>
              <a:rPr lang="ko-KR" altLang="en-US" dirty="0"/>
              <a:t>도</a:t>
            </a:r>
            <a:r>
              <a:rPr lang="en-US" altLang="ko-KR" dirty="0"/>
              <a:t>, 90</a:t>
            </a:r>
            <a:r>
              <a:rPr lang="ko-KR" altLang="en-US" dirty="0"/>
              <a:t>도</a:t>
            </a:r>
            <a:r>
              <a:rPr lang="en-US" altLang="ko-KR" dirty="0"/>
              <a:t>, 180</a:t>
            </a:r>
            <a:r>
              <a:rPr lang="ko-KR" altLang="en-US" dirty="0"/>
              <a:t>도 회전 시키도록 프로그래밍 해보자</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206"/>
                                        </p:tgtEl>
                                        <p:attrNameLst>
                                          <p:attrName>style.visibility</p:attrName>
                                        </p:attrNameLst>
                                      </p:cBhvr>
                                      <p:to>
                                        <p:strVal val="visible"/>
                                      </p:to>
                                    </p:set>
                                    <p:animEffect transition="in" filter="fade">
                                      <p:cBhvr>
                                        <p:cTn id="11" dur="1500"/>
                                        <p:tgtEl>
                                          <p:spTgt spid="2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1000" fill="hold"/>
                                        <p:tgtEl>
                                          <p:spTgt spid="205"/>
                                        </p:tgtEl>
                                      </p:cBhvr>
                                    </p:animEffect>
                                    <p:set>
                                      <p:cBhvr>
                                        <p:cTn id="16" fill="hold">
                                          <p:stCondLst>
                                            <p:cond delay="999"/>
                                          </p:stCondLst>
                                        </p:cTn>
                                        <p:tgtEl>
                                          <p:spTgt spid="205"/>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4" nodeType="afterEffect">
                                  <p:stCondLst>
                                    <p:cond delay="0"/>
                                  </p:stCondLst>
                                  <p:iterate type="lt">
                                    <p:tmAbs val="100"/>
                                  </p:iterate>
                                  <p:childTnLst>
                                    <p:set>
                                      <p:cBhvr>
                                        <p:cTn id="19" fill="hold"/>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P spid="205" grpId="3" animBg="1" advAuto="0"/>
      <p:bldP spid="206" grpId="2" animBg="1" advAuto="0"/>
      <p:bldP spid="207" grpId="4"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10"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211" name="Challenge"/>
          <p:cNvSpPr txBox="1"/>
          <p:nvPr/>
        </p:nvSpPr>
        <p:spPr>
          <a:xfrm>
            <a:off x="11264662" y="6345039"/>
            <a:ext cx="1854675"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solidFill>
                  <a:srgbClr val="41CAD0"/>
                </a:solidFill>
              </a:defRPr>
            </a:lvl1pPr>
          </a:lstStyle>
          <a:p>
            <a:r>
              <a:rPr lang="ko-KR" altLang="en-US" dirty="0"/>
              <a:t>도 전</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控制室屏幕.png" descr="控制室屏幕.png"/>
          <p:cNvPicPr>
            <a:picLocks noChangeAspect="1"/>
          </p:cNvPicPr>
          <p:nvPr/>
        </p:nvPicPr>
        <p:blipFill>
          <a:blip r:embed="rId2"/>
          <a:stretch>
            <a:fillRect/>
          </a:stretch>
        </p:blipFill>
        <p:spPr>
          <a:xfrm>
            <a:off x="-2634026" y="-4412632"/>
            <a:ext cx="30106978" cy="16935174"/>
          </a:xfrm>
          <a:prstGeom prst="rect">
            <a:avLst/>
          </a:prstGeom>
          <a:ln w="12700">
            <a:miter lim="400000"/>
          </a:ln>
        </p:spPr>
      </p:pic>
      <p:pic>
        <p:nvPicPr>
          <p:cNvPr id="213" name="控制室.jpg" descr="控制室.jpg"/>
          <p:cNvPicPr>
            <a:picLocks noChangeAspect="1"/>
          </p:cNvPicPr>
          <p:nvPr/>
        </p:nvPicPr>
        <p:blipFill>
          <a:blip r:embed="rId3"/>
          <a:stretch>
            <a:fillRect/>
          </a:stretch>
        </p:blipFill>
        <p:spPr>
          <a:xfrm>
            <a:off x="0" y="0"/>
            <a:ext cx="24384000" cy="13716000"/>
          </a:xfrm>
          <a:prstGeom prst="rect">
            <a:avLst/>
          </a:prstGeom>
          <a:ln w="12700">
            <a:miter lim="400000"/>
          </a:ln>
        </p:spPr>
      </p:pic>
      <p:pic>
        <p:nvPicPr>
          <p:cNvPr id="214"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215" name="V朘R$~3LVOWC{SUC4.png" descr="V朘R$~3LVOWC{SUC4.png"/>
          <p:cNvPicPr>
            <a:picLocks noChangeAspect="1"/>
          </p:cNvPicPr>
          <p:nvPr/>
        </p:nvPicPr>
        <p:blipFill>
          <a:blip r:embed="rId5"/>
          <a:stretch>
            <a:fillRect/>
          </a:stretch>
        </p:blipFill>
        <p:spPr>
          <a:xfrm>
            <a:off x="0" y="9377048"/>
            <a:ext cx="24384001" cy="4432301"/>
          </a:xfrm>
          <a:prstGeom prst="rect">
            <a:avLst/>
          </a:prstGeom>
          <a:ln w="12700">
            <a:miter lim="400000"/>
          </a:ln>
        </p:spPr>
      </p:pic>
      <p:sp>
        <p:nvSpPr>
          <p:cNvPr id="216" name="Now we know how to make GEIO move a specific distance or turn a specific angle.…"/>
          <p:cNvSpPr txBox="1"/>
          <p:nvPr/>
        </p:nvSpPr>
        <p:spPr>
          <a:xfrm>
            <a:off x="1851843" y="10675608"/>
            <a:ext cx="20680341" cy="183518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이제</a:t>
            </a:r>
            <a:r>
              <a:rPr lang="en-US" altLang="ko-KR" dirty="0"/>
              <a:t>, </a:t>
            </a:r>
            <a:r>
              <a:rPr lang="ko-KR" altLang="en-US" dirty="0"/>
              <a:t>우리는 </a:t>
            </a:r>
            <a:r>
              <a:rPr lang="en-US" altLang="ko-KR" dirty="0"/>
              <a:t>GEIO</a:t>
            </a:r>
            <a:r>
              <a:rPr lang="ko-KR" altLang="en-US" dirty="0"/>
              <a:t>를 특정 거리만큼 이동시키거나 특정 각도로 회전하는 방법을 알고 있어</a:t>
            </a:r>
            <a:r>
              <a:rPr lang="en-US" altLang="ko-KR" dirty="0"/>
              <a:t>.</a:t>
            </a:r>
          </a:p>
          <a:p>
            <a:pPr>
              <a:lnSpc>
                <a:spcPct val="150000"/>
              </a:lnSpc>
              <a:defRPr sz="4000">
                <a:solidFill>
                  <a:srgbClr val="41CAD0"/>
                </a:solidFill>
              </a:defRPr>
            </a:pPr>
            <a:r>
              <a:rPr lang="ko-KR" altLang="en-US" dirty="0"/>
              <a:t>그럼 다음 도전 과제로 들어가보자</a:t>
            </a:r>
            <a:r>
              <a:rPr lang="en-US" altLang="ko-KR" dirty="0"/>
              <a:t>.</a:t>
            </a:r>
            <a:endParaRPr dirty="0"/>
          </a:p>
        </p:txBody>
      </p:sp>
      <p:sp>
        <p:nvSpPr>
          <p:cNvPr id="218" name="矩形"/>
          <p:cNvSpPr/>
          <p:nvPr/>
        </p:nvSpPr>
        <p:spPr>
          <a:xfrm>
            <a:off x="3210680" y="1170599"/>
            <a:ext cx="11665628" cy="759986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graphicFrame>
        <p:nvGraphicFramePr>
          <p:cNvPr id="219" name="表格"/>
          <p:cNvGraphicFramePr/>
          <p:nvPr/>
        </p:nvGraphicFramePr>
        <p:xfrm>
          <a:off x="4350798" y="1558102"/>
          <a:ext cx="10206531" cy="6393052"/>
        </p:xfrm>
        <a:graphic>
          <a:graphicData uri="http://schemas.openxmlformats.org/drawingml/2006/table">
            <a:tbl>
              <a:tblPr>
                <a:tableStyleId>{4C3C2611-4C71-4FC5-86AE-919BDF0F9419}</a:tableStyleId>
              </a:tblPr>
              <a:tblGrid>
                <a:gridCol w="1275190">
                  <a:extLst>
                    <a:ext uri="{9D8B030D-6E8A-4147-A177-3AD203B41FA5}">
                      <a16:colId xmlns:a16="http://schemas.microsoft.com/office/drawing/2014/main" val="20000"/>
                    </a:ext>
                  </a:extLst>
                </a:gridCol>
                <a:gridCol w="1275518">
                  <a:extLst>
                    <a:ext uri="{9D8B030D-6E8A-4147-A177-3AD203B41FA5}">
                      <a16:colId xmlns:a16="http://schemas.microsoft.com/office/drawing/2014/main" val="20001"/>
                    </a:ext>
                  </a:extLst>
                </a:gridCol>
                <a:gridCol w="1275151">
                  <a:extLst>
                    <a:ext uri="{9D8B030D-6E8A-4147-A177-3AD203B41FA5}">
                      <a16:colId xmlns:a16="http://schemas.microsoft.com/office/drawing/2014/main" val="20002"/>
                    </a:ext>
                  </a:extLst>
                </a:gridCol>
                <a:gridCol w="1282460">
                  <a:extLst>
                    <a:ext uri="{9D8B030D-6E8A-4147-A177-3AD203B41FA5}">
                      <a16:colId xmlns:a16="http://schemas.microsoft.com/office/drawing/2014/main" val="20003"/>
                    </a:ext>
                  </a:extLst>
                </a:gridCol>
                <a:gridCol w="1273685">
                  <a:extLst>
                    <a:ext uri="{9D8B030D-6E8A-4147-A177-3AD203B41FA5}">
                      <a16:colId xmlns:a16="http://schemas.microsoft.com/office/drawing/2014/main" val="20004"/>
                    </a:ext>
                  </a:extLst>
                </a:gridCol>
                <a:gridCol w="1275421">
                  <a:extLst>
                    <a:ext uri="{9D8B030D-6E8A-4147-A177-3AD203B41FA5}">
                      <a16:colId xmlns:a16="http://schemas.microsoft.com/office/drawing/2014/main" val="20005"/>
                    </a:ext>
                  </a:extLst>
                </a:gridCol>
                <a:gridCol w="1272953">
                  <a:extLst>
                    <a:ext uri="{9D8B030D-6E8A-4147-A177-3AD203B41FA5}">
                      <a16:colId xmlns:a16="http://schemas.microsoft.com/office/drawing/2014/main" val="20006"/>
                    </a:ext>
                  </a:extLst>
                </a:gridCol>
                <a:gridCol w="1276153">
                  <a:extLst>
                    <a:ext uri="{9D8B030D-6E8A-4147-A177-3AD203B41FA5}">
                      <a16:colId xmlns:a16="http://schemas.microsoft.com/office/drawing/2014/main" val="20007"/>
                    </a:ext>
                  </a:extLst>
                </a:gridCol>
              </a:tblGrid>
              <a:tr h="1280512">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3200" dirty="0">
                          <a:sym typeface="Helvetica Neue"/>
                        </a:rPr>
                        <a:t>E2</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0"/>
                  </a:ext>
                </a:extLst>
              </a:tr>
              <a:tr h="1282614">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1"/>
                  </a:ext>
                </a:extLst>
              </a:tr>
              <a:tr h="1270639">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3200" dirty="0">
                          <a:sym typeface="Helvetica Neue"/>
                        </a:rPr>
                        <a:t>C6</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2"/>
                  </a:ext>
                </a:extLst>
              </a:tr>
              <a:tr h="1276764">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3200" dirty="0">
                          <a:sym typeface="Helvetica Neue"/>
                        </a:rPr>
                        <a:t>B3</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3"/>
                  </a:ext>
                </a:extLst>
              </a:tr>
              <a:tr h="1282523">
                <a:tc>
                  <a:txBody>
                    <a:bodyPr/>
                    <a:lstStyle/>
                    <a:p>
                      <a:pPr defTabSz="914400">
                        <a:defRPr sz="1800"/>
                      </a:pPr>
                      <a:r>
                        <a:rPr sz="3200" dirty="0">
                          <a:sym typeface="Helvetica Neue"/>
                        </a:rPr>
                        <a:t>A1</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dirty="0"/>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4"/>
                  </a:ext>
                </a:extLst>
              </a:tr>
            </a:tbl>
          </a:graphicData>
        </a:graphic>
      </p:graphicFrame>
      <p:sp>
        <p:nvSpPr>
          <p:cNvPr id="220" name="1"/>
          <p:cNvSpPr txBox="1"/>
          <p:nvPr/>
        </p:nvSpPr>
        <p:spPr>
          <a:xfrm>
            <a:off x="4797976"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1</a:t>
            </a:r>
          </a:p>
        </p:txBody>
      </p:sp>
      <p:sp>
        <p:nvSpPr>
          <p:cNvPr id="221" name="2"/>
          <p:cNvSpPr txBox="1"/>
          <p:nvPr/>
        </p:nvSpPr>
        <p:spPr>
          <a:xfrm>
            <a:off x="6082333"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2</a:t>
            </a:r>
          </a:p>
        </p:txBody>
      </p:sp>
      <p:sp>
        <p:nvSpPr>
          <p:cNvPr id="222" name="3"/>
          <p:cNvSpPr txBox="1"/>
          <p:nvPr/>
        </p:nvSpPr>
        <p:spPr>
          <a:xfrm>
            <a:off x="7366690"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3</a:t>
            </a:r>
          </a:p>
        </p:txBody>
      </p:sp>
      <p:sp>
        <p:nvSpPr>
          <p:cNvPr id="223" name="4"/>
          <p:cNvSpPr txBox="1"/>
          <p:nvPr/>
        </p:nvSpPr>
        <p:spPr>
          <a:xfrm>
            <a:off x="8651049"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4</a:t>
            </a:r>
          </a:p>
        </p:txBody>
      </p:sp>
      <p:sp>
        <p:nvSpPr>
          <p:cNvPr id="224" name="5"/>
          <p:cNvSpPr txBox="1"/>
          <p:nvPr/>
        </p:nvSpPr>
        <p:spPr>
          <a:xfrm>
            <a:off x="9935406"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5</a:t>
            </a:r>
          </a:p>
        </p:txBody>
      </p:sp>
      <p:sp>
        <p:nvSpPr>
          <p:cNvPr id="225" name="6"/>
          <p:cNvSpPr txBox="1"/>
          <p:nvPr/>
        </p:nvSpPr>
        <p:spPr>
          <a:xfrm>
            <a:off x="11219763"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6</a:t>
            </a:r>
          </a:p>
        </p:txBody>
      </p:sp>
      <p:sp>
        <p:nvSpPr>
          <p:cNvPr id="226" name="7"/>
          <p:cNvSpPr txBox="1"/>
          <p:nvPr/>
        </p:nvSpPr>
        <p:spPr>
          <a:xfrm>
            <a:off x="12504121"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7</a:t>
            </a:r>
          </a:p>
        </p:txBody>
      </p:sp>
      <p:sp>
        <p:nvSpPr>
          <p:cNvPr id="227" name="8"/>
          <p:cNvSpPr txBox="1"/>
          <p:nvPr/>
        </p:nvSpPr>
        <p:spPr>
          <a:xfrm>
            <a:off x="13788478" y="7992082"/>
            <a:ext cx="326137"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8</a:t>
            </a:r>
          </a:p>
        </p:txBody>
      </p:sp>
      <p:sp>
        <p:nvSpPr>
          <p:cNvPr id="228" name="A"/>
          <p:cNvSpPr txBox="1"/>
          <p:nvPr/>
        </p:nvSpPr>
        <p:spPr>
          <a:xfrm>
            <a:off x="3777146" y="6995827"/>
            <a:ext cx="375286"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A</a:t>
            </a:r>
          </a:p>
        </p:txBody>
      </p:sp>
      <p:sp>
        <p:nvSpPr>
          <p:cNvPr id="229" name="B"/>
          <p:cNvSpPr txBox="1"/>
          <p:nvPr/>
        </p:nvSpPr>
        <p:spPr>
          <a:xfrm>
            <a:off x="3773526" y="5735116"/>
            <a:ext cx="382525"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B</a:t>
            </a:r>
          </a:p>
        </p:txBody>
      </p:sp>
      <p:sp>
        <p:nvSpPr>
          <p:cNvPr id="230" name="C"/>
          <p:cNvSpPr txBox="1"/>
          <p:nvPr/>
        </p:nvSpPr>
        <p:spPr>
          <a:xfrm>
            <a:off x="3766478" y="4474405"/>
            <a:ext cx="396622"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C</a:t>
            </a:r>
          </a:p>
        </p:txBody>
      </p:sp>
      <p:sp>
        <p:nvSpPr>
          <p:cNvPr id="231" name="D"/>
          <p:cNvSpPr txBox="1"/>
          <p:nvPr/>
        </p:nvSpPr>
        <p:spPr>
          <a:xfrm>
            <a:off x="3766478" y="3213694"/>
            <a:ext cx="396622"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D</a:t>
            </a:r>
          </a:p>
        </p:txBody>
      </p:sp>
      <p:sp>
        <p:nvSpPr>
          <p:cNvPr id="232" name="E"/>
          <p:cNvSpPr txBox="1"/>
          <p:nvPr/>
        </p:nvSpPr>
        <p:spPr>
          <a:xfrm>
            <a:off x="3784195" y="1952983"/>
            <a:ext cx="361189" cy="56044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E</a:t>
            </a:r>
          </a:p>
        </p:txBody>
      </p:sp>
      <p:sp>
        <p:nvSpPr>
          <p:cNvPr id="233" name="Place GEIO at A1, and make one programme for it. When the button is pressed (and held),…"/>
          <p:cNvSpPr txBox="1"/>
          <p:nvPr/>
        </p:nvSpPr>
        <p:spPr>
          <a:xfrm>
            <a:off x="3920189" y="10174581"/>
            <a:ext cx="15521878" cy="275761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en-US" dirty="0"/>
              <a:t>GEIO</a:t>
            </a:r>
            <a:r>
              <a:rPr lang="ko-KR" altLang="en-US" dirty="0"/>
              <a:t>를 </a:t>
            </a:r>
            <a:r>
              <a:rPr lang="en-US" altLang="ko-KR" dirty="0"/>
              <a:t>A1</a:t>
            </a:r>
            <a:r>
              <a:rPr lang="ko-KR" altLang="en-US" dirty="0"/>
              <a:t>에 배치하고 하나의 프로그램을 만들어보자</a:t>
            </a:r>
            <a:r>
              <a:rPr lang="en-US" altLang="ko-KR" dirty="0"/>
              <a:t>. </a:t>
            </a:r>
          </a:p>
          <a:p>
            <a:pPr>
              <a:lnSpc>
                <a:spcPct val="150000"/>
              </a:lnSpc>
              <a:defRPr sz="4000">
                <a:solidFill>
                  <a:srgbClr val="41CAD0"/>
                </a:solidFill>
              </a:defRPr>
            </a:pPr>
            <a:r>
              <a:rPr lang="ko-KR" altLang="en-US" dirty="0"/>
              <a:t>버튼을 누르고 있으면 </a:t>
            </a:r>
            <a:r>
              <a:rPr lang="en-US" altLang="ko-KR" dirty="0"/>
              <a:t>GEIO</a:t>
            </a:r>
            <a:r>
              <a:rPr lang="ko-KR" altLang="en-US" dirty="0"/>
              <a:t>는 </a:t>
            </a:r>
            <a:r>
              <a:rPr lang="en-US" altLang="ko-KR" dirty="0"/>
              <a:t>B3, C6 </a:t>
            </a:r>
            <a:r>
              <a:rPr lang="ko-KR" altLang="en-US" dirty="0"/>
              <a:t>마지막으로</a:t>
            </a:r>
            <a:r>
              <a:rPr lang="en-US" altLang="ko-KR" dirty="0"/>
              <a:t> E2</a:t>
            </a:r>
            <a:r>
              <a:rPr lang="ko-KR" altLang="en-US" dirty="0"/>
              <a:t>로 이동해야해</a:t>
            </a:r>
            <a:r>
              <a:rPr lang="en-US" altLang="ko-KR" dirty="0"/>
              <a:t>.</a:t>
            </a:r>
          </a:p>
          <a:p>
            <a:pPr>
              <a:lnSpc>
                <a:spcPct val="150000"/>
              </a:lnSpc>
              <a:defRPr sz="4000">
                <a:solidFill>
                  <a:srgbClr val="41CAD0"/>
                </a:solidFill>
              </a:defRPr>
            </a:pPr>
            <a:r>
              <a:rPr lang="ko-KR" altLang="en-US" dirty="0"/>
              <a:t>가장 짧은 시간을 사용하는 사람이 이기는 게임이야</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1000" fill="hold"/>
                                        <p:tgtEl>
                                          <p:spTgt spid="216"/>
                                        </p:tgtEl>
                                      </p:cBhvr>
                                    </p:animEffect>
                                    <p:set>
                                      <p:cBhvr>
                                        <p:cTn id="11" fill="hold">
                                          <p:stCondLst>
                                            <p:cond delay="999"/>
                                          </p:stCondLst>
                                        </p:cTn>
                                        <p:tgtEl>
                                          <p:spTgt spid="216"/>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grpId="3" nodeType="afterEffect">
                                  <p:stCondLst>
                                    <p:cond delay="0"/>
                                  </p:stCondLst>
                                  <p:iterate type="lt">
                                    <p:tmAbs val="100"/>
                                  </p:iterate>
                                  <p:childTnLst>
                                    <p:set>
                                      <p:cBhvr>
                                        <p:cTn id="14" fill="hold"/>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animBg="1" advAuto="0"/>
      <p:bldP spid="216" grpId="2" animBg="1" advAuto="0"/>
      <p:bldP spid="233"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36"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37"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38" name="Bravo! You are making great progress!"/>
          <p:cNvSpPr txBox="1"/>
          <p:nvPr/>
        </p:nvSpPr>
        <p:spPr>
          <a:xfrm>
            <a:off x="8534756" y="11234126"/>
            <a:ext cx="7314503"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rgbClr val="41CAD0"/>
                </a:solidFill>
              </a:defRPr>
            </a:lvl1pPr>
          </a:lstStyle>
          <a:p>
            <a:r>
              <a:rPr lang="ko-KR" altLang="en-US" dirty="0"/>
              <a:t>멋져</a:t>
            </a:r>
            <a:r>
              <a:rPr lang="en-US" altLang="ko-KR" dirty="0"/>
              <a:t>! </a:t>
            </a:r>
            <a:r>
              <a:rPr lang="ko-KR" altLang="en-US" dirty="0"/>
              <a:t>이제 확실히 익힌 것 같아</a:t>
            </a:r>
            <a:r>
              <a:rPr lang="en-US" altLang="ko-KR" dirty="0"/>
              <a:t>!</a:t>
            </a:r>
            <a:endParaRPr dirty="0"/>
          </a:p>
        </p:txBody>
      </p:sp>
      <p:sp>
        <p:nvSpPr>
          <p:cNvPr id="239" name="Now it is time to review. Answer the above questions."/>
          <p:cNvSpPr txBox="1"/>
          <p:nvPr/>
        </p:nvSpPr>
        <p:spPr>
          <a:xfrm>
            <a:off x="4642212" y="11234125"/>
            <a:ext cx="14750833"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rgbClr val="41CAD0"/>
                </a:solidFill>
              </a:defRPr>
            </a:lvl1pPr>
          </a:lstStyle>
          <a:p>
            <a:r>
              <a:rPr lang="ko-KR" altLang="en-US" dirty="0"/>
              <a:t>이번시간에 배운것을 다시한번 알아볼까</a:t>
            </a:r>
            <a:r>
              <a:rPr lang="en-US" altLang="ko-KR" dirty="0"/>
              <a:t>? </a:t>
            </a:r>
            <a:r>
              <a:rPr lang="ko-KR" altLang="en-US" dirty="0"/>
              <a:t>위의 질문에 답해보자</a:t>
            </a:r>
            <a:r>
              <a:rPr lang="en-US" altLang="ko-KR" dirty="0"/>
              <a:t>.</a:t>
            </a:r>
            <a:endParaRPr lang="ko-KR" altLang="en-US" dirty="0"/>
          </a:p>
        </p:txBody>
      </p:sp>
      <p:sp>
        <p:nvSpPr>
          <p:cNvPr id="240" name="What parameters are needed to make…"/>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 val="1"/>
            </a:ext>
          </a:extLst>
        </p:spPr>
        <p:txBody>
          <a:bodyPr lIns="0" tIns="0" rIns="0" bIns="0" anchor="ctr"/>
          <a:lstStyle/>
          <a:p>
            <a:pPr>
              <a:defRPr sz="3200" b="0">
                <a:solidFill>
                  <a:srgbClr val="FFFFFF"/>
                </a:solidFill>
                <a:latin typeface="+mn-lt"/>
                <a:ea typeface="+mn-ea"/>
                <a:cs typeface="+mn-cs"/>
                <a:sym typeface="Helvetica Neue Medium"/>
              </a:defRPr>
            </a:pPr>
            <a:r>
              <a:rPr lang="en-US" dirty="0"/>
              <a:t>GEIO</a:t>
            </a:r>
            <a:r>
              <a:rPr lang="ko-KR" altLang="en-US" dirty="0"/>
              <a:t>를 특정거리만큼 이동시키는데 필요한 매개변수는 무엇일까</a:t>
            </a:r>
            <a:r>
              <a:rPr lang="en-US" altLang="ko-KR" dirty="0"/>
              <a:t>?</a:t>
            </a:r>
            <a:endParaRPr dirty="0"/>
          </a:p>
        </p:txBody>
      </p:sp>
      <p:sp>
        <p:nvSpPr>
          <p:cNvPr id="241" name="What is angular speed? How to calculate it?"/>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각속도는 무엇이고 어떻게 측정할까</a:t>
            </a:r>
            <a:r>
              <a:rPr lang="en-US" altLang="ko-KR" dirty="0"/>
              <a:t>?</a:t>
            </a:r>
            <a:endParaRPr dirty="0"/>
          </a:p>
        </p:txBody>
      </p:sp>
      <p:sp>
        <p:nvSpPr>
          <p:cNvPr id="242" name="What other tasks can be done using “accurate control”?"/>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정확한 컨트롤을 수행할 수 있는 다른 작업은 무엇이 있을까</a:t>
            </a:r>
            <a:r>
              <a:rPr lang="en-US" altLang="ko-KR" dirty="0"/>
              <a:t>?</a:t>
            </a:r>
            <a:endParaRPr dirty="0"/>
          </a:p>
        </p:txBody>
      </p:sp>
      <p:sp>
        <p:nvSpPr>
          <p:cNvPr id="243" name="Next time we will learn some fighting skills. Are you looking forward to it?…"/>
          <p:cNvSpPr txBox="1"/>
          <p:nvPr/>
        </p:nvSpPr>
        <p:spPr>
          <a:xfrm>
            <a:off x="6174866" y="10815162"/>
            <a:ext cx="11503149" cy="183428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다음에 우리는 몇가지 전투 기술을 배우게 될 거야</a:t>
            </a:r>
            <a:r>
              <a:rPr lang="en-US" altLang="ko-KR" dirty="0"/>
              <a:t>.</a:t>
            </a:r>
          </a:p>
          <a:p>
            <a:pPr>
              <a:lnSpc>
                <a:spcPct val="150000"/>
              </a:lnSpc>
              <a:defRPr sz="4000">
                <a:solidFill>
                  <a:srgbClr val="41CAD0"/>
                </a:solidFill>
              </a:defRPr>
            </a:pPr>
            <a:r>
              <a:rPr lang="ko-KR" altLang="en-US" dirty="0"/>
              <a:t>기대 되지</a:t>
            </a:r>
            <a:r>
              <a:rPr lang="en-US" altLang="ko-KR" dirty="0"/>
              <a:t>? </a:t>
            </a:r>
            <a:r>
              <a:rPr lang="ko-KR" altLang="en-US" dirty="0"/>
              <a:t>다음에 다시 만나자</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38"/>
                                        </p:tgtEl>
                                      </p:cBhvr>
                                    </p:animEffect>
                                    <p:set>
                                      <p:cBhvr>
                                        <p:cTn id="11" fill="hold">
                                          <p:stCondLst>
                                            <p:cond delay="499"/>
                                          </p:stCondLst>
                                        </p:cTn>
                                        <p:tgtEl>
                                          <p:spTgt spid="238"/>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39"/>
                                        </p:tgtEl>
                                      </p:cBhvr>
                                    </p:animEffect>
                                    <p:set>
                                      <p:cBhvr>
                                        <p:cTn id="31" fill="hold">
                                          <p:stCondLst>
                                            <p:cond delay="499"/>
                                          </p:stCondLst>
                                        </p:cTn>
                                        <p:tgtEl>
                                          <p:spTgt spid="239"/>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animBg="1" advAuto="0"/>
      <p:bldP spid="238" grpId="2" animBg="1" advAuto="0"/>
      <p:bldP spid="239" grpId="3" animBg="1" advAuto="0"/>
      <p:bldP spid="239" grpId="7" animBg="1" advAuto="0"/>
      <p:bldP spid="240" grpId="4" animBg="1" advAuto="0"/>
      <p:bldP spid="241" grpId="5" animBg="1" advAuto="0"/>
      <p:bldP spid="242" grpId="6" animBg="1" advAuto="0"/>
      <p:bldP spid="243" grpId="8"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3"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24"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25" name="Welcome back fellow pilots! I am Sam. Do you still remember what we have learnt last time?"/>
          <p:cNvSpPr txBox="1"/>
          <p:nvPr/>
        </p:nvSpPr>
        <p:spPr>
          <a:xfrm>
            <a:off x="6269705" y="11304405"/>
            <a:ext cx="11844589"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rgbClr val="41CAD0"/>
                </a:solidFill>
              </a:defRPr>
            </a:lvl1pPr>
          </a:lstStyle>
          <a:p>
            <a:r>
              <a:rPr lang="ko-KR" altLang="en-US" dirty="0"/>
              <a:t>안녕 친구들</a:t>
            </a:r>
            <a:r>
              <a:rPr lang="en-US" altLang="ko-KR" dirty="0"/>
              <a:t>! </a:t>
            </a:r>
            <a:r>
              <a:rPr lang="ko-KR" altLang="en-US" dirty="0"/>
              <a:t>지난 시간에 배운 것들 잊지 않았겠지</a:t>
            </a:r>
            <a:r>
              <a:rPr lang="en-US" altLang="ko-KR" dirty="0"/>
              <a:t>?</a:t>
            </a:r>
            <a:endParaRPr dirty="0"/>
          </a:p>
        </p:txBody>
      </p:sp>
      <p:sp>
        <p:nvSpPr>
          <p:cNvPr id="126" name="In the last four classes, we have mastered the way to control GEIO’s motion.…"/>
          <p:cNvSpPr txBox="1"/>
          <p:nvPr/>
        </p:nvSpPr>
        <p:spPr>
          <a:xfrm>
            <a:off x="3335611" y="10668975"/>
            <a:ext cx="16974198" cy="183428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en-US" dirty="0"/>
              <a:t> </a:t>
            </a:r>
            <a:r>
              <a:rPr lang="ko-KR" altLang="en-US" dirty="0"/>
              <a:t>지난 </a:t>
            </a:r>
            <a:r>
              <a:rPr lang="en-US" altLang="ko-KR" dirty="0"/>
              <a:t>4</a:t>
            </a:r>
            <a:r>
              <a:rPr lang="ko-KR" altLang="en-US" dirty="0"/>
              <a:t>번의 수업에서 </a:t>
            </a:r>
            <a:r>
              <a:rPr lang="en-US" altLang="ko-KR" dirty="0"/>
              <a:t>GEIO</a:t>
            </a:r>
            <a:r>
              <a:rPr lang="ko-KR" altLang="en-US" dirty="0"/>
              <a:t>의 모션을 제어하는 법을 </a:t>
            </a:r>
            <a:r>
              <a:rPr lang="ko-KR" altLang="en-US" dirty="0" err="1"/>
              <a:t>배웠어</a:t>
            </a:r>
            <a:r>
              <a:rPr lang="en-US" altLang="ko-KR" dirty="0"/>
              <a:t> </a:t>
            </a:r>
          </a:p>
          <a:p>
            <a:pPr>
              <a:lnSpc>
                <a:spcPct val="150000"/>
              </a:lnSpc>
              <a:defRPr sz="4000">
                <a:solidFill>
                  <a:srgbClr val="41CAD0"/>
                </a:solidFill>
              </a:defRPr>
            </a:pPr>
            <a:r>
              <a:rPr lang="ko-KR" altLang="en-US" dirty="0"/>
              <a:t>이제 </a:t>
            </a:r>
            <a:r>
              <a:rPr lang="en-US" altLang="ko-KR" dirty="0"/>
              <a:t>GEIO</a:t>
            </a:r>
            <a:r>
              <a:rPr lang="ko-KR" altLang="en-US" dirty="0"/>
              <a:t>의 고급 프로그래밍에 대해 자세히 알아보자</a:t>
            </a:r>
            <a:r>
              <a:rPr lang="en-US" altLang="ko-KR" dirty="0"/>
              <a:t>. </a:t>
            </a:r>
            <a:r>
              <a:rPr lang="ko-KR" altLang="en-US" dirty="0"/>
              <a:t>친구들</a:t>
            </a:r>
            <a:r>
              <a:rPr lang="en-US" altLang="ko-KR" dirty="0"/>
              <a:t> </a:t>
            </a:r>
            <a:r>
              <a:rPr lang="ko-KR" altLang="en-US" dirty="0"/>
              <a:t>준비 됐어</a:t>
            </a:r>
            <a:r>
              <a:rPr lang="en-US" altLang="ko-KR" dirty="0"/>
              <a:t>?</a:t>
            </a:r>
            <a:endParaRPr dirty="0"/>
          </a:p>
        </p:txBody>
      </p:sp>
      <p:sp>
        <p:nvSpPr>
          <p:cNvPr id="127" name="What are the main parts of a robot?"/>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로봇의 중요한 부분 </a:t>
            </a:r>
            <a:r>
              <a:rPr lang="en-US" altLang="ko-KR" dirty="0"/>
              <a:t>3</a:t>
            </a:r>
            <a:r>
              <a:rPr lang="ko-KR" altLang="en-US" dirty="0"/>
              <a:t>가지는 어디일까</a:t>
            </a:r>
            <a:r>
              <a:rPr lang="en-US" altLang="ko-KR" dirty="0"/>
              <a:t>?</a:t>
            </a:r>
            <a:endParaRPr lang="ko-KR" altLang="en-US" dirty="0"/>
          </a:p>
        </p:txBody>
      </p:sp>
      <p:sp>
        <p:nvSpPr>
          <p:cNvPr id="128" name="Why is programming important?"/>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왜 프로그래밍이 중요할까</a:t>
            </a:r>
            <a:r>
              <a:rPr lang="en-US" altLang="ko-KR" dirty="0"/>
              <a:t>?</a:t>
            </a:r>
            <a:endParaRPr lang="ko-KR" altLang="en-US" dirty="0"/>
          </a:p>
        </p:txBody>
      </p:sp>
      <p:sp>
        <p:nvSpPr>
          <p:cNvPr id="129" name="What actions can GEIO perform?"/>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US" altLang="ko-KR" dirty="0"/>
              <a:t>GEIO</a:t>
            </a:r>
            <a:r>
              <a:rPr lang="ko-KR" altLang="en-US" dirty="0"/>
              <a:t>는 어떤 작업을 실행 할 수 있을까</a:t>
            </a:r>
            <a:r>
              <a:rPr lang="en-US" altLang="ko-KR" dirty="0"/>
              <a:t>?</a:t>
            </a:r>
            <a:endParaRPr lang="ko-KR" altLang="en-US"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1+#ppt_w/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type="lt">
                                    <p:tmAbs val="100"/>
                                  </p:iterate>
                                  <p:childTnLst>
                                    <p:set>
                                      <p:cBhvr>
                                        <p:cTn id="19" fill="hold"/>
                                        <p:tgtEl>
                                          <p:spTgt spid="1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type="lt">
                                    <p:tmAbs val="100"/>
                                  </p:iterate>
                                  <p:childTnLst>
                                    <p:set>
                                      <p:cBhvr>
                                        <p:cTn id="23" fill="hold"/>
                                        <p:tgtEl>
                                          <p:spTgt spid="1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type="lt">
                                    <p:tmAbs val="100"/>
                                  </p:iterate>
                                  <p:childTnLst>
                                    <p:set>
                                      <p:cBhvr>
                                        <p:cTn id="27" fill="hold"/>
                                        <p:tgtEl>
                                          <p:spTgt spid="1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500" fill="hold"/>
                                        <p:tgtEl>
                                          <p:spTgt spid="125"/>
                                        </p:tgtEl>
                                      </p:cBhvr>
                                    </p:animEffect>
                                    <p:set>
                                      <p:cBhvr>
                                        <p:cTn id="32" fill="hold">
                                          <p:stCondLst>
                                            <p:cond delay="499"/>
                                          </p:stCondLst>
                                        </p:cTn>
                                        <p:tgtEl>
                                          <p:spTgt spid="125"/>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8" nodeType="afterEffect">
                                  <p:stCondLst>
                                    <p:cond delay="0"/>
                                  </p:stCondLst>
                                  <p:iterate type="lt">
                                    <p:tmAbs val="100"/>
                                  </p:iterate>
                                  <p:childTnLst>
                                    <p:set>
                                      <p:cBhvr>
                                        <p:cTn id="35"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animBg="1" advAuto="0"/>
      <p:bldP spid="124" grpId="2" animBg="1" advAuto="0"/>
      <p:bldP spid="125" grpId="3" animBg="1" advAuto="0"/>
      <p:bldP spid="125" grpId="7" animBg="1" advAuto="0"/>
      <p:bldP spid="126" grpId="8" animBg="1" advAuto="0"/>
      <p:bldP spid="127" grpId="4" animBg="1" advAuto="0"/>
      <p:bldP spid="128" grpId="5" animBg="1" advAuto="0"/>
      <p:bldP spid="129"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2"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33" name="Briefing"/>
          <p:cNvSpPr txBox="1"/>
          <p:nvPr/>
        </p:nvSpPr>
        <p:spPr>
          <a:xfrm>
            <a:off x="10986543" y="6345039"/>
            <a:ext cx="2410916"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solidFill>
                  <a:srgbClr val="41CAD0"/>
                </a:solidFill>
              </a:defRPr>
            </a:lvl1pPr>
          </a:lstStyle>
          <a:p>
            <a:r>
              <a:rPr lang="ko-KR" altLang="en-US" dirty="0"/>
              <a:t>브리핑</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6"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37"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39" name="In the Briefing section, let’s see what we are going to learn today."/>
          <p:cNvSpPr txBox="1"/>
          <p:nvPr/>
        </p:nvSpPr>
        <p:spPr>
          <a:xfrm>
            <a:off x="6910905" y="11234126"/>
            <a:ext cx="10562187"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rgbClr val="41CAD0"/>
                </a:solidFill>
              </a:defRPr>
            </a:lvl1pPr>
          </a:lstStyle>
          <a:p>
            <a:r>
              <a:rPr lang="ko-KR" altLang="en-US" dirty="0"/>
              <a:t>브리핑에서는 우리가 무엇을 배울지 알아보자</a:t>
            </a:r>
            <a:r>
              <a:rPr lang="en-US" altLang="ko-KR" dirty="0"/>
              <a:t>.</a:t>
            </a:r>
            <a:endParaRPr lang="ko-KR" altLang="en-US" dirty="0"/>
          </a:p>
        </p:txBody>
      </p:sp>
      <p:grpSp>
        <p:nvGrpSpPr>
          <p:cNvPr id="2" name="그룹 1">
            <a:extLst>
              <a:ext uri="{FF2B5EF4-FFF2-40B4-BE49-F238E27FC236}">
                <a16:creationId xmlns:a16="http://schemas.microsoft.com/office/drawing/2014/main" id="{E0427951-7203-4974-AC44-AD1501CD13DB}"/>
              </a:ext>
            </a:extLst>
          </p:cNvPr>
          <p:cNvGrpSpPr/>
          <p:nvPr/>
        </p:nvGrpSpPr>
        <p:grpSpPr>
          <a:xfrm>
            <a:off x="7350623" y="946422"/>
            <a:ext cx="9682754" cy="8239599"/>
            <a:chOff x="7350623" y="946422"/>
            <a:chExt cx="9682754" cy="8239599"/>
          </a:xfrm>
        </p:grpSpPr>
        <p:sp>
          <p:nvSpPr>
            <p:cNvPr id="138" name="Topic…"/>
            <p:cNvSpPr txBox="1"/>
            <p:nvPr/>
          </p:nvSpPr>
          <p:spPr>
            <a:xfrm>
              <a:off x="7452224" y="1044100"/>
              <a:ext cx="9466852" cy="7950895"/>
            </a:xfrm>
            <a:prstGeom prst="rect">
              <a:avLst/>
            </a:prstGeom>
            <a:solidFill>
              <a:srgbClr val="2B2B32">
                <a:alpha val="79900"/>
              </a:srgbClr>
            </a:solidFill>
            <a:extLst>
              <a:ext uri="{C572A759-6A51-4108-AA02-DFA0A04FC94B}">
                <ma14:wrappingTextBoxFlag xmlns:ma14="http://schemas.microsoft.com/office/mac/drawingml/2011/main" xmlns="" val="1"/>
              </a:ext>
            </a:extLst>
          </p:spPr>
          <p:txBody>
            <a:bodyPr lIns="50800" tIns="50800" rIns="50800" bIns="50800" anchor="ctr">
              <a:spAutoFit/>
            </a:bodyPr>
            <a:lstStyle/>
            <a:p>
              <a:pPr>
                <a:defRPr sz="4000">
                  <a:solidFill>
                    <a:srgbClr val="FFFFFF"/>
                  </a:solidFill>
                </a:defRPr>
              </a:pPr>
              <a:endParaRPr dirty="0"/>
            </a:p>
            <a:p>
              <a:pPr>
                <a:defRPr sz="4000">
                  <a:solidFill>
                    <a:srgbClr val="FFFFFF"/>
                  </a:solidFill>
                </a:defRPr>
              </a:pPr>
              <a:r>
                <a:rPr lang="ko-KR" altLang="en-US" dirty="0"/>
                <a:t>주제</a:t>
              </a:r>
              <a:endParaRPr dirty="0"/>
            </a:p>
            <a:p>
              <a:pPr>
                <a:defRPr>
                  <a:solidFill>
                    <a:srgbClr val="FFFFFF"/>
                  </a:solidFill>
                </a:defRPr>
              </a:pPr>
              <a:r>
                <a:rPr dirty="0"/>
                <a:t>“</a:t>
              </a:r>
              <a:r>
                <a:rPr lang="en-US" dirty="0"/>
                <a:t> </a:t>
              </a:r>
              <a:r>
                <a:rPr lang="ko-KR" altLang="en-US" dirty="0"/>
                <a:t>정확한 제어 </a:t>
              </a:r>
              <a:r>
                <a:rPr dirty="0"/>
                <a:t>”</a:t>
              </a:r>
            </a:p>
            <a:p>
              <a:pPr>
                <a:defRPr sz="4000">
                  <a:solidFill>
                    <a:srgbClr val="FFFFFF"/>
                  </a:solidFill>
                </a:defRPr>
              </a:pPr>
              <a:endParaRPr dirty="0"/>
            </a:p>
            <a:p>
              <a:pPr>
                <a:defRPr sz="4000">
                  <a:solidFill>
                    <a:srgbClr val="FFFFFF"/>
                  </a:solidFill>
                </a:defRPr>
              </a:pPr>
              <a:r>
                <a:rPr lang="ko-KR" altLang="en-US" dirty="0"/>
                <a:t>숙지사항</a:t>
              </a:r>
              <a:endParaRPr dirty="0"/>
            </a:p>
            <a:p>
              <a:pPr>
                <a:defRPr>
                  <a:solidFill>
                    <a:srgbClr val="FFFFFF"/>
                  </a:solidFill>
                </a:defRPr>
              </a:pPr>
              <a:r>
                <a:rPr lang="ko-KR" altLang="en-US" dirty="0"/>
                <a:t>속도와 거리</a:t>
              </a:r>
              <a:r>
                <a:rPr lang="en-US" altLang="ko-KR" dirty="0"/>
                <a:t>/</a:t>
              </a:r>
              <a:r>
                <a:rPr lang="ko-KR" altLang="en-US" dirty="0"/>
                <a:t>각도</a:t>
              </a:r>
              <a:endParaRPr dirty="0"/>
            </a:p>
            <a:p>
              <a:pPr>
                <a:defRPr sz="4000">
                  <a:solidFill>
                    <a:srgbClr val="FFFFFF"/>
                  </a:solidFill>
                </a:defRPr>
              </a:pPr>
              <a:endParaRPr dirty="0"/>
            </a:p>
            <a:p>
              <a:pPr>
                <a:defRPr sz="4000">
                  <a:solidFill>
                    <a:srgbClr val="FFFFFF"/>
                  </a:solidFill>
                </a:defRPr>
              </a:pPr>
              <a:r>
                <a:rPr lang="ko-KR" altLang="en-US" dirty="0"/>
                <a:t>훈련</a:t>
              </a:r>
              <a:endParaRPr dirty="0"/>
            </a:p>
            <a:p>
              <a:pPr>
                <a:defRPr>
                  <a:solidFill>
                    <a:srgbClr val="FFFFFF"/>
                  </a:solidFill>
                </a:defRPr>
              </a:pPr>
              <a:r>
                <a:rPr lang="ko-KR" altLang="en-US" dirty="0"/>
                <a:t>특정거리 이동</a:t>
              </a:r>
              <a:endParaRPr dirty="0"/>
            </a:p>
            <a:p>
              <a:pPr>
                <a:defRPr sz="4000">
                  <a:solidFill>
                    <a:srgbClr val="FFFFFF"/>
                  </a:solidFill>
                </a:defRPr>
              </a:pPr>
              <a:endParaRPr dirty="0"/>
            </a:p>
            <a:p>
              <a:pPr>
                <a:defRPr sz="4000">
                  <a:solidFill>
                    <a:srgbClr val="FFFFFF"/>
                  </a:solidFill>
                </a:defRPr>
              </a:pPr>
              <a:r>
                <a:rPr lang="ko-KR" altLang="en-US" dirty="0"/>
                <a:t>도전</a:t>
              </a:r>
              <a:endParaRPr dirty="0"/>
            </a:p>
            <a:p>
              <a:pPr>
                <a:defRPr>
                  <a:solidFill>
                    <a:srgbClr val="FFFFFF"/>
                  </a:solidFill>
                </a:defRPr>
              </a:pPr>
              <a:r>
                <a:rPr lang="ko-KR" altLang="en-US" dirty="0"/>
                <a:t>최전방을 가로질러</a:t>
              </a:r>
              <a:endParaRPr lang="en-US" dirty="0"/>
            </a:p>
            <a:p>
              <a:pPr>
                <a:defRPr>
                  <a:solidFill>
                    <a:srgbClr val="FFFFFF"/>
                  </a:solidFill>
                </a:defRPr>
              </a:pPr>
              <a:endParaRPr dirty="0"/>
            </a:p>
            <a:p>
              <a:pPr>
                <a:defRPr sz="4000">
                  <a:solidFill>
                    <a:srgbClr val="FFFFFF"/>
                  </a:solidFill>
                </a:defRPr>
              </a:pPr>
              <a:endParaRPr dirty="0"/>
            </a:p>
          </p:txBody>
        </p:sp>
        <p:pic>
          <p:nvPicPr>
            <p:cNvPr id="7" name="Briefing…" descr="Briefing…">
              <a:extLst>
                <a:ext uri="{FF2B5EF4-FFF2-40B4-BE49-F238E27FC236}">
                  <a16:creationId xmlns:a16="http://schemas.microsoft.com/office/drawing/2014/main" id="{30998BC5-A07E-4135-8135-632292F7D5F0}"/>
                </a:ext>
              </a:extLst>
            </p:cNvPr>
            <p:cNvPicPr>
              <a:picLocks/>
            </p:cNvPicPr>
            <p:nvPr/>
          </p:nvPicPr>
          <p:blipFill>
            <a:blip r:embed="rId5">
              <a:alphaModFix amt="79900"/>
            </a:blip>
            <a:stretch>
              <a:fillRect/>
            </a:stretch>
          </p:blipFill>
          <p:spPr>
            <a:xfrm>
              <a:off x="7350623" y="946422"/>
              <a:ext cx="9682754" cy="8239599"/>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2"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43" name="Basic Knowledge"/>
          <p:cNvSpPr txBox="1"/>
          <p:nvPr/>
        </p:nvSpPr>
        <p:spPr>
          <a:xfrm>
            <a:off x="8975216" y="6345039"/>
            <a:ext cx="6433567" cy="10259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000">
                <a:solidFill>
                  <a:srgbClr val="41CAD0"/>
                </a:solidFill>
              </a:defRPr>
            </a:lvl1pPr>
          </a:lstStyle>
          <a:p>
            <a:r>
              <a:rPr lang="ko-KR" altLang="en-US" dirty="0"/>
              <a:t>숙지사항</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6"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47"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48" name="Welcome to the GJS control centre. This is the place…"/>
          <p:cNvSpPr txBox="1"/>
          <p:nvPr/>
        </p:nvSpPr>
        <p:spPr>
          <a:xfrm>
            <a:off x="1923162" y="11041316"/>
            <a:ext cx="20537675" cy="9109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en-US" dirty="0"/>
              <a:t>GJS </a:t>
            </a:r>
            <a:r>
              <a:rPr lang="ko-KR" altLang="en-US" dirty="0"/>
              <a:t>센터에 온 것을 환영해</a:t>
            </a:r>
            <a:r>
              <a:rPr lang="en-US" altLang="ko-KR" dirty="0"/>
              <a:t>. </a:t>
            </a:r>
            <a:r>
              <a:rPr lang="ko-KR" altLang="en-US" dirty="0"/>
              <a:t>이 곳에서는 </a:t>
            </a:r>
            <a:r>
              <a:rPr lang="en-US" altLang="ko-KR" dirty="0"/>
              <a:t>GEIO</a:t>
            </a:r>
            <a:r>
              <a:rPr lang="ko-KR" altLang="en-US" dirty="0"/>
              <a:t>를 원격으로 프로그래밍하고 제어할 수 있어</a:t>
            </a:r>
            <a:endParaRPr dirty="0"/>
          </a:p>
        </p:txBody>
      </p:sp>
      <p:sp>
        <p:nvSpPr>
          <p:cNvPr id="149" name="Before we begin, we should look back again to the way of GEIO’s programming."/>
          <p:cNvSpPr txBox="1"/>
          <p:nvPr/>
        </p:nvSpPr>
        <p:spPr>
          <a:xfrm>
            <a:off x="4588166" y="11234126"/>
            <a:ext cx="15207689"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rgbClr val="41CAD0"/>
                </a:solidFill>
              </a:defRPr>
            </a:lvl1pPr>
          </a:lstStyle>
          <a:p>
            <a:r>
              <a:rPr lang="ko-KR" altLang="en-US" dirty="0"/>
              <a:t>수업을 시작하기 전에 </a:t>
            </a:r>
            <a:r>
              <a:rPr lang="en-US" altLang="ko-KR" dirty="0"/>
              <a:t>GEIO</a:t>
            </a:r>
            <a:r>
              <a:rPr lang="ko-KR" altLang="en-US" dirty="0"/>
              <a:t>의 프로그래밍 방식을 한번 더 알아보자</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48"/>
                                        </p:tgtEl>
                                      </p:cBhvr>
                                    </p:animEffect>
                                    <p:set>
                                      <p:cBhvr>
                                        <p:cTn id="11" fill="hold">
                                          <p:stCondLst>
                                            <p:cond delay="499"/>
                                          </p:stCondLst>
                                        </p:cTn>
                                        <p:tgtEl>
                                          <p:spTgt spid="148"/>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P spid="148" grpId="2" animBg="1" advAuto="0"/>
      <p:bldP spid="149"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52" name="控制室屏幕.png" descr="控制室屏幕.png"/>
          <p:cNvPicPr>
            <a:picLocks noChangeAspect="1"/>
          </p:cNvPicPr>
          <p:nvPr/>
        </p:nvPicPr>
        <p:blipFill>
          <a:blip r:embed="rId3"/>
          <a:stretch>
            <a:fillRect/>
          </a:stretch>
        </p:blipFill>
        <p:spPr>
          <a:xfrm>
            <a:off x="-2634026" y="-4412632"/>
            <a:ext cx="30106978" cy="16935174"/>
          </a:xfrm>
          <a:prstGeom prst="rect">
            <a:avLst/>
          </a:prstGeom>
          <a:ln w="12700">
            <a:miter lim="400000"/>
          </a:ln>
        </p:spPr>
      </p:pic>
      <p:pic>
        <p:nvPicPr>
          <p:cNvPr id="153" name="IMG_3730.PNG" descr="IMG_3730.PNG"/>
          <p:cNvPicPr>
            <a:picLocks noChangeAspect="1"/>
          </p:cNvPicPr>
          <p:nvPr/>
        </p:nvPicPr>
        <p:blipFill>
          <a:blip r:embed="rId4"/>
          <a:stretch>
            <a:fillRect/>
          </a:stretch>
        </p:blipFill>
        <p:spPr>
          <a:xfrm>
            <a:off x="2173291" y="1218552"/>
            <a:ext cx="14094176" cy="7501399"/>
          </a:xfrm>
          <a:prstGeom prst="rect">
            <a:avLst/>
          </a:prstGeom>
          <a:ln w="12700">
            <a:miter lim="400000"/>
          </a:ln>
        </p:spPr>
      </p:pic>
      <p:pic>
        <p:nvPicPr>
          <p:cNvPr id="154" name="色彩主角 4.png" descr="色彩主角 4.png"/>
          <p:cNvPicPr>
            <a:picLocks noChangeAspect="1"/>
          </p:cNvPicPr>
          <p:nvPr/>
        </p:nvPicPr>
        <p:blipFill>
          <a:blip r:embed="rId5"/>
          <a:stretch>
            <a:fillRect/>
          </a:stretch>
        </p:blipFill>
        <p:spPr>
          <a:xfrm>
            <a:off x="17375714" y="2480522"/>
            <a:ext cx="6767211" cy="13716001"/>
          </a:xfrm>
          <a:prstGeom prst="rect">
            <a:avLst/>
          </a:prstGeom>
          <a:ln w="12700">
            <a:miter lim="400000"/>
          </a:ln>
        </p:spPr>
      </p:pic>
      <p:pic>
        <p:nvPicPr>
          <p:cNvPr id="155" name="V朘R$~3LVOWC{SUC4.png" descr="V朘R$~3LVOWC{SUC4.png"/>
          <p:cNvPicPr>
            <a:picLocks noChangeAspect="1"/>
          </p:cNvPicPr>
          <p:nvPr/>
        </p:nvPicPr>
        <p:blipFill>
          <a:blip r:embed="rId6"/>
          <a:stretch>
            <a:fillRect/>
          </a:stretch>
        </p:blipFill>
        <p:spPr>
          <a:xfrm>
            <a:off x="0" y="9377048"/>
            <a:ext cx="24384001" cy="4432301"/>
          </a:xfrm>
          <a:prstGeom prst="rect">
            <a:avLst/>
          </a:prstGeom>
          <a:ln w="12700">
            <a:miter lim="400000"/>
          </a:ln>
        </p:spPr>
      </p:pic>
      <p:sp>
        <p:nvSpPr>
          <p:cNvPr id="156" name="In the programming interface, we can find the code library on the left.…"/>
          <p:cNvSpPr txBox="1"/>
          <p:nvPr/>
        </p:nvSpPr>
        <p:spPr>
          <a:xfrm>
            <a:off x="3346367" y="10433907"/>
            <a:ext cx="16945343" cy="275761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프로그래밍 인터페이스에서 왼쪽의 정렬된 코드 라이브러리를 볼 수 있지</a:t>
            </a:r>
            <a:r>
              <a:rPr lang="en-US" altLang="ko-KR" dirty="0"/>
              <a:t>?</a:t>
            </a:r>
          </a:p>
          <a:p>
            <a:pPr>
              <a:lnSpc>
                <a:spcPct val="150000"/>
              </a:lnSpc>
              <a:defRPr sz="4000">
                <a:solidFill>
                  <a:srgbClr val="41CAD0"/>
                </a:solidFill>
              </a:defRPr>
            </a:pPr>
            <a:r>
              <a:rPr lang="ko-KR" altLang="en-US" dirty="0"/>
              <a:t>서로 다른 </a:t>
            </a:r>
            <a:r>
              <a:rPr lang="en-US" altLang="ko-KR" dirty="0"/>
              <a:t>7</a:t>
            </a:r>
            <a:r>
              <a:rPr lang="ko-KR" altLang="en-US" dirty="0"/>
              <a:t>개의 메뉴가 있어 </a:t>
            </a:r>
            <a:r>
              <a:rPr lang="en-US" altLang="ko-KR" dirty="0"/>
              <a:t>– </a:t>
            </a:r>
            <a:r>
              <a:rPr lang="ko-KR" altLang="en-US" dirty="0"/>
              <a:t>시작</a:t>
            </a:r>
            <a:r>
              <a:rPr lang="en-US" altLang="ko-KR" dirty="0"/>
              <a:t>, </a:t>
            </a:r>
            <a:r>
              <a:rPr lang="ko-KR" altLang="en-US" dirty="0"/>
              <a:t>이동</a:t>
            </a:r>
            <a:r>
              <a:rPr lang="en-US" altLang="ko-KR" dirty="0"/>
              <a:t>,</a:t>
            </a:r>
            <a:r>
              <a:rPr lang="ko-KR" altLang="en-US" dirty="0"/>
              <a:t>실행</a:t>
            </a:r>
            <a:r>
              <a:rPr lang="en-US" altLang="ko-KR" dirty="0"/>
              <a:t>,</a:t>
            </a:r>
            <a:r>
              <a:rPr lang="ko-KR" altLang="en-US" dirty="0"/>
              <a:t>표시</a:t>
            </a:r>
            <a:r>
              <a:rPr lang="en-US" altLang="ko-KR" dirty="0"/>
              <a:t>,</a:t>
            </a:r>
            <a:r>
              <a:rPr lang="ko-KR" altLang="en-US" dirty="0"/>
              <a:t>탐지</a:t>
            </a:r>
            <a:r>
              <a:rPr lang="en-US" altLang="ko-KR" dirty="0"/>
              <a:t>, </a:t>
            </a:r>
            <a:r>
              <a:rPr lang="ko-KR" altLang="en-US" dirty="0"/>
              <a:t>논리와 연산</a:t>
            </a:r>
            <a:endParaRPr lang="en-US" altLang="ko-KR" dirty="0"/>
          </a:p>
          <a:p>
            <a:pPr>
              <a:lnSpc>
                <a:spcPct val="150000"/>
              </a:lnSpc>
              <a:defRPr sz="4000">
                <a:solidFill>
                  <a:srgbClr val="41CAD0"/>
                </a:solidFill>
              </a:defRPr>
            </a:pPr>
            <a:r>
              <a:rPr lang="ko-KR" altLang="en-US" dirty="0"/>
              <a:t>각각 몇 개의 코드들을  포함하고 있어</a:t>
            </a:r>
            <a:r>
              <a:rPr lang="en-US" altLang="ko-KR" dirty="0"/>
              <a:t>.</a:t>
            </a:r>
            <a:endParaRPr dirty="0"/>
          </a:p>
        </p:txBody>
      </p:sp>
      <p:sp>
        <p:nvSpPr>
          <p:cNvPr id="157" name="But the Move codes here can only control GEIO’s speed and time of moving.…"/>
          <p:cNvSpPr txBox="1"/>
          <p:nvPr/>
        </p:nvSpPr>
        <p:spPr>
          <a:xfrm>
            <a:off x="2649643" y="10734931"/>
            <a:ext cx="17916764" cy="183428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ko-KR" altLang="en-US" dirty="0"/>
              <a:t>하지만</a:t>
            </a:r>
            <a:r>
              <a:rPr lang="en-US" altLang="ko-KR" dirty="0"/>
              <a:t>, “</a:t>
            </a:r>
            <a:r>
              <a:rPr lang="ko-KR" altLang="en-US" dirty="0"/>
              <a:t>이동</a:t>
            </a:r>
            <a:r>
              <a:rPr lang="en-US" altLang="ko-KR" dirty="0"/>
              <a:t>(Move)”</a:t>
            </a:r>
            <a:r>
              <a:rPr lang="ko-KR" altLang="en-US" dirty="0"/>
              <a:t> 코드는 오직 </a:t>
            </a:r>
            <a:r>
              <a:rPr lang="en-US" altLang="ko-KR" dirty="0"/>
              <a:t>GEIO</a:t>
            </a:r>
            <a:r>
              <a:rPr lang="ko-KR" altLang="en-US" dirty="0"/>
              <a:t>의 속도와 이동 시간만 제어할 수 있어</a:t>
            </a:r>
            <a:r>
              <a:rPr lang="en-US" altLang="ko-KR" dirty="0"/>
              <a:t>.</a:t>
            </a:r>
          </a:p>
          <a:p>
            <a:pPr>
              <a:lnSpc>
                <a:spcPct val="150000"/>
              </a:lnSpc>
              <a:defRPr sz="4000">
                <a:solidFill>
                  <a:srgbClr val="41CAD0"/>
                </a:solidFill>
              </a:defRPr>
            </a:pPr>
            <a:r>
              <a:rPr lang="ko-KR" altLang="en-US" dirty="0"/>
              <a:t>특정 거리를 이동하기 위해서는 어떻게 해야 할까</a:t>
            </a:r>
            <a:r>
              <a:rPr lang="en-US" altLang="ko-KR" dirty="0"/>
              <a:t>?</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53"/>
                                        </p:tgtEl>
                                        <p:attrNameLst>
                                          <p:attrName>style.visibility</p:attrName>
                                        </p:attrNameLst>
                                      </p:cBhvr>
                                      <p:to>
                                        <p:strVal val="visible"/>
                                      </p:to>
                                    </p:set>
                                    <p:animEffect transition="in" filter="wipe(left)">
                                      <p:cBhvr>
                                        <p:cTn id="11" dur="1000"/>
                                        <p:tgtEl>
                                          <p:spTgt spid="15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56"/>
                                        </p:tgtEl>
                                      </p:cBhvr>
                                    </p:animEffect>
                                    <p:set>
                                      <p:cBhvr>
                                        <p:cTn id="16" fill="hold">
                                          <p:stCondLst>
                                            <p:cond delay="499"/>
                                          </p:stCondLst>
                                        </p:cTn>
                                        <p:tgtEl>
                                          <p:spTgt spid="15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2" animBg="1" advAuto="0"/>
      <p:bldP spid="156" grpId="1" animBg="1" advAuto="0"/>
      <p:bldP spid="156" grpId="3" animBg="1" advAuto="0"/>
      <p:bldP spid="157" grpId="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66" name="控制室屏幕.png" descr="控制室屏幕.png"/>
          <p:cNvPicPr>
            <a:picLocks noChangeAspect="1"/>
          </p:cNvPicPr>
          <p:nvPr/>
        </p:nvPicPr>
        <p:blipFill>
          <a:blip r:embed="rId3"/>
          <a:stretch>
            <a:fillRect/>
          </a:stretch>
        </p:blipFill>
        <p:spPr>
          <a:xfrm>
            <a:off x="-2634026" y="-4412632"/>
            <a:ext cx="30106978" cy="16935174"/>
          </a:xfrm>
          <a:prstGeom prst="rect">
            <a:avLst/>
          </a:prstGeom>
          <a:ln w="12700">
            <a:miter lim="400000"/>
          </a:ln>
        </p:spPr>
      </p:pic>
      <p:pic>
        <p:nvPicPr>
          <p:cNvPr id="160"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161" name="V朘R$~3LVOWC{SUC4.png" descr="V朘R$~3LVOWC{SUC4.png"/>
          <p:cNvPicPr>
            <a:picLocks noChangeAspect="1"/>
          </p:cNvPicPr>
          <p:nvPr/>
        </p:nvPicPr>
        <p:blipFill>
          <a:blip r:embed="rId5"/>
          <a:stretch>
            <a:fillRect/>
          </a:stretch>
        </p:blipFill>
        <p:spPr>
          <a:xfrm>
            <a:off x="0" y="9377048"/>
            <a:ext cx="24384001" cy="4432301"/>
          </a:xfrm>
          <a:prstGeom prst="rect">
            <a:avLst/>
          </a:prstGeom>
          <a:ln w="12700">
            <a:miter lim="400000"/>
          </a:ln>
        </p:spPr>
      </p:pic>
      <p:sp>
        <p:nvSpPr>
          <p:cNvPr id="162" name="For that, we need to accurately control GEIO."/>
          <p:cNvSpPr txBox="1"/>
          <p:nvPr/>
        </p:nvSpPr>
        <p:spPr>
          <a:xfrm>
            <a:off x="6711343" y="11234126"/>
            <a:ext cx="10961334"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solidFill>
                  <a:srgbClr val="41CAD0"/>
                </a:solidFill>
              </a:defRPr>
            </a:lvl1pPr>
          </a:lstStyle>
          <a:p>
            <a:r>
              <a:rPr lang="ko-KR" altLang="en-US" dirty="0"/>
              <a:t>그러기 위해서는 </a:t>
            </a:r>
            <a:r>
              <a:rPr lang="en-US" altLang="ko-KR" dirty="0"/>
              <a:t>GEIO</a:t>
            </a:r>
            <a:r>
              <a:rPr lang="ko-KR" altLang="en-US" dirty="0"/>
              <a:t>의 정확한 이동이 필요해</a:t>
            </a:r>
            <a:r>
              <a:rPr lang="en-US" altLang="ko-KR" dirty="0"/>
              <a:t>.</a:t>
            </a:r>
            <a:endParaRPr dirty="0"/>
          </a:p>
        </p:txBody>
      </p:sp>
      <p:sp>
        <p:nvSpPr>
          <p:cNvPr id="163" name="We have already learned how to calculate the speed."/>
          <p:cNvSpPr txBox="1"/>
          <p:nvPr/>
        </p:nvSpPr>
        <p:spPr>
          <a:xfrm>
            <a:off x="5872195" y="11779684"/>
            <a:ext cx="11360482" cy="9109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우리는 이미 속도를 어떻게 측정하는가를 배웠어</a:t>
            </a:r>
            <a:r>
              <a:rPr lang="en-US" altLang="ko-KR" dirty="0"/>
              <a:t>. </a:t>
            </a:r>
            <a:endParaRPr dirty="0"/>
          </a:p>
        </p:txBody>
      </p:sp>
      <p:sp>
        <p:nvSpPr>
          <p:cNvPr id="164" name="With the above equation, we can easily calculate the speed…"/>
          <p:cNvSpPr txBox="1"/>
          <p:nvPr/>
        </p:nvSpPr>
        <p:spPr>
          <a:xfrm>
            <a:off x="2837382" y="11373315"/>
            <a:ext cx="17716388" cy="91095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50000"/>
              </a:lnSpc>
              <a:defRPr sz="4000">
                <a:solidFill>
                  <a:srgbClr val="41CAD0"/>
                </a:solidFill>
              </a:defRPr>
            </a:pPr>
            <a:r>
              <a:rPr lang="en-US" dirty="0"/>
              <a:t> </a:t>
            </a:r>
            <a:r>
              <a:rPr lang="ko-KR" altLang="en-US" dirty="0"/>
              <a:t>위의 방정식으로 이동거리와 시간을 알고 있다면 쉽게 속도를 계산할 수 있어</a:t>
            </a:r>
            <a:r>
              <a:rPr lang="en-US" altLang="ko-KR" dirty="0"/>
              <a:t>.</a:t>
            </a:r>
            <a:r>
              <a:rPr lang="ko-KR" altLang="en-US" dirty="0"/>
              <a:t> </a:t>
            </a:r>
            <a:endParaRPr dirty="0"/>
          </a:p>
        </p:txBody>
      </p:sp>
      <p:sp>
        <p:nvSpPr>
          <p:cNvPr id="165" name="On the other hand, if we know the speed, and the distance, can we calculate the time needed?"/>
          <p:cNvSpPr txBox="1"/>
          <p:nvPr/>
        </p:nvSpPr>
        <p:spPr>
          <a:xfrm>
            <a:off x="4315443" y="11433049"/>
            <a:ext cx="16347425" cy="7724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20000"/>
              </a:lnSpc>
              <a:defRPr sz="4000">
                <a:solidFill>
                  <a:srgbClr val="41CAD0"/>
                </a:solidFill>
              </a:defRPr>
            </a:lvl1pPr>
          </a:lstStyle>
          <a:p>
            <a:r>
              <a:rPr lang="ko-KR" altLang="en-US" dirty="0"/>
              <a:t>그럼</a:t>
            </a:r>
            <a:r>
              <a:rPr lang="en-US" altLang="ko-KR" dirty="0"/>
              <a:t>,</a:t>
            </a:r>
            <a:r>
              <a:rPr lang="ko-KR" altLang="en-US" dirty="0"/>
              <a:t> 속도와 거리를 알고 있다면 필요한 시간을 계산할 수 있지 않을까</a:t>
            </a:r>
            <a:r>
              <a:rPr lang="en-US" altLang="ko-KR" dirty="0"/>
              <a:t>?</a:t>
            </a:r>
            <a:endParaRPr dirty="0"/>
          </a:p>
        </p:txBody>
      </p:sp>
      <p:sp>
        <p:nvSpPr>
          <p:cNvPr id="167" name="v-speed   S-distance   t-time…"/>
          <p:cNvSpPr txBox="1"/>
          <p:nvPr/>
        </p:nvSpPr>
        <p:spPr>
          <a:xfrm>
            <a:off x="2026102" y="2257945"/>
            <a:ext cx="14534388" cy="556799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nSpc>
                <a:spcPct val="150000"/>
              </a:lnSpc>
              <a:defRPr sz="5000">
                <a:solidFill>
                  <a:srgbClr val="FFFFFF"/>
                </a:solidFill>
              </a:defRPr>
            </a:pPr>
            <a:r>
              <a:rPr dirty="0"/>
              <a:t>v-</a:t>
            </a:r>
            <a:r>
              <a:rPr lang="ko-KR" altLang="en-US" dirty="0"/>
              <a:t>속도</a:t>
            </a:r>
            <a:r>
              <a:rPr dirty="0"/>
              <a:t>   S-</a:t>
            </a:r>
            <a:r>
              <a:rPr lang="ko-KR" altLang="en-US" dirty="0"/>
              <a:t>이동거리</a:t>
            </a:r>
            <a:r>
              <a:rPr dirty="0"/>
              <a:t>   t-</a:t>
            </a:r>
            <a:r>
              <a:rPr lang="ko-KR" altLang="en-US" dirty="0"/>
              <a:t>시간</a:t>
            </a:r>
            <a:endParaRPr dirty="0"/>
          </a:p>
          <a:p>
            <a:pPr>
              <a:lnSpc>
                <a:spcPct val="150000"/>
              </a:lnSpc>
              <a:defRPr sz="5000">
                <a:solidFill>
                  <a:srgbClr val="FFFFFF"/>
                </a:solidFill>
              </a:defRPr>
            </a:pPr>
            <a:endParaRPr dirty="0"/>
          </a:p>
          <a:p>
            <a:pPr>
              <a:lnSpc>
                <a:spcPct val="150000"/>
              </a:lnSpc>
              <a:defRPr sz="5000">
                <a:solidFill>
                  <a:srgbClr val="FFFFFF"/>
                </a:solidFill>
              </a:defRPr>
            </a:pPr>
            <a:r>
              <a:rPr dirty="0"/>
              <a:t>v=S/t</a:t>
            </a:r>
          </a:p>
          <a:p>
            <a:pPr>
              <a:lnSpc>
                <a:spcPct val="150000"/>
              </a:lnSpc>
              <a:defRPr sz="5000">
                <a:solidFill>
                  <a:srgbClr val="FFFFFF"/>
                </a:solidFill>
              </a:defRPr>
            </a:pPr>
            <a:endParaRPr dirty="0"/>
          </a:p>
          <a:p>
            <a:pPr>
              <a:lnSpc>
                <a:spcPct val="150000"/>
              </a:lnSpc>
              <a:defRPr sz="5000">
                <a:solidFill>
                  <a:srgbClr val="FFFFFF"/>
                </a:solidFill>
              </a:defRPr>
            </a:pPr>
            <a:r>
              <a:rPr lang="ko-KR" altLang="en-US" sz="4200" dirty="0"/>
              <a:t>물체의 속도 </a:t>
            </a:r>
            <a:r>
              <a:rPr lang="en-US" altLang="ko-KR" sz="4200" dirty="0"/>
              <a:t>=</a:t>
            </a:r>
            <a:r>
              <a:rPr lang="ko-KR" altLang="en-US" sz="4200" dirty="0"/>
              <a:t> 물체가 특정 시간 간격으로 이동한 거리</a:t>
            </a:r>
            <a:endParaRPr sz="4200"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62"/>
                                        </p:tgtEl>
                                      </p:cBhvr>
                                    </p:animEffect>
                                    <p:set>
                                      <p:cBhvr>
                                        <p:cTn id="11" fill="hold">
                                          <p:stCondLst>
                                            <p:cond delay="499"/>
                                          </p:stCondLst>
                                        </p:cTn>
                                        <p:tgtEl>
                                          <p:spTgt spid="16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5" nodeType="clickEffect">
                                  <p:stCondLst>
                                    <p:cond delay="0"/>
                                  </p:stCondLst>
                                  <p:iterate>
                                    <p:tmAbs val="0"/>
                                  </p:iterate>
                                  <p:childTnLst>
                                    <p:animEffect transition="out" filter="wipe(left)">
                                      <p:cBhvr>
                                        <p:cTn id="22" dur="500" fill="hold"/>
                                        <p:tgtEl>
                                          <p:spTgt spid="163"/>
                                        </p:tgtEl>
                                      </p:cBhvr>
                                    </p:animEffect>
                                    <p:set>
                                      <p:cBhvr>
                                        <p:cTn id="23" fill="hold">
                                          <p:stCondLst>
                                            <p:cond delay="499"/>
                                          </p:stCondLst>
                                        </p:cTn>
                                        <p:tgtEl>
                                          <p:spTgt spid="163"/>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6" nodeType="afterEffect">
                                  <p:stCondLst>
                                    <p:cond delay="0"/>
                                  </p:stCondLst>
                                  <p:iterate type="lt">
                                    <p:tmAbs val="100"/>
                                  </p:iterate>
                                  <p:childTnLst>
                                    <p:set>
                                      <p:cBhvr>
                                        <p:cTn id="26" fill="hold"/>
                                        <p:tgtEl>
                                          <p:spTgt spid="1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1000" fill="hold"/>
                                        <p:tgtEl>
                                          <p:spTgt spid="164"/>
                                        </p:tgtEl>
                                      </p:cBhvr>
                                    </p:animEffect>
                                    <p:set>
                                      <p:cBhvr>
                                        <p:cTn id="31" fill="hold">
                                          <p:stCondLst>
                                            <p:cond delay="999"/>
                                          </p:stCondLst>
                                        </p:cTn>
                                        <p:tgtEl>
                                          <p:spTgt spid="164"/>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grpId="8" nodeType="afterEffect">
                                  <p:stCondLst>
                                    <p:cond delay="0"/>
                                  </p:stCondLst>
                                  <p:iterate type="lt">
                                    <p:tmAbs val="100"/>
                                  </p:iterate>
                                  <p:childTnLst>
                                    <p:set>
                                      <p:cBhvr>
                                        <p:cTn id="34"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P spid="162" grpId="2" animBg="1" advAuto="0"/>
      <p:bldP spid="163" grpId="3" animBg="1" advAuto="0"/>
      <p:bldP spid="163" grpId="5" animBg="1" advAuto="0"/>
      <p:bldP spid="164" grpId="6" animBg="1" advAuto="0"/>
      <p:bldP spid="164" grpId="7" animBg="1" advAuto="0"/>
      <p:bldP spid="165" grpId="8" animBg="1" advAuto="0"/>
      <p:bldP spid="167"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70"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71" name="Training"/>
          <p:cNvSpPr txBox="1"/>
          <p:nvPr/>
        </p:nvSpPr>
        <p:spPr>
          <a:xfrm>
            <a:off x="11264662" y="6345039"/>
            <a:ext cx="1854675"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6000">
                <a:solidFill>
                  <a:srgbClr val="41CAD0"/>
                </a:solidFill>
              </a:defRPr>
            </a:lvl1pPr>
          </a:lstStyle>
          <a:p>
            <a:r>
              <a:rPr lang="ko-KR" altLang="en-US" dirty="0"/>
              <a:t>훈 련</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3114</TotalTime>
  <Words>619</Words>
  <Application>Microsoft Office PowerPoint</Application>
  <PresentationFormat>사용자 지정</PresentationFormat>
  <Paragraphs>99</Paragraphs>
  <Slides>16</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16</vt:i4>
      </vt:variant>
    </vt:vector>
  </HeadingPairs>
  <TitlesOfParts>
    <vt:vector size="20" baseType="lpstr">
      <vt:lpstr>Helvetica Neue</vt:lpstr>
      <vt:lpstr>Helvetica Neue Light</vt:lpstr>
      <vt:lpstr>Helvetica Neue Medium</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SUGAR1TS</dc:creator>
  <cp:lastModifiedBy>구 현선</cp:lastModifiedBy>
  <cp:revision>20</cp:revision>
  <dcterms:modified xsi:type="dcterms:W3CDTF">2020-05-24T07:36:50Z</dcterms:modified>
</cp:coreProperties>
</file>