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3" d="100"/>
          <a:sy n="53" d="100"/>
        </p:scale>
        <p:origin x="714" y="3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3913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与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文本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1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1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在此键入引文。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13450"/>
            <a:ext cx="19621500" cy="9525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“在此键入引文。”</a:t>
            </a:r>
          </a:p>
        </p:txBody>
      </p:sp>
      <p:sp>
        <p:nvSpPr>
          <p:cNvPr id="95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图像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像"/>
          <p:cNvSpPr>
            <a:spLocks noGrp="1"/>
          </p:cNvSpPr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21" name="标题文本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标题文本</a:t>
            </a:r>
          </a:p>
        </p:txBody>
      </p:sp>
      <p:sp>
        <p:nvSpPr>
          <p:cNvPr id="22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23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文本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3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垂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像"/>
          <p:cNvSpPr>
            <a:spLocks noGrp="1"/>
          </p:cNvSpPr>
          <p:nvPr>
            <p:ph type="pic" sz="half" idx="13"/>
          </p:nvPr>
        </p:nvSpPr>
        <p:spPr>
          <a:xfrm>
            <a:off x="13165980" y="952500"/>
            <a:ext cx="9525001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9" name="标题文本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标题文本</a:t>
            </a:r>
          </a:p>
        </p:txBody>
      </p:sp>
      <p:sp>
        <p:nvSpPr>
          <p:cNvPr id="40" name="正文级别 1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1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 - 顶部对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49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与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57" name="正文级别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5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、项目符号与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图像"/>
          <p:cNvSpPr>
            <a:spLocks noGrp="1"/>
          </p:cNvSpPr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6" name="标题文本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标题文本</a:t>
            </a:r>
          </a:p>
        </p:txBody>
      </p:sp>
      <p:sp>
        <p:nvSpPr>
          <p:cNvPr id="67" name="正文级别 1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68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项目符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7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3 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图像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图像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图像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幻灯片编号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文本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标题文本</a:t>
            </a:r>
          </a:p>
        </p:txBody>
      </p:sp>
      <p:sp>
        <p:nvSpPr>
          <p:cNvPr id="3" name="正文级别 1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正文级别 1</a:t>
            </a:r>
          </a:p>
          <a:p>
            <a:pPr lvl="1"/>
            <a:r>
              <a:t>正文级别 2</a:t>
            </a:r>
          </a:p>
          <a:p>
            <a:pPr lvl="2"/>
            <a:r>
              <a:t>正文级别 3</a:t>
            </a:r>
          </a:p>
          <a:p>
            <a:pPr lvl="3"/>
            <a:r>
              <a:t>正文级别 4</a:t>
            </a:r>
          </a:p>
          <a:p>
            <a:pPr lvl="4"/>
            <a:r>
              <a:t>正文级别 5</a:t>
            </a:r>
          </a:p>
        </p:txBody>
      </p:sp>
      <p:sp>
        <p:nvSpPr>
          <p:cNvPr id="4" name="幻灯片编号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" name="How to Become A GEIO Pilot？…">
            <a:extLst>
              <a:ext uri="{FF2B5EF4-FFF2-40B4-BE49-F238E27FC236}">
                <a16:creationId xmlns:a16="http://schemas.microsoft.com/office/drawing/2014/main" id="{A73EEBFC-0FC7-4F6B-BD38-31D0C6D1AC1C}"/>
              </a:ext>
            </a:extLst>
          </p:cNvPr>
          <p:cNvGrpSpPr/>
          <p:nvPr/>
        </p:nvGrpSpPr>
        <p:grpSpPr>
          <a:xfrm>
            <a:off x="8788439" y="8351235"/>
            <a:ext cx="13617408" cy="4066317"/>
            <a:chOff x="-6350" y="197682"/>
            <a:chExt cx="13617407" cy="4066316"/>
          </a:xfrm>
        </p:grpSpPr>
        <p:sp>
          <p:nvSpPr>
            <p:cNvPr id="6" name="How to Become A GEIO Pilot？…">
              <a:extLst>
                <a:ext uri="{FF2B5EF4-FFF2-40B4-BE49-F238E27FC236}">
                  <a16:creationId xmlns:a16="http://schemas.microsoft.com/office/drawing/2014/main" id="{DB916A52-908E-4250-AADC-CAEE8C3F6E15}"/>
                </a:ext>
              </a:extLst>
            </p:cNvPr>
            <p:cNvSpPr txBox="1"/>
            <p:nvPr/>
          </p:nvSpPr>
          <p:spPr>
            <a:xfrm>
              <a:off x="101600" y="197682"/>
              <a:ext cx="13401507" cy="3820340"/>
            </a:xfrm>
            <a:prstGeom prst="rect">
              <a:avLst/>
            </a:prstGeom>
            <a:solidFill>
              <a:srgbClr val="2F4A89"/>
            </a:solidFill>
            <a:ln>
              <a:noFill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lnSpc>
                  <a:spcPct val="120000"/>
                </a:lnSpc>
                <a:defRPr sz="6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lnSpc>
                  <a:spcPct val="120000"/>
                </a:lnSpc>
                <a:defRPr sz="6500">
                  <a:solidFill>
                    <a:srgbClr val="FFFFFF"/>
                  </a:solidFill>
                </a:defRPr>
              </a:pPr>
              <a:r>
                <a:rPr dirty="0"/>
                <a:t>GEIO </a:t>
              </a:r>
              <a:r>
                <a:rPr lang="ko-KR" altLang="en-US" dirty="0"/>
                <a:t>파일럿이 되는 방법</a:t>
              </a:r>
              <a:endParaRPr dirty="0"/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r>
                <a:rPr dirty="0"/>
                <a:t>Lesson </a:t>
              </a:r>
              <a:r>
                <a:rPr lang="en-US" altLang="ko-KR" dirty="0"/>
                <a:t>4</a:t>
              </a:r>
              <a:r>
                <a:rPr dirty="0"/>
                <a:t>: </a:t>
              </a:r>
              <a:r>
                <a:rPr lang="ko-KR" altLang="en-US" dirty="0"/>
                <a:t>챔피언은 누구일까</a:t>
              </a:r>
              <a:r>
                <a:rPr lang="en-US" altLang="ko-KR" dirty="0"/>
                <a:t>?</a:t>
              </a:r>
            </a:p>
            <a:p>
              <a:pPr>
                <a:lnSpc>
                  <a:spcPct val="120000"/>
                </a:lnSpc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8" name="How to Become A GEIO Pilot？…" descr="How to Become A GEIO Pilot？…">
              <a:extLst>
                <a:ext uri="{FF2B5EF4-FFF2-40B4-BE49-F238E27FC236}">
                  <a16:creationId xmlns:a16="http://schemas.microsoft.com/office/drawing/2014/main" id="{1B60ED3A-9D44-4715-B949-5AED86DDB5E5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350" y="197682"/>
              <a:ext cx="13617407" cy="406631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0" advTm="0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raining task 2: Golf player. This time we need to refit GEIO by adding a “golf stick” to its laser gun. Programme to control the head motion and knock the ball off the table."/>
          <p:cNvSpPr txBox="1"/>
          <p:nvPr/>
        </p:nvSpPr>
        <p:spPr>
          <a:xfrm>
            <a:off x="1097818" y="10676055"/>
            <a:ext cx="22188363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5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훈련 과제 </a:t>
            </a:r>
            <a:r>
              <a:rPr lang="en-US" altLang="ko-KR" dirty="0"/>
              <a:t>2: </a:t>
            </a:r>
            <a:r>
              <a:rPr lang="ko-KR" altLang="en-US" dirty="0"/>
              <a:t>골프 선수 </a:t>
            </a:r>
            <a:r>
              <a:rPr lang="en-US" altLang="ko-KR" dirty="0"/>
              <a:t>– </a:t>
            </a:r>
            <a:r>
              <a:rPr lang="ko-KR" altLang="en-US" dirty="0"/>
              <a:t>이번에는 레이저 건에 </a:t>
            </a:r>
            <a:r>
              <a:rPr lang="en-US" altLang="ko-KR" dirty="0"/>
              <a:t>“</a:t>
            </a:r>
            <a:r>
              <a:rPr lang="ko-KR" altLang="en-US" dirty="0"/>
              <a:t>골프 스틱</a:t>
            </a:r>
            <a:r>
              <a:rPr lang="en-US" altLang="ko-KR" dirty="0"/>
              <a:t>”</a:t>
            </a:r>
            <a:r>
              <a:rPr lang="ko-KR" altLang="en-US" dirty="0"/>
              <a:t>을 추가 장착해야해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헤드 건의 움직임을 제어하고 테이블에서 공을 치도록 프로그래밍해보자</a:t>
            </a:r>
            <a:r>
              <a:rPr lang="en-US" altLang="ko-KR" dirty="0"/>
              <a:t>.</a:t>
            </a:r>
          </a:p>
        </p:txBody>
      </p:sp>
      <p:pic>
        <p:nvPicPr>
          <p:cNvPr id="181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511" y="1783464"/>
            <a:ext cx="11094978" cy="7402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" grpId="1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Challenge"/>
          <p:cNvSpPr txBox="1"/>
          <p:nvPr/>
        </p:nvSpPr>
        <p:spPr>
          <a:xfrm>
            <a:off x="11264662" y="6345039"/>
            <a:ext cx="18546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도 전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训练营003.jpg" descr="训练营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After the warm up tasks, I believe you are fully ready for the coming quiz.…"/>
          <p:cNvSpPr txBox="1"/>
          <p:nvPr/>
        </p:nvSpPr>
        <p:spPr>
          <a:xfrm>
            <a:off x="4560119" y="10676055"/>
            <a:ext cx="15263794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준비 과제를 마쳤으니 앞으로의 퀴즈에 대해서도 준비가 되었겠지</a:t>
            </a:r>
            <a:r>
              <a:rPr lang="en-US" altLang="ko-KR" dirty="0"/>
              <a:t>?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좋아</a:t>
            </a:r>
            <a:r>
              <a:rPr lang="en-US" altLang="ko-KR" dirty="0"/>
              <a:t>! </a:t>
            </a:r>
            <a:r>
              <a:rPr lang="ko-KR" altLang="en-US" dirty="0"/>
              <a:t>퀴즈를 시작해보자</a:t>
            </a:r>
            <a:r>
              <a:rPr lang="en-US" altLang="ko-KR" dirty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矩形"/>
          <p:cNvSpPr/>
          <p:nvPr/>
        </p:nvSpPr>
        <p:spPr>
          <a:xfrm>
            <a:off x="6769758" y="2148030"/>
            <a:ext cx="10844484" cy="6916657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pic>
        <p:nvPicPr>
          <p:cNvPr id="194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Here we are again in the training field. But this time the field is a bit different."/>
          <p:cNvSpPr txBox="1"/>
          <p:nvPr/>
        </p:nvSpPr>
        <p:spPr>
          <a:xfrm>
            <a:off x="4090522" y="11272905"/>
            <a:ext cx="16575050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다시 훈련장으로 돌아왔어</a:t>
            </a:r>
            <a:r>
              <a:rPr lang="en-US" altLang="ko-KR" dirty="0"/>
              <a:t>. </a:t>
            </a:r>
            <a:r>
              <a:rPr lang="ko-KR" altLang="en-US" dirty="0"/>
              <a:t>그런데 이번엔 훈련장의 모습이 조금 다르지</a:t>
            </a:r>
            <a:r>
              <a:rPr lang="en-US" altLang="ko-KR" dirty="0"/>
              <a:t>?</a:t>
            </a:r>
            <a:endParaRPr dirty="0"/>
          </a:p>
        </p:txBody>
      </p:sp>
      <p:graphicFrame>
        <p:nvGraphicFramePr>
          <p:cNvPr id="197" name="表格"/>
          <p:cNvGraphicFramePr/>
          <p:nvPr/>
        </p:nvGraphicFramePr>
        <p:xfrm>
          <a:off x="7088733" y="2409831"/>
          <a:ext cx="10206531" cy="6393052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275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4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3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4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2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761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280512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261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639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6764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82523"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3200"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38100">
                      <a:solidFill>
                        <a:srgbClr val="164F86"/>
                      </a:solidFill>
                      <a:miter lim="400000"/>
                    </a:lnL>
                    <a:lnR w="38100">
                      <a:solidFill>
                        <a:srgbClr val="164F86"/>
                      </a:solidFill>
                      <a:miter lim="400000"/>
                    </a:lnR>
                    <a:lnT w="38100">
                      <a:solidFill>
                        <a:srgbClr val="164F86"/>
                      </a:solidFill>
                      <a:miter lim="400000"/>
                    </a:lnT>
                    <a:lnB w="38100">
                      <a:solidFill>
                        <a:srgbClr val="164F86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8" name="正方形"/>
          <p:cNvSpPr/>
          <p:nvPr/>
        </p:nvSpPr>
        <p:spPr>
          <a:xfrm>
            <a:off x="8415833" y="2478486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99" name="正方形"/>
          <p:cNvSpPr/>
          <p:nvPr/>
        </p:nvSpPr>
        <p:spPr>
          <a:xfrm>
            <a:off x="8415833" y="5037631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0" name="正方形"/>
          <p:cNvSpPr/>
          <p:nvPr/>
        </p:nvSpPr>
        <p:spPr>
          <a:xfrm>
            <a:off x="9692902" y="5037631"/>
            <a:ext cx="1138279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1" name="正方形"/>
          <p:cNvSpPr/>
          <p:nvPr/>
        </p:nvSpPr>
        <p:spPr>
          <a:xfrm>
            <a:off x="10970529" y="3764843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2" name="正方形"/>
          <p:cNvSpPr/>
          <p:nvPr/>
        </p:nvSpPr>
        <p:spPr>
          <a:xfrm>
            <a:off x="10966559" y="7568529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3" name="正方形"/>
          <p:cNvSpPr/>
          <p:nvPr/>
        </p:nvSpPr>
        <p:spPr>
          <a:xfrm>
            <a:off x="8415833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4" name="正方形"/>
          <p:cNvSpPr/>
          <p:nvPr/>
        </p:nvSpPr>
        <p:spPr>
          <a:xfrm>
            <a:off x="10970529" y="5037631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5" name="B"/>
          <p:cNvSpPr/>
          <p:nvPr/>
        </p:nvSpPr>
        <p:spPr>
          <a:xfrm>
            <a:off x="14821019" y="3764843"/>
            <a:ext cx="1138278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dirty="0"/>
              <a:t>B</a:t>
            </a:r>
          </a:p>
        </p:txBody>
      </p:sp>
      <p:sp>
        <p:nvSpPr>
          <p:cNvPr id="206" name="正方形"/>
          <p:cNvSpPr/>
          <p:nvPr/>
        </p:nvSpPr>
        <p:spPr>
          <a:xfrm>
            <a:off x="16085666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7" name="正方形"/>
          <p:cNvSpPr/>
          <p:nvPr/>
        </p:nvSpPr>
        <p:spPr>
          <a:xfrm>
            <a:off x="13525225" y="6301972"/>
            <a:ext cx="1138278" cy="1137456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8" name="正方形"/>
          <p:cNvSpPr/>
          <p:nvPr/>
        </p:nvSpPr>
        <p:spPr>
          <a:xfrm>
            <a:off x="13530691" y="3764843"/>
            <a:ext cx="1138279" cy="1137455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09" name="D"/>
          <p:cNvSpPr/>
          <p:nvPr/>
        </p:nvSpPr>
        <p:spPr>
          <a:xfrm>
            <a:off x="16085666" y="7581229"/>
            <a:ext cx="1138278" cy="11374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D</a:t>
            </a:r>
          </a:p>
        </p:txBody>
      </p:sp>
      <p:sp>
        <p:nvSpPr>
          <p:cNvPr id="210" name="S"/>
          <p:cNvSpPr/>
          <p:nvPr/>
        </p:nvSpPr>
        <p:spPr>
          <a:xfrm>
            <a:off x="7138764" y="2480485"/>
            <a:ext cx="1138278" cy="113745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dirty="0"/>
              <a:t>S</a:t>
            </a:r>
          </a:p>
        </p:txBody>
      </p:sp>
      <p:sp>
        <p:nvSpPr>
          <p:cNvPr id="211" name="Edit and programme (use buttons) your GEIO. Set out from S point and move towards the…"/>
          <p:cNvSpPr txBox="1"/>
          <p:nvPr/>
        </p:nvSpPr>
        <p:spPr>
          <a:xfrm>
            <a:off x="741047" y="10304600"/>
            <a:ext cx="23274000" cy="2988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rPr lang="en-US" dirty="0"/>
              <a:t>GEIO</a:t>
            </a:r>
            <a:r>
              <a:rPr lang="ko-KR" altLang="en-US" dirty="0"/>
              <a:t>를 편집하고 프로그래밍</a:t>
            </a:r>
            <a:r>
              <a:rPr lang="en-US" altLang="ko-KR" dirty="0"/>
              <a:t>(</a:t>
            </a:r>
            <a:r>
              <a:rPr lang="ko-KR" altLang="en-US" dirty="0"/>
              <a:t>버튼을 사용</a:t>
            </a:r>
            <a:r>
              <a:rPr lang="en-US" altLang="ko-KR" dirty="0"/>
              <a:t>)</a:t>
            </a:r>
            <a:r>
              <a:rPr lang="ko-KR" altLang="en-US" dirty="0"/>
              <a:t>해보자</a:t>
            </a:r>
            <a:r>
              <a:rPr lang="en-US" altLang="ko-KR" dirty="0"/>
              <a:t>. S </a:t>
            </a:r>
            <a:r>
              <a:rPr lang="ko-KR" altLang="en-US" dirty="0"/>
              <a:t>지점에서 출발해서 바구니 쪽으로 이동하는거야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바구니를 들어올려</a:t>
            </a:r>
            <a:r>
              <a:rPr lang="en-US" altLang="ko-KR" dirty="0"/>
              <a:t> </a:t>
            </a:r>
            <a:r>
              <a:rPr lang="ko-KR" altLang="en-US" dirty="0"/>
              <a:t>장보기 카트가 있는 위치까지 이동하는거야</a:t>
            </a:r>
            <a:r>
              <a:rPr lang="en-US" altLang="ko-KR" dirty="0"/>
              <a:t>.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바구니를 내려놓고 스틱을 사용해서 장애물 위의 공을 몰아서 바구니에 담아보자</a:t>
            </a:r>
            <a:r>
              <a:rPr lang="en-US" altLang="ko-KR" dirty="0"/>
              <a:t>. </a:t>
            </a:r>
          </a:p>
          <a:p>
            <a:pPr>
              <a:lnSpc>
                <a:spcPct val="12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그리고나서 </a:t>
            </a:r>
            <a:r>
              <a:rPr lang="en-US" altLang="ko-KR" dirty="0"/>
              <a:t>D</a:t>
            </a:r>
            <a:r>
              <a:rPr lang="ko-KR" altLang="en-US" dirty="0"/>
              <a:t>지점으로 가면 과제가 종료되는 거야</a:t>
            </a:r>
            <a:r>
              <a:rPr lang="en-US" altLang="ko-KR" dirty="0"/>
              <a:t>.</a:t>
            </a:r>
          </a:p>
        </p:txBody>
      </p:sp>
      <p:sp>
        <p:nvSpPr>
          <p:cNvPr id="212" name="Use the knowledge correctly, and it will be easy for you to finish this job!"/>
          <p:cNvSpPr txBox="1"/>
          <p:nvPr/>
        </p:nvSpPr>
        <p:spPr>
          <a:xfrm>
            <a:off x="4830207" y="11251214"/>
            <a:ext cx="14723582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/>
              <a:t>배운 것을 </a:t>
            </a:r>
            <a:r>
              <a:rPr lang="ko-KR" altLang="en-US" dirty="0"/>
              <a:t>올바르게 사용해보면 쉽게 과제를 완료할 수 있을거야</a:t>
            </a:r>
            <a:r>
              <a:rPr lang="en-US" altLang="ko-KR" dirty="0"/>
              <a:t>.</a:t>
            </a:r>
            <a:endParaRPr dirty="0"/>
          </a:p>
        </p:txBody>
      </p:sp>
      <p:sp>
        <p:nvSpPr>
          <p:cNvPr id="213" name="手提包"/>
          <p:cNvSpPr/>
          <p:nvPr/>
        </p:nvSpPr>
        <p:spPr>
          <a:xfrm>
            <a:off x="7138764" y="7584611"/>
            <a:ext cx="1138278" cy="11306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50" h="21600" extrusionOk="0">
                <a:moveTo>
                  <a:pt x="10358" y="0"/>
                </a:moveTo>
                <a:cubicBezTo>
                  <a:pt x="7776" y="0"/>
                  <a:pt x="4624" y="1283"/>
                  <a:pt x="4119" y="7321"/>
                </a:cubicBezTo>
                <a:lnTo>
                  <a:pt x="1117" y="7321"/>
                </a:lnTo>
                <a:cubicBezTo>
                  <a:pt x="-275" y="7321"/>
                  <a:pt x="28" y="8700"/>
                  <a:pt x="28" y="8700"/>
                </a:cubicBezTo>
                <a:lnTo>
                  <a:pt x="2876" y="19530"/>
                </a:lnTo>
                <a:cubicBezTo>
                  <a:pt x="2876" y="19530"/>
                  <a:pt x="3481" y="21600"/>
                  <a:pt x="6574" y="21600"/>
                </a:cubicBezTo>
                <a:lnTo>
                  <a:pt x="10150" y="21600"/>
                </a:lnTo>
                <a:lnTo>
                  <a:pt x="10899" y="21600"/>
                </a:lnTo>
                <a:lnTo>
                  <a:pt x="14476" y="21600"/>
                </a:lnTo>
                <a:cubicBezTo>
                  <a:pt x="17569" y="21600"/>
                  <a:pt x="18174" y="19530"/>
                  <a:pt x="18174" y="19530"/>
                </a:cubicBezTo>
                <a:lnTo>
                  <a:pt x="21022" y="8694"/>
                </a:lnTo>
                <a:cubicBezTo>
                  <a:pt x="21022" y="8699"/>
                  <a:pt x="21325" y="7321"/>
                  <a:pt x="19928" y="7321"/>
                </a:cubicBezTo>
                <a:lnTo>
                  <a:pt x="16935" y="7321"/>
                </a:lnTo>
                <a:cubicBezTo>
                  <a:pt x="16425" y="1283"/>
                  <a:pt x="13279" y="0"/>
                  <a:pt x="10697" y="0"/>
                </a:cubicBezTo>
                <a:lnTo>
                  <a:pt x="10358" y="0"/>
                </a:lnTo>
                <a:close/>
                <a:moveTo>
                  <a:pt x="10358" y="1365"/>
                </a:moveTo>
                <a:lnTo>
                  <a:pt x="10697" y="1365"/>
                </a:lnTo>
                <a:cubicBezTo>
                  <a:pt x="13571" y="1365"/>
                  <a:pt x="15214" y="3369"/>
                  <a:pt x="15575" y="7321"/>
                </a:cubicBezTo>
                <a:lnTo>
                  <a:pt x="5479" y="7321"/>
                </a:lnTo>
                <a:cubicBezTo>
                  <a:pt x="5841" y="3369"/>
                  <a:pt x="7478" y="1365"/>
                  <a:pt x="10358" y="1365"/>
                </a:cubicBezTo>
                <a:close/>
                <a:moveTo>
                  <a:pt x="8412" y="9544"/>
                </a:moveTo>
                <a:lnTo>
                  <a:pt x="12643" y="9544"/>
                </a:lnTo>
                <a:cubicBezTo>
                  <a:pt x="12829" y="9544"/>
                  <a:pt x="12982" y="9704"/>
                  <a:pt x="12982" y="9896"/>
                </a:cubicBezTo>
                <a:lnTo>
                  <a:pt x="12982" y="10604"/>
                </a:lnTo>
                <a:cubicBezTo>
                  <a:pt x="12982" y="10797"/>
                  <a:pt x="12829" y="10956"/>
                  <a:pt x="12643" y="10956"/>
                </a:cubicBezTo>
                <a:lnTo>
                  <a:pt x="8412" y="10956"/>
                </a:lnTo>
                <a:cubicBezTo>
                  <a:pt x="8226" y="10956"/>
                  <a:pt x="8073" y="10797"/>
                  <a:pt x="8073" y="10604"/>
                </a:cubicBezTo>
                <a:lnTo>
                  <a:pt x="8073" y="9896"/>
                </a:lnTo>
                <a:cubicBezTo>
                  <a:pt x="8073" y="9704"/>
                  <a:pt x="8226" y="9544"/>
                  <a:pt x="8412" y="9544"/>
                </a:cubicBez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214" name="购物车"/>
          <p:cNvSpPr/>
          <p:nvPr/>
        </p:nvSpPr>
        <p:spPr>
          <a:xfrm>
            <a:off x="14821019" y="2523046"/>
            <a:ext cx="1138278" cy="1048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600" extrusionOk="0">
                <a:moveTo>
                  <a:pt x="767" y="0"/>
                </a:moveTo>
                <a:cubicBezTo>
                  <a:pt x="584" y="0"/>
                  <a:pt x="413" y="68"/>
                  <a:pt x="272" y="198"/>
                </a:cubicBezTo>
                <a:cubicBezTo>
                  <a:pt x="111" y="346"/>
                  <a:pt x="15" y="554"/>
                  <a:pt x="1" y="784"/>
                </a:cubicBezTo>
                <a:cubicBezTo>
                  <a:pt x="-26" y="1237"/>
                  <a:pt x="278" y="1628"/>
                  <a:pt x="693" y="1674"/>
                </a:cubicBezTo>
                <a:lnTo>
                  <a:pt x="3399" y="1971"/>
                </a:lnTo>
                <a:lnTo>
                  <a:pt x="6448" y="12924"/>
                </a:lnTo>
                <a:lnTo>
                  <a:pt x="4970" y="17349"/>
                </a:lnTo>
                <a:lnTo>
                  <a:pt x="4442" y="17349"/>
                </a:lnTo>
                <a:cubicBezTo>
                  <a:pt x="4270" y="17349"/>
                  <a:pt x="4130" y="17499"/>
                  <a:pt x="4130" y="17686"/>
                </a:cubicBezTo>
                <a:lnTo>
                  <a:pt x="4130" y="18243"/>
                </a:lnTo>
                <a:cubicBezTo>
                  <a:pt x="4125" y="18243"/>
                  <a:pt x="4120" y="18243"/>
                  <a:pt x="4115" y="18243"/>
                </a:cubicBezTo>
                <a:cubicBezTo>
                  <a:pt x="3270" y="18243"/>
                  <a:pt x="2583" y="18991"/>
                  <a:pt x="2583" y="19909"/>
                </a:cubicBezTo>
                <a:cubicBezTo>
                  <a:pt x="2583" y="20827"/>
                  <a:pt x="3270" y="21574"/>
                  <a:pt x="4115" y="21574"/>
                </a:cubicBezTo>
                <a:cubicBezTo>
                  <a:pt x="4959" y="21574"/>
                  <a:pt x="5646" y="20827"/>
                  <a:pt x="5646" y="19909"/>
                </a:cubicBezTo>
                <a:cubicBezTo>
                  <a:pt x="5646" y="19672"/>
                  <a:pt x="5601" y="19444"/>
                  <a:pt x="5512" y="19230"/>
                </a:cubicBezTo>
                <a:lnTo>
                  <a:pt x="5679" y="19094"/>
                </a:lnTo>
                <a:lnTo>
                  <a:pt x="5679" y="18026"/>
                </a:lnTo>
                <a:lnTo>
                  <a:pt x="18462" y="18026"/>
                </a:lnTo>
                <a:lnTo>
                  <a:pt x="18462" y="19094"/>
                </a:lnTo>
                <a:lnTo>
                  <a:pt x="18647" y="19247"/>
                </a:lnTo>
                <a:cubicBezTo>
                  <a:pt x="18556" y="19464"/>
                  <a:pt x="18510" y="19695"/>
                  <a:pt x="18510" y="19935"/>
                </a:cubicBezTo>
                <a:cubicBezTo>
                  <a:pt x="18510" y="20853"/>
                  <a:pt x="19198" y="21600"/>
                  <a:pt x="20043" y="21600"/>
                </a:cubicBezTo>
                <a:cubicBezTo>
                  <a:pt x="20887" y="21600"/>
                  <a:pt x="21574" y="20852"/>
                  <a:pt x="21574" y="19933"/>
                </a:cubicBezTo>
                <a:cubicBezTo>
                  <a:pt x="21574" y="19015"/>
                  <a:pt x="20887" y="18269"/>
                  <a:pt x="20043" y="18269"/>
                </a:cubicBezTo>
                <a:cubicBezTo>
                  <a:pt x="20036" y="18269"/>
                  <a:pt x="20029" y="18269"/>
                  <a:pt x="20022" y="18269"/>
                </a:cubicBezTo>
                <a:lnTo>
                  <a:pt x="20022" y="17686"/>
                </a:lnTo>
                <a:cubicBezTo>
                  <a:pt x="20022" y="17499"/>
                  <a:pt x="19882" y="17349"/>
                  <a:pt x="19710" y="17349"/>
                </a:cubicBezTo>
                <a:lnTo>
                  <a:pt x="11179" y="17349"/>
                </a:lnTo>
                <a:cubicBezTo>
                  <a:pt x="10281" y="17349"/>
                  <a:pt x="9550" y="16553"/>
                  <a:pt x="9550" y="15578"/>
                </a:cubicBezTo>
                <a:lnTo>
                  <a:pt x="9550" y="12821"/>
                </a:lnTo>
                <a:lnTo>
                  <a:pt x="20022" y="11026"/>
                </a:lnTo>
                <a:lnTo>
                  <a:pt x="20022" y="3120"/>
                </a:lnTo>
                <a:lnTo>
                  <a:pt x="3874" y="1342"/>
                </a:lnTo>
                <a:lnTo>
                  <a:pt x="3838" y="1207"/>
                </a:lnTo>
                <a:cubicBezTo>
                  <a:pt x="3687" y="664"/>
                  <a:pt x="3253" y="275"/>
                  <a:pt x="2734" y="215"/>
                </a:cubicBezTo>
                <a:cubicBezTo>
                  <a:pt x="2323" y="167"/>
                  <a:pt x="1374" y="63"/>
                  <a:pt x="846" y="6"/>
                </a:cubicBezTo>
                <a:cubicBezTo>
                  <a:pt x="820" y="3"/>
                  <a:pt x="793" y="0"/>
                  <a:pt x="767" y="0"/>
                </a:cubicBezTo>
                <a:close/>
                <a:moveTo>
                  <a:pt x="770" y="677"/>
                </a:moveTo>
                <a:cubicBezTo>
                  <a:pt x="775" y="677"/>
                  <a:pt x="779" y="679"/>
                  <a:pt x="784" y="679"/>
                </a:cubicBezTo>
                <a:cubicBezTo>
                  <a:pt x="1196" y="724"/>
                  <a:pt x="2351" y="852"/>
                  <a:pt x="2667" y="888"/>
                </a:cubicBezTo>
                <a:cubicBezTo>
                  <a:pt x="2890" y="914"/>
                  <a:pt x="3083" y="1055"/>
                  <a:pt x="3188" y="1265"/>
                </a:cubicBezTo>
                <a:lnTo>
                  <a:pt x="755" y="997"/>
                </a:lnTo>
                <a:cubicBezTo>
                  <a:pt x="674" y="988"/>
                  <a:pt x="616" y="909"/>
                  <a:pt x="624" y="821"/>
                </a:cubicBezTo>
                <a:cubicBezTo>
                  <a:pt x="632" y="739"/>
                  <a:pt x="695" y="677"/>
                  <a:pt x="770" y="677"/>
                </a:cubicBezTo>
                <a:close/>
                <a:moveTo>
                  <a:pt x="4070" y="2045"/>
                </a:moveTo>
                <a:lnTo>
                  <a:pt x="5402" y="2191"/>
                </a:lnTo>
                <a:lnTo>
                  <a:pt x="6101" y="5250"/>
                </a:lnTo>
                <a:lnTo>
                  <a:pt x="4956" y="5224"/>
                </a:lnTo>
                <a:lnTo>
                  <a:pt x="4070" y="2045"/>
                </a:lnTo>
                <a:close/>
                <a:moveTo>
                  <a:pt x="5747" y="2230"/>
                </a:moveTo>
                <a:lnTo>
                  <a:pt x="7050" y="2374"/>
                </a:lnTo>
                <a:lnTo>
                  <a:pt x="7641" y="5285"/>
                </a:lnTo>
                <a:lnTo>
                  <a:pt x="6441" y="5257"/>
                </a:lnTo>
                <a:lnTo>
                  <a:pt x="5747" y="2230"/>
                </a:lnTo>
                <a:close/>
                <a:moveTo>
                  <a:pt x="7394" y="2411"/>
                </a:moveTo>
                <a:lnTo>
                  <a:pt x="8657" y="2549"/>
                </a:lnTo>
                <a:lnTo>
                  <a:pt x="9152" y="5319"/>
                </a:lnTo>
                <a:lnTo>
                  <a:pt x="7977" y="5293"/>
                </a:lnTo>
                <a:lnTo>
                  <a:pt x="7394" y="2411"/>
                </a:lnTo>
                <a:close/>
                <a:moveTo>
                  <a:pt x="8997" y="2588"/>
                </a:moveTo>
                <a:lnTo>
                  <a:pt x="10269" y="2728"/>
                </a:lnTo>
                <a:lnTo>
                  <a:pt x="10671" y="5354"/>
                </a:lnTo>
                <a:lnTo>
                  <a:pt x="9486" y="5326"/>
                </a:lnTo>
                <a:lnTo>
                  <a:pt x="8997" y="2588"/>
                </a:lnTo>
                <a:close/>
                <a:moveTo>
                  <a:pt x="10607" y="2766"/>
                </a:moveTo>
                <a:lnTo>
                  <a:pt x="11866" y="2904"/>
                </a:lnTo>
                <a:lnTo>
                  <a:pt x="12176" y="5388"/>
                </a:lnTo>
                <a:lnTo>
                  <a:pt x="11002" y="5362"/>
                </a:lnTo>
                <a:lnTo>
                  <a:pt x="10607" y="2766"/>
                </a:lnTo>
                <a:close/>
                <a:moveTo>
                  <a:pt x="12201" y="2941"/>
                </a:moveTo>
                <a:lnTo>
                  <a:pt x="13399" y="3072"/>
                </a:lnTo>
                <a:lnTo>
                  <a:pt x="13641" y="5421"/>
                </a:lnTo>
                <a:lnTo>
                  <a:pt x="12508" y="5395"/>
                </a:lnTo>
                <a:lnTo>
                  <a:pt x="12201" y="2941"/>
                </a:lnTo>
                <a:close/>
                <a:moveTo>
                  <a:pt x="13732" y="3109"/>
                </a:moveTo>
                <a:lnTo>
                  <a:pt x="15026" y="3251"/>
                </a:lnTo>
                <a:lnTo>
                  <a:pt x="15176" y="5457"/>
                </a:lnTo>
                <a:lnTo>
                  <a:pt x="13970" y="5429"/>
                </a:lnTo>
                <a:lnTo>
                  <a:pt x="13732" y="3109"/>
                </a:lnTo>
                <a:close/>
                <a:moveTo>
                  <a:pt x="15358" y="3288"/>
                </a:moveTo>
                <a:lnTo>
                  <a:pt x="16540" y="3419"/>
                </a:lnTo>
                <a:lnTo>
                  <a:pt x="16628" y="5491"/>
                </a:lnTo>
                <a:lnTo>
                  <a:pt x="15504" y="5464"/>
                </a:lnTo>
                <a:lnTo>
                  <a:pt x="15358" y="3288"/>
                </a:lnTo>
                <a:close/>
                <a:moveTo>
                  <a:pt x="16868" y="3454"/>
                </a:moveTo>
                <a:lnTo>
                  <a:pt x="18183" y="3600"/>
                </a:lnTo>
                <a:lnTo>
                  <a:pt x="18180" y="5526"/>
                </a:lnTo>
                <a:lnTo>
                  <a:pt x="16956" y="5498"/>
                </a:lnTo>
                <a:lnTo>
                  <a:pt x="16868" y="3454"/>
                </a:lnTo>
                <a:close/>
                <a:moveTo>
                  <a:pt x="18511" y="3635"/>
                </a:moveTo>
                <a:lnTo>
                  <a:pt x="19399" y="3733"/>
                </a:lnTo>
                <a:lnTo>
                  <a:pt x="19399" y="5554"/>
                </a:lnTo>
                <a:lnTo>
                  <a:pt x="18508" y="5533"/>
                </a:lnTo>
                <a:lnTo>
                  <a:pt x="18511" y="3635"/>
                </a:lnTo>
                <a:close/>
                <a:moveTo>
                  <a:pt x="5055" y="5582"/>
                </a:moveTo>
                <a:lnTo>
                  <a:pt x="6183" y="5606"/>
                </a:lnTo>
                <a:lnTo>
                  <a:pt x="6964" y="9018"/>
                </a:lnTo>
                <a:lnTo>
                  <a:pt x="6034" y="9096"/>
                </a:lnTo>
                <a:lnTo>
                  <a:pt x="5055" y="5582"/>
                </a:lnTo>
                <a:close/>
                <a:moveTo>
                  <a:pt x="6521" y="5616"/>
                </a:moveTo>
                <a:lnTo>
                  <a:pt x="7713" y="5642"/>
                </a:lnTo>
                <a:lnTo>
                  <a:pt x="8374" y="8900"/>
                </a:lnTo>
                <a:lnTo>
                  <a:pt x="7294" y="8990"/>
                </a:lnTo>
                <a:lnTo>
                  <a:pt x="6521" y="5616"/>
                </a:lnTo>
                <a:close/>
                <a:moveTo>
                  <a:pt x="8049" y="5649"/>
                </a:moveTo>
                <a:lnTo>
                  <a:pt x="9217" y="5677"/>
                </a:lnTo>
                <a:lnTo>
                  <a:pt x="9771" y="8781"/>
                </a:lnTo>
                <a:lnTo>
                  <a:pt x="8703" y="8872"/>
                </a:lnTo>
                <a:lnTo>
                  <a:pt x="8049" y="5649"/>
                </a:lnTo>
                <a:close/>
                <a:moveTo>
                  <a:pt x="9552" y="5685"/>
                </a:moveTo>
                <a:lnTo>
                  <a:pt x="10724" y="5711"/>
                </a:lnTo>
                <a:lnTo>
                  <a:pt x="11174" y="8663"/>
                </a:lnTo>
                <a:lnTo>
                  <a:pt x="10099" y="8753"/>
                </a:lnTo>
                <a:lnTo>
                  <a:pt x="9552" y="5685"/>
                </a:lnTo>
                <a:close/>
                <a:moveTo>
                  <a:pt x="11057" y="5718"/>
                </a:moveTo>
                <a:lnTo>
                  <a:pt x="12221" y="5744"/>
                </a:lnTo>
                <a:lnTo>
                  <a:pt x="12573" y="8544"/>
                </a:lnTo>
                <a:lnTo>
                  <a:pt x="11502" y="8635"/>
                </a:lnTo>
                <a:lnTo>
                  <a:pt x="11057" y="5718"/>
                </a:lnTo>
                <a:close/>
                <a:moveTo>
                  <a:pt x="12552" y="5752"/>
                </a:moveTo>
                <a:lnTo>
                  <a:pt x="13679" y="5778"/>
                </a:lnTo>
                <a:lnTo>
                  <a:pt x="13952" y="8428"/>
                </a:lnTo>
                <a:lnTo>
                  <a:pt x="12899" y="8518"/>
                </a:lnTo>
                <a:lnTo>
                  <a:pt x="12552" y="5752"/>
                </a:lnTo>
                <a:close/>
                <a:moveTo>
                  <a:pt x="14008" y="5785"/>
                </a:moveTo>
                <a:lnTo>
                  <a:pt x="15200" y="5813"/>
                </a:lnTo>
                <a:lnTo>
                  <a:pt x="15368" y="8309"/>
                </a:lnTo>
                <a:lnTo>
                  <a:pt x="14278" y="8400"/>
                </a:lnTo>
                <a:lnTo>
                  <a:pt x="14008" y="5785"/>
                </a:lnTo>
                <a:close/>
                <a:moveTo>
                  <a:pt x="15528" y="5821"/>
                </a:moveTo>
                <a:lnTo>
                  <a:pt x="16643" y="5847"/>
                </a:lnTo>
                <a:lnTo>
                  <a:pt x="16745" y="8193"/>
                </a:lnTo>
                <a:lnTo>
                  <a:pt x="15694" y="8281"/>
                </a:lnTo>
                <a:lnTo>
                  <a:pt x="15528" y="5821"/>
                </a:lnTo>
                <a:close/>
                <a:moveTo>
                  <a:pt x="16971" y="5854"/>
                </a:moveTo>
                <a:lnTo>
                  <a:pt x="18180" y="5881"/>
                </a:lnTo>
                <a:lnTo>
                  <a:pt x="18175" y="8072"/>
                </a:lnTo>
                <a:lnTo>
                  <a:pt x="17071" y="8165"/>
                </a:lnTo>
                <a:lnTo>
                  <a:pt x="16971" y="5854"/>
                </a:lnTo>
                <a:close/>
                <a:moveTo>
                  <a:pt x="18506" y="5888"/>
                </a:moveTo>
                <a:lnTo>
                  <a:pt x="19399" y="5909"/>
                </a:lnTo>
                <a:lnTo>
                  <a:pt x="19399" y="7969"/>
                </a:lnTo>
                <a:lnTo>
                  <a:pt x="18503" y="8044"/>
                </a:lnTo>
                <a:lnTo>
                  <a:pt x="18506" y="5888"/>
                </a:lnTo>
                <a:close/>
                <a:moveTo>
                  <a:pt x="19399" y="8325"/>
                </a:moveTo>
                <a:lnTo>
                  <a:pt x="19399" y="10447"/>
                </a:lnTo>
                <a:lnTo>
                  <a:pt x="18496" y="10602"/>
                </a:lnTo>
                <a:lnTo>
                  <a:pt x="18501" y="8400"/>
                </a:lnTo>
                <a:lnTo>
                  <a:pt x="19399" y="8325"/>
                </a:lnTo>
                <a:close/>
                <a:moveTo>
                  <a:pt x="18175" y="8428"/>
                </a:moveTo>
                <a:lnTo>
                  <a:pt x="18170" y="10658"/>
                </a:lnTo>
                <a:lnTo>
                  <a:pt x="17184" y="10826"/>
                </a:lnTo>
                <a:lnTo>
                  <a:pt x="17086" y="8519"/>
                </a:lnTo>
                <a:lnTo>
                  <a:pt x="18175" y="8428"/>
                </a:lnTo>
                <a:close/>
                <a:moveTo>
                  <a:pt x="16760" y="8547"/>
                </a:moveTo>
                <a:lnTo>
                  <a:pt x="16860" y="10882"/>
                </a:lnTo>
                <a:lnTo>
                  <a:pt x="15881" y="11050"/>
                </a:lnTo>
                <a:lnTo>
                  <a:pt x="15718" y="8635"/>
                </a:lnTo>
                <a:lnTo>
                  <a:pt x="16760" y="8547"/>
                </a:lnTo>
                <a:close/>
                <a:moveTo>
                  <a:pt x="15392" y="8663"/>
                </a:moveTo>
                <a:lnTo>
                  <a:pt x="15557" y="11106"/>
                </a:lnTo>
                <a:lnTo>
                  <a:pt x="14575" y="11274"/>
                </a:lnTo>
                <a:lnTo>
                  <a:pt x="14314" y="8755"/>
                </a:lnTo>
                <a:lnTo>
                  <a:pt x="15392" y="8663"/>
                </a:lnTo>
                <a:close/>
                <a:moveTo>
                  <a:pt x="13988" y="8781"/>
                </a:moveTo>
                <a:lnTo>
                  <a:pt x="14250" y="11330"/>
                </a:lnTo>
                <a:lnTo>
                  <a:pt x="13273" y="11496"/>
                </a:lnTo>
                <a:lnTo>
                  <a:pt x="12944" y="8870"/>
                </a:lnTo>
                <a:lnTo>
                  <a:pt x="13988" y="8781"/>
                </a:lnTo>
                <a:close/>
                <a:moveTo>
                  <a:pt x="12618" y="8898"/>
                </a:moveTo>
                <a:lnTo>
                  <a:pt x="12951" y="11552"/>
                </a:lnTo>
                <a:lnTo>
                  <a:pt x="11972" y="11720"/>
                </a:lnTo>
                <a:lnTo>
                  <a:pt x="11555" y="8988"/>
                </a:lnTo>
                <a:lnTo>
                  <a:pt x="12618" y="8898"/>
                </a:lnTo>
                <a:close/>
                <a:moveTo>
                  <a:pt x="11227" y="9014"/>
                </a:moveTo>
                <a:lnTo>
                  <a:pt x="11648" y="11776"/>
                </a:lnTo>
                <a:lnTo>
                  <a:pt x="10671" y="11944"/>
                </a:lnTo>
                <a:lnTo>
                  <a:pt x="10163" y="9105"/>
                </a:lnTo>
                <a:lnTo>
                  <a:pt x="11227" y="9014"/>
                </a:lnTo>
                <a:close/>
                <a:moveTo>
                  <a:pt x="9835" y="9132"/>
                </a:moveTo>
                <a:lnTo>
                  <a:pt x="10348" y="11998"/>
                </a:lnTo>
                <a:lnTo>
                  <a:pt x="9371" y="12166"/>
                </a:lnTo>
                <a:lnTo>
                  <a:pt x="8774" y="9221"/>
                </a:lnTo>
                <a:lnTo>
                  <a:pt x="9835" y="9132"/>
                </a:lnTo>
                <a:close/>
                <a:moveTo>
                  <a:pt x="8444" y="9249"/>
                </a:moveTo>
                <a:lnTo>
                  <a:pt x="9047" y="12222"/>
                </a:lnTo>
                <a:lnTo>
                  <a:pt x="8072" y="12388"/>
                </a:lnTo>
                <a:lnTo>
                  <a:pt x="7375" y="9341"/>
                </a:lnTo>
                <a:lnTo>
                  <a:pt x="8444" y="9249"/>
                </a:lnTo>
                <a:close/>
                <a:moveTo>
                  <a:pt x="7043" y="9369"/>
                </a:moveTo>
                <a:lnTo>
                  <a:pt x="7747" y="12444"/>
                </a:lnTo>
                <a:lnTo>
                  <a:pt x="7000" y="12573"/>
                </a:lnTo>
                <a:lnTo>
                  <a:pt x="6130" y="9445"/>
                </a:lnTo>
                <a:lnTo>
                  <a:pt x="7043" y="9369"/>
                </a:lnTo>
                <a:close/>
                <a:moveTo>
                  <a:pt x="8927" y="12929"/>
                </a:moveTo>
                <a:lnTo>
                  <a:pt x="8927" y="15578"/>
                </a:lnTo>
                <a:cubicBezTo>
                  <a:pt x="8927" y="16249"/>
                  <a:pt x="9179" y="16887"/>
                  <a:pt x="9625" y="17349"/>
                </a:cubicBezTo>
                <a:lnTo>
                  <a:pt x="5632" y="17349"/>
                </a:lnTo>
                <a:lnTo>
                  <a:pt x="6999" y="13260"/>
                </a:lnTo>
                <a:lnTo>
                  <a:pt x="8927" y="12929"/>
                </a:lnTo>
                <a:close/>
                <a:moveTo>
                  <a:pt x="4115" y="18922"/>
                </a:moveTo>
                <a:cubicBezTo>
                  <a:pt x="4120" y="18922"/>
                  <a:pt x="4125" y="18922"/>
                  <a:pt x="4130" y="18922"/>
                </a:cubicBezTo>
                <a:lnTo>
                  <a:pt x="4130" y="19144"/>
                </a:lnTo>
                <a:lnTo>
                  <a:pt x="3761" y="19639"/>
                </a:lnTo>
                <a:cubicBezTo>
                  <a:pt x="3631" y="19820"/>
                  <a:pt x="3652" y="20081"/>
                  <a:pt x="3811" y="20232"/>
                </a:cubicBezTo>
                <a:cubicBezTo>
                  <a:pt x="3876" y="20295"/>
                  <a:pt x="3956" y="20327"/>
                  <a:pt x="4039" y="20327"/>
                </a:cubicBezTo>
                <a:cubicBezTo>
                  <a:pt x="4127" y="20327"/>
                  <a:pt x="4215" y="20292"/>
                  <a:pt x="4295" y="20225"/>
                </a:cubicBezTo>
                <a:lnTo>
                  <a:pt x="4992" y="19655"/>
                </a:lnTo>
                <a:cubicBezTo>
                  <a:pt x="5013" y="19739"/>
                  <a:pt x="5023" y="19824"/>
                  <a:pt x="5023" y="19909"/>
                </a:cubicBezTo>
                <a:cubicBezTo>
                  <a:pt x="5023" y="20453"/>
                  <a:pt x="4615" y="20895"/>
                  <a:pt x="4115" y="20895"/>
                </a:cubicBezTo>
                <a:cubicBezTo>
                  <a:pt x="3614" y="20895"/>
                  <a:pt x="3206" y="20453"/>
                  <a:pt x="3206" y="19909"/>
                </a:cubicBezTo>
                <a:cubicBezTo>
                  <a:pt x="3206" y="19365"/>
                  <a:pt x="3614" y="18922"/>
                  <a:pt x="4115" y="18922"/>
                </a:cubicBezTo>
                <a:close/>
                <a:moveTo>
                  <a:pt x="20022" y="18948"/>
                </a:moveTo>
                <a:cubicBezTo>
                  <a:pt x="20029" y="18948"/>
                  <a:pt x="20036" y="18948"/>
                  <a:pt x="20043" y="18948"/>
                </a:cubicBezTo>
                <a:cubicBezTo>
                  <a:pt x="20543" y="18948"/>
                  <a:pt x="20949" y="19391"/>
                  <a:pt x="20949" y="19935"/>
                </a:cubicBezTo>
                <a:cubicBezTo>
                  <a:pt x="20949" y="20479"/>
                  <a:pt x="20543" y="20921"/>
                  <a:pt x="20043" y="20921"/>
                </a:cubicBezTo>
                <a:cubicBezTo>
                  <a:pt x="19542" y="20921"/>
                  <a:pt x="19134" y="20479"/>
                  <a:pt x="19134" y="19935"/>
                </a:cubicBezTo>
                <a:cubicBezTo>
                  <a:pt x="19134" y="19847"/>
                  <a:pt x="19145" y="19757"/>
                  <a:pt x="19167" y="19670"/>
                </a:cubicBezTo>
                <a:lnTo>
                  <a:pt x="19844" y="20223"/>
                </a:lnTo>
                <a:cubicBezTo>
                  <a:pt x="19924" y="20291"/>
                  <a:pt x="20013" y="20327"/>
                  <a:pt x="20101" y="20327"/>
                </a:cubicBezTo>
                <a:cubicBezTo>
                  <a:pt x="20184" y="20327"/>
                  <a:pt x="20262" y="20295"/>
                  <a:pt x="20328" y="20232"/>
                </a:cubicBezTo>
                <a:cubicBezTo>
                  <a:pt x="20486" y="20080"/>
                  <a:pt x="20510" y="19819"/>
                  <a:pt x="20379" y="19637"/>
                </a:cubicBezTo>
                <a:lnTo>
                  <a:pt x="20022" y="19163"/>
                </a:lnTo>
                <a:lnTo>
                  <a:pt x="20022" y="18948"/>
                </a:lnTo>
                <a:close/>
              </a:path>
            </a:pathLst>
          </a:custGeom>
          <a:solidFill>
            <a:schemeClr val="accent4">
              <a:hueOff val="-1081314"/>
              <a:satOff val="4338"/>
              <a:lumOff val="-8931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32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3" presetClass="entr" presetSubtype="32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32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3" presetClass="entr" presetSubtype="32" fill="hold" grpId="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3" presetClass="entr" presetSubtype="32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32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3" presetClass="entr" presetSubtype="32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3" presetClass="entr" presetSubtype="32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23" presetClass="entr" presetSubtype="32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23" presetClass="entr" presetSubtype="32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000"/>
                            </p:stCondLst>
                            <p:childTnLst>
                              <p:par>
                                <p:cTn id="69" presetID="23" presetClass="entr" presetSubtype="32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8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8" fill="hold" grpId="1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87" dur="500" fill="hold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grpId="1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95" dur="5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grpId="2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1" animBg="1" advAuto="0"/>
      <p:bldP spid="196" grpId="17" animBg="1" advAuto="0"/>
      <p:bldP spid="198" grpId="3" animBg="1" advAuto="0"/>
      <p:bldP spid="199" grpId="7" animBg="1" advAuto="0"/>
      <p:bldP spid="200" grpId="8" animBg="1" advAuto="0"/>
      <p:bldP spid="201" grpId="4" animBg="1" advAuto="0"/>
      <p:bldP spid="202" grpId="13" animBg="1" advAuto="0"/>
      <p:bldP spid="203" grpId="10" animBg="1" advAuto="0"/>
      <p:bldP spid="204" grpId="9" animBg="1" advAuto="0"/>
      <p:bldP spid="205" grpId="6" animBg="1" advAuto="0"/>
      <p:bldP spid="206" grpId="12" animBg="1" advAuto="0"/>
      <p:bldP spid="207" grpId="11" animBg="1" advAuto="0"/>
      <p:bldP spid="208" grpId="5" animBg="1" advAuto="0"/>
      <p:bldP spid="209" grpId="14" animBg="1" advAuto="0"/>
      <p:bldP spid="210" grpId="2" animBg="1" advAuto="0"/>
      <p:bldP spid="211" grpId="18" animBg="1" advAuto="0"/>
      <p:bldP spid="211" grpId="19" animBg="1" advAuto="0"/>
      <p:bldP spid="212" grpId="20" animBg="1" advAuto="0"/>
      <p:bldP spid="213" grpId="15" animBg="1" advAuto="0"/>
      <p:bldP spid="214" grpId="16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Excellent! You are making progress!"/>
          <p:cNvSpPr txBox="1"/>
          <p:nvPr/>
        </p:nvSpPr>
        <p:spPr>
          <a:xfrm>
            <a:off x="9119051" y="11234126"/>
            <a:ext cx="614591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멋져</a:t>
            </a:r>
            <a:r>
              <a:rPr lang="en-US" altLang="ko-KR" dirty="0"/>
              <a:t>! </a:t>
            </a:r>
            <a:r>
              <a:rPr lang="ko-KR" altLang="en-US" dirty="0"/>
              <a:t>확실히 익힌 것 같아</a:t>
            </a:r>
            <a:r>
              <a:rPr lang="en-US" altLang="ko-KR" dirty="0"/>
              <a:t>!</a:t>
            </a:r>
            <a:endParaRPr dirty="0"/>
          </a:p>
        </p:txBody>
      </p:sp>
      <p:sp>
        <p:nvSpPr>
          <p:cNvPr id="220" name="Now we should review. Answer the above questions."/>
          <p:cNvSpPr txBox="1"/>
          <p:nvPr/>
        </p:nvSpPr>
        <p:spPr>
          <a:xfrm>
            <a:off x="4551024" y="11140777"/>
            <a:ext cx="14750833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이번시간에 배운 것을 다시한번 알아볼까</a:t>
            </a:r>
            <a:r>
              <a:rPr lang="en-US" altLang="ko-KR" dirty="0"/>
              <a:t>? </a:t>
            </a:r>
            <a:r>
              <a:rPr lang="ko-KR" altLang="en-US" dirty="0"/>
              <a:t>위의 질문에 답해보자</a:t>
            </a:r>
            <a:r>
              <a:rPr lang="en-US" altLang="ko-KR" dirty="0"/>
              <a:t>.</a:t>
            </a:r>
            <a:endParaRPr dirty="0"/>
          </a:p>
        </p:txBody>
      </p:sp>
      <p:sp>
        <p:nvSpPr>
          <p:cNvPr id="221" name="Next time, we will begin to learn more complicated codes and actions,…"/>
          <p:cNvSpPr txBox="1"/>
          <p:nvPr/>
        </p:nvSpPr>
        <p:spPr>
          <a:xfrm>
            <a:off x="4806702" y="10668975"/>
            <a:ext cx="14239476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다음에는 더 복잡한 코드를 배울 꺼야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더 어려운 작업을 수행 할 수 있도록 </a:t>
            </a:r>
            <a:r>
              <a:rPr lang="en-US" altLang="ko-KR" dirty="0"/>
              <a:t>GEIO</a:t>
            </a:r>
            <a:r>
              <a:rPr lang="ko-KR" altLang="en-US" dirty="0"/>
              <a:t>를 제어하게 될 거야</a:t>
            </a:r>
            <a:r>
              <a:rPr lang="en-US" altLang="ko-KR" dirty="0"/>
              <a:t>.</a:t>
            </a:r>
            <a:endParaRPr dirty="0"/>
          </a:p>
        </p:txBody>
      </p:sp>
      <p:sp>
        <p:nvSpPr>
          <p:cNvPr id="222" name="What are the main parts of a robot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로봇의 중요한 부분 </a:t>
            </a:r>
            <a:r>
              <a:rPr lang="en-US" altLang="ko-KR" dirty="0"/>
              <a:t>3</a:t>
            </a:r>
            <a:r>
              <a:rPr lang="ko-KR" altLang="en-US" dirty="0"/>
              <a:t>가지는 어디일까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223" name="Why is programming important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왜 프로그래밍이 중요할까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224" name="What actions can GEIO perform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dirty="0"/>
              <a:t>GEIO</a:t>
            </a:r>
            <a:r>
              <a:rPr lang="ko-KR" altLang="en-US" dirty="0"/>
              <a:t>는 어떤 작업을 실행 할 수 있을까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225" name="Are you expecting the coming lessons? See you next time!"/>
          <p:cNvSpPr txBox="1"/>
          <p:nvPr/>
        </p:nvSpPr>
        <p:spPr>
          <a:xfrm>
            <a:off x="7922401" y="11140777"/>
            <a:ext cx="8539197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친구들을 만날 시간을 기대하며 안녕</a:t>
            </a:r>
            <a:r>
              <a:rPr lang="en-US" altLang="ko-KR" dirty="0"/>
              <a:t>!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500" fill="hold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8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8" dur="1000" fill="hold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1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1" animBg="1" advAuto="0"/>
      <p:bldP spid="219" grpId="2" animBg="1" advAuto="0"/>
      <p:bldP spid="220" grpId="3" animBg="1" advAuto="0"/>
      <p:bldP spid="220" grpId="7" animBg="1" advAuto="0"/>
      <p:bldP spid="221" grpId="8" animBg="1" advAuto="0"/>
      <p:bldP spid="221" grpId="9" animBg="1" advAuto="0"/>
      <p:bldP spid="222" grpId="4" animBg="1" advAuto="0"/>
      <p:bldP spid="223" grpId="5" animBg="1" advAuto="0"/>
      <p:bldP spid="224" grpId="6" animBg="1" advAuto="0"/>
      <p:bldP spid="225" grpId="1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Welcome back fellow pilots! I am Sam. Do you still remember what we have learnt last time?"/>
          <p:cNvSpPr txBox="1"/>
          <p:nvPr/>
        </p:nvSpPr>
        <p:spPr>
          <a:xfrm>
            <a:off x="6224694" y="11364937"/>
            <a:ext cx="11844589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안녕 친구들</a:t>
            </a:r>
            <a:r>
              <a:rPr lang="en-US" altLang="ko-KR" dirty="0"/>
              <a:t>! </a:t>
            </a:r>
            <a:r>
              <a:rPr lang="ko-KR" altLang="en-US" dirty="0"/>
              <a:t>지난 시간에 배운 것들 잊지 않았겠지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126" name="We have been learning and practising the programming for GEIO motion control…"/>
          <p:cNvSpPr txBox="1"/>
          <p:nvPr/>
        </p:nvSpPr>
        <p:spPr>
          <a:xfrm>
            <a:off x="2636510" y="10214391"/>
            <a:ext cx="17830201" cy="27576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지난 시간에 우리는 </a:t>
            </a:r>
            <a:r>
              <a:rPr lang="en-US" altLang="ko-KR" dirty="0"/>
              <a:t>GEIO </a:t>
            </a:r>
            <a:r>
              <a:rPr lang="ko-KR" altLang="en-US" dirty="0"/>
              <a:t>모션 컨트롤을 위한 프로그래밍을 배우고 연습했어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마지막 세가지 항목에 대해 종합적으로 이해를 할 수 있었지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지난시간에 말했듯이 퀴즈가 있어</a:t>
            </a:r>
            <a:r>
              <a:rPr lang="en-US" altLang="ko-KR" dirty="0"/>
              <a:t>.  </a:t>
            </a:r>
            <a:r>
              <a:rPr lang="ko-KR" altLang="en-US" dirty="0"/>
              <a:t>준비 됐어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127" name="What is the degree of freedom?"/>
          <p:cNvSpPr/>
          <p:nvPr/>
        </p:nvSpPr>
        <p:spPr>
          <a:xfrm>
            <a:off x="6477167" y="25926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자유도란 무엇인가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128" name="What is a coordinate system?"/>
          <p:cNvSpPr/>
          <p:nvPr/>
        </p:nvSpPr>
        <p:spPr>
          <a:xfrm>
            <a:off x="6477167" y="47555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좌표계란 무엇인가</a:t>
            </a:r>
            <a:r>
              <a:rPr lang="en-US" altLang="ko-KR" dirty="0"/>
              <a:t>?</a:t>
            </a:r>
          </a:p>
        </p:txBody>
      </p:sp>
      <p:sp>
        <p:nvSpPr>
          <p:cNvPr id="129" name="How to determine the position of an object in 3-D space?"/>
          <p:cNvSpPr/>
          <p:nvPr/>
        </p:nvSpPr>
        <p:spPr>
          <a:xfrm>
            <a:off x="6477167" y="6918452"/>
            <a:ext cx="11429666" cy="1270001"/>
          </a:xfrm>
          <a:prstGeom prst="roundRect">
            <a:avLst>
              <a:gd name="adj" fmla="val 15000"/>
            </a:avLst>
          </a:prstGeom>
          <a:solidFill>
            <a:srgbClr val="00CFD4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en-US" altLang="ko-KR" dirty="0"/>
              <a:t>3 </a:t>
            </a:r>
            <a:r>
              <a:rPr lang="ko-KR" altLang="en-US" dirty="0"/>
              <a:t>차원 공간에서 물체의 위치를 결정하는 방법은 무엇일까</a:t>
            </a:r>
            <a:r>
              <a:rPr lang="en-US" altLang="ko-KR" dirty="0"/>
              <a:t>?</a:t>
            </a:r>
            <a:endParaRPr lang="ko-KR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500" fill="hold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animBg="1" advAuto="0"/>
      <p:bldP spid="124" grpId="2" animBg="1" advAuto="0"/>
      <p:bldP spid="125" grpId="3" animBg="1" advAuto="0"/>
      <p:bldP spid="125" grpId="7" animBg="1" advAuto="0"/>
      <p:bldP spid="126" grpId="8" animBg="1" advAuto="0"/>
      <p:bldP spid="127" grpId="4" animBg="1" advAuto="0"/>
      <p:bldP spid="128" grpId="5" animBg="1" advAuto="0"/>
      <p:bldP spid="129" grpId="6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Briefing"/>
          <p:cNvSpPr txBox="1"/>
          <p:nvPr/>
        </p:nvSpPr>
        <p:spPr>
          <a:xfrm>
            <a:off x="10986542" y="6345039"/>
            <a:ext cx="2410916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In the Briefing section, let’s see what we are going to learn today."/>
          <p:cNvSpPr txBox="1"/>
          <p:nvPr/>
        </p:nvSpPr>
        <p:spPr>
          <a:xfrm>
            <a:off x="6910905" y="11234126"/>
            <a:ext cx="1056218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브리핑에서는 우리가 무엇을 배울지 알아보자</a:t>
            </a:r>
            <a:r>
              <a:rPr lang="en-US" altLang="ko-KR" dirty="0"/>
              <a:t>.</a:t>
            </a:r>
            <a:endParaRPr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ED0BEF2-A65B-4A45-A379-BC7DD1378AB2}"/>
              </a:ext>
            </a:extLst>
          </p:cNvPr>
          <p:cNvGrpSpPr/>
          <p:nvPr/>
        </p:nvGrpSpPr>
        <p:grpSpPr>
          <a:xfrm>
            <a:off x="7350621" y="1235286"/>
            <a:ext cx="9682754" cy="7786752"/>
            <a:chOff x="7350623" y="1235286"/>
            <a:chExt cx="9682754" cy="7786752"/>
          </a:xfrm>
        </p:grpSpPr>
        <p:sp>
          <p:nvSpPr>
            <p:cNvPr id="138" name="Topic…"/>
            <p:cNvSpPr txBox="1"/>
            <p:nvPr/>
          </p:nvSpPr>
          <p:spPr>
            <a:xfrm>
              <a:off x="7458574" y="1297622"/>
              <a:ext cx="9466852" cy="7443850"/>
            </a:xfrm>
            <a:prstGeom prst="rect">
              <a:avLst/>
            </a:prstGeom>
            <a:solidFill>
              <a:srgbClr val="2B2B32">
                <a:alpha val="79900"/>
              </a:srgbClr>
            </a:solidFill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50800" tIns="50800" rIns="50800" bIns="50800" anchor="ctr">
              <a:spAutoFit/>
            </a:bodyPr>
            <a:lstStyle/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주제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“</a:t>
              </a:r>
              <a:r>
                <a:rPr lang="ko-KR" altLang="en-US" dirty="0"/>
                <a:t>챔피언은 누구일까</a:t>
              </a:r>
              <a:r>
                <a:rPr dirty="0"/>
                <a:t>?”</a:t>
              </a:r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숙지사항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en-US" dirty="0"/>
                <a:t>GEIO </a:t>
              </a:r>
              <a:r>
                <a:rPr lang="ko-KR" altLang="en-US" dirty="0"/>
                <a:t>제어 리뷰</a:t>
              </a:r>
              <a:r>
                <a:rPr lang="en-US" dirty="0"/>
                <a:t> 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훈련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dirty="0"/>
                <a:t>GEIO </a:t>
              </a:r>
              <a:r>
                <a:rPr lang="ko-KR" altLang="en-US" dirty="0"/>
                <a:t>모션 제어 프로그래밍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r>
                <a:rPr lang="ko-KR" altLang="en-US" dirty="0"/>
                <a:t>도전</a:t>
              </a:r>
              <a:endParaRPr dirty="0"/>
            </a:p>
            <a:p>
              <a:pPr>
                <a:defRPr>
                  <a:solidFill>
                    <a:srgbClr val="FFFFFF"/>
                  </a:solidFill>
                </a:defRPr>
              </a:pPr>
              <a:r>
                <a:rPr lang="ko-KR" altLang="en-US" dirty="0"/>
                <a:t>미로 경주</a:t>
              </a:r>
              <a:endParaRPr dirty="0"/>
            </a:p>
            <a:p>
              <a:pPr>
                <a:defRPr sz="4000">
                  <a:solidFill>
                    <a:srgbClr val="FFFFFF"/>
                  </a:solidFill>
                </a:defRPr>
              </a:pPr>
              <a:endParaRPr dirty="0"/>
            </a:p>
          </p:txBody>
        </p:sp>
        <p:pic>
          <p:nvPicPr>
            <p:cNvPr id="7" name="Topic…" descr="Topic…">
              <a:extLst>
                <a:ext uri="{FF2B5EF4-FFF2-40B4-BE49-F238E27FC236}">
                  <a16:creationId xmlns:a16="http://schemas.microsoft.com/office/drawing/2014/main" id="{B29F4F90-B732-4EC6-9932-6CE634AEC78D}"/>
                </a:ext>
              </a:extLst>
            </p:cNvPr>
            <p:cNvPicPr>
              <a:picLocks/>
            </p:cNvPicPr>
            <p:nvPr/>
          </p:nvPicPr>
          <p:blipFill>
            <a:blip r:embed="rId5">
              <a:alphaModFix amt="79900"/>
            </a:blip>
            <a:stretch>
              <a:fillRect/>
            </a:stretch>
          </p:blipFill>
          <p:spPr>
            <a:xfrm>
              <a:off x="7350623" y="1235286"/>
              <a:ext cx="9682754" cy="77867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Basic Knowledge"/>
          <p:cNvSpPr txBox="1"/>
          <p:nvPr/>
        </p:nvSpPr>
        <p:spPr>
          <a:xfrm>
            <a:off x="10601821" y="6345039"/>
            <a:ext cx="318035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숙지사항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Firstly, we shall recall some of the knowledge on robots."/>
          <p:cNvSpPr txBox="1"/>
          <p:nvPr/>
        </p:nvSpPr>
        <p:spPr>
          <a:xfrm>
            <a:off x="6953401" y="11234126"/>
            <a:ext cx="1047722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먼저 우리 로봇에 관해 아는 것을 떠올려 보자</a:t>
            </a:r>
            <a:r>
              <a:rPr lang="en-US" altLang="ko-KR" dirty="0"/>
              <a:t>.</a:t>
            </a:r>
            <a:endParaRPr dirty="0"/>
          </a:p>
        </p:txBody>
      </p:sp>
      <p:sp>
        <p:nvSpPr>
          <p:cNvPr id="149" name="Question 2: How to calculate the robot’s speed?"/>
          <p:cNvSpPr txBox="1"/>
          <p:nvPr/>
        </p:nvSpPr>
        <p:spPr>
          <a:xfrm>
            <a:off x="6300566" y="11214391"/>
            <a:ext cx="11075148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질문 </a:t>
            </a:r>
            <a:r>
              <a:rPr lang="en-US" altLang="ko-KR" dirty="0"/>
              <a:t>2. </a:t>
            </a:r>
            <a:r>
              <a:rPr lang="ko-KR" altLang="en-US" dirty="0"/>
              <a:t>로봇의 속도는 어떻게 측정할 수 있을까</a:t>
            </a:r>
            <a:r>
              <a:rPr lang="en-US" altLang="ko-KR" dirty="0"/>
              <a:t>?</a:t>
            </a:r>
            <a:endParaRPr dirty="0"/>
          </a:p>
        </p:txBody>
      </p:sp>
      <p:pic>
        <p:nvPicPr>
          <p:cNvPr id="150" name="0147625a2dfdeda80120ba38858c65.jpg@1280w_1l_2o_100sh.jpg" descr="0147625a2dfdeda80120ba38858c65.jpg@1280w_1l_2o_100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511" y="1783464"/>
            <a:ext cx="11094978" cy="74024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Question 1: What are the three main parts of a robot?"/>
          <p:cNvSpPr txBox="1"/>
          <p:nvPr/>
        </p:nvSpPr>
        <p:spPr>
          <a:xfrm>
            <a:off x="6415411" y="11140777"/>
            <a:ext cx="1101744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질문 </a:t>
            </a:r>
            <a:r>
              <a:rPr lang="en-US" altLang="ko-KR" dirty="0"/>
              <a:t>1. </a:t>
            </a:r>
            <a:r>
              <a:rPr lang="ko-KR" altLang="en-US" dirty="0"/>
              <a:t>로봇의 중요한 부분 </a:t>
            </a:r>
            <a:r>
              <a:rPr lang="en-US" altLang="ko-KR" dirty="0"/>
              <a:t>3</a:t>
            </a:r>
            <a:r>
              <a:rPr lang="ko-KR" altLang="en-US" dirty="0"/>
              <a:t>가지는 어디일까</a:t>
            </a:r>
            <a:r>
              <a:rPr lang="en-US" altLang="ko-KR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8" dur="500" fill="hold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5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  <p:bldP spid="148" grpId="2" animBg="1" advAuto="0"/>
      <p:bldP spid="149" grpId="5" animBg="1" advAuto="0"/>
      <p:bldP spid="151" grpId="3" animBg="1" advAuto="0"/>
      <p:bldP spid="151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4"/>
            <a:ext cx="24384001" cy="137073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In the past several classes, we have learned how to programme GEIO to control its motion."/>
          <p:cNvSpPr txBox="1"/>
          <p:nvPr/>
        </p:nvSpPr>
        <p:spPr>
          <a:xfrm>
            <a:off x="2792930" y="11203909"/>
            <a:ext cx="18713457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지난 몇 개의 수업에서 </a:t>
            </a:r>
            <a:r>
              <a:rPr lang="en-US" altLang="ko-KR" dirty="0"/>
              <a:t>GEIO</a:t>
            </a:r>
            <a:r>
              <a:rPr lang="ko-KR" altLang="en-US" dirty="0"/>
              <a:t>가 모션을 제어하도록 프로그래밍 하는 모습을 </a:t>
            </a:r>
            <a:r>
              <a:rPr lang="ko-KR" altLang="en-US" dirty="0" err="1"/>
              <a:t>배웠어</a:t>
            </a:r>
            <a:endParaRPr dirty="0"/>
          </a:p>
        </p:txBody>
      </p:sp>
      <p:sp>
        <p:nvSpPr>
          <p:cNvPr id="157" name="Let’s practice again the motion control codes."/>
          <p:cNvSpPr txBox="1"/>
          <p:nvPr/>
        </p:nvSpPr>
        <p:spPr>
          <a:xfrm>
            <a:off x="8193315" y="11234126"/>
            <a:ext cx="799738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모션 제어 코드를 다시 연습해 보자</a:t>
            </a:r>
            <a:endParaRPr dirty="0"/>
          </a:p>
        </p:txBody>
      </p:sp>
      <p:sp>
        <p:nvSpPr>
          <p:cNvPr id="158" name="The above image shows the codes we have learned and used to control GEIO’s motion.…"/>
          <p:cNvSpPr txBox="1"/>
          <p:nvPr/>
        </p:nvSpPr>
        <p:spPr>
          <a:xfrm>
            <a:off x="2763938" y="11027792"/>
            <a:ext cx="18856124" cy="1835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위 이미지는 </a:t>
            </a:r>
            <a:r>
              <a:rPr lang="en-US" altLang="ko-KR" dirty="0"/>
              <a:t>GEIO</a:t>
            </a:r>
            <a:r>
              <a:rPr lang="ko-KR" altLang="en-US" dirty="0"/>
              <a:t>의 모션을 제어하기 위해 학습하고 사용한 코드를 보여주는 거야</a:t>
            </a:r>
            <a:r>
              <a:rPr lang="en-US" altLang="ko-KR" dirty="0"/>
              <a:t>.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en-US" dirty="0"/>
              <a:t>GEIO</a:t>
            </a:r>
            <a:r>
              <a:rPr lang="ko-KR" altLang="en-US" dirty="0"/>
              <a:t>는 프로그래밍으로 무엇을 할 수  있을까</a:t>
            </a:r>
            <a:r>
              <a:rPr lang="en-US" altLang="ko-KR" dirty="0"/>
              <a:t>?</a:t>
            </a:r>
            <a:endParaRPr dirty="0"/>
          </a:p>
        </p:txBody>
      </p:sp>
      <p:sp>
        <p:nvSpPr>
          <p:cNvPr id="159" name="Brilliant!  Let’s continue to the training tasks."/>
          <p:cNvSpPr txBox="1"/>
          <p:nvPr/>
        </p:nvSpPr>
        <p:spPr>
          <a:xfrm>
            <a:off x="8292534" y="11093776"/>
            <a:ext cx="7142981" cy="7724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4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똑똑하다</a:t>
            </a:r>
            <a:r>
              <a:rPr lang="en-US" altLang="ko-KR" dirty="0"/>
              <a:t>!  </a:t>
            </a:r>
            <a:r>
              <a:rPr lang="ko-KR" altLang="en-US" dirty="0"/>
              <a:t>훈련을 계속 해보자</a:t>
            </a:r>
            <a:r>
              <a:rPr lang="en-US" altLang="ko-KR" dirty="0"/>
              <a:t>.</a:t>
            </a:r>
            <a:endParaRPr dirty="0"/>
          </a:p>
        </p:txBody>
      </p:sp>
      <p:pic>
        <p:nvPicPr>
          <p:cNvPr id="160" name="IMG_0261.PNG" descr="IMG_026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603" y="1740579"/>
            <a:ext cx="10536794" cy="79025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10" dur="500" fill="hold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3" dur="500" fill="hold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8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1" dur="1000" fill="hold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8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animBg="1" advAuto="0"/>
      <p:bldP spid="156" grpId="2" animBg="1" advAuto="0"/>
      <p:bldP spid="157" grpId="3" animBg="1" advAuto="0"/>
      <p:bldP spid="157" grpId="5" animBg="1" advAuto="0"/>
      <p:bldP spid="158" grpId="6" animBg="1" advAuto="0"/>
      <p:bldP spid="158" grpId="7" animBg="1" advAuto="0"/>
      <p:bldP spid="159" grpId="8" animBg="1" advAuto="0"/>
      <p:bldP spid="160" grpId="4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训练营003（模糊02）.jpg" descr="训练营003（模糊02）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V朘R$~3LVOWC{SUC4.png" descr="V朘R$~3LVOWC{SUC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275" y="5546573"/>
            <a:ext cx="14429450" cy="2622854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Training"/>
          <p:cNvSpPr txBox="1"/>
          <p:nvPr/>
        </p:nvSpPr>
        <p:spPr>
          <a:xfrm>
            <a:off x="11264662" y="6345039"/>
            <a:ext cx="1854675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41CAD0"/>
                </a:solidFill>
              </a:defRPr>
            </a:lvl1pPr>
          </a:lstStyle>
          <a:p>
            <a:r>
              <a:rPr lang="ko-KR" altLang="en-US" dirty="0"/>
              <a:t>훈 련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屏幕 改psd.jpg" descr="屏幕 改p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344"/>
            <a:ext cx="24384001" cy="13707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色彩主角 4.png" descr="色彩主角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5714" y="2480522"/>
            <a:ext cx="6767211" cy="1371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V朘R$~3LVOWC{SUC4.png" descr="V朘R$~3LVOWC{SUC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77048"/>
            <a:ext cx="24384001" cy="4432301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raining task 1: Avoid obstacles. There are several obstacles in front of GEIO.…"/>
          <p:cNvSpPr txBox="1"/>
          <p:nvPr/>
        </p:nvSpPr>
        <p:spPr>
          <a:xfrm>
            <a:off x="3049290" y="10676056"/>
            <a:ext cx="18285454" cy="1834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훈련 과제 </a:t>
            </a:r>
            <a:r>
              <a:rPr lang="en-US" altLang="ko-KR" dirty="0"/>
              <a:t>1 : </a:t>
            </a:r>
            <a:r>
              <a:rPr lang="ko-KR" altLang="en-US" dirty="0"/>
              <a:t>장애물 피하기 </a:t>
            </a:r>
            <a:r>
              <a:rPr lang="en-US" altLang="ko-KR" dirty="0"/>
              <a:t>– GEIO </a:t>
            </a:r>
            <a:r>
              <a:rPr lang="ko-KR" altLang="en-US" dirty="0"/>
              <a:t>앞에 몇가지 장애물이 놓여 있어</a:t>
            </a:r>
            <a:r>
              <a:rPr lang="en-US" altLang="ko-KR" dirty="0"/>
              <a:t>. </a:t>
            </a:r>
          </a:p>
          <a:p>
            <a:pPr>
              <a:lnSpc>
                <a:spcPct val="150000"/>
              </a:lnSpc>
              <a:defRPr sz="4000">
                <a:solidFill>
                  <a:srgbClr val="41CAD0"/>
                </a:solidFill>
              </a:defRPr>
            </a:pPr>
            <a:r>
              <a:rPr lang="ko-KR" altLang="en-US" dirty="0"/>
              <a:t>우리의 과제는 </a:t>
            </a:r>
            <a:r>
              <a:rPr lang="en-US" altLang="ko-KR" dirty="0"/>
              <a:t>GEIO</a:t>
            </a:r>
            <a:r>
              <a:rPr lang="ko-KR" altLang="en-US" dirty="0"/>
              <a:t>가 장애물을 우회해서 가도록 프로그래밍하고 제어하는 거야</a:t>
            </a:r>
            <a:endParaRPr dirty="0"/>
          </a:p>
        </p:txBody>
      </p:sp>
      <p:sp>
        <p:nvSpPr>
          <p:cNvPr id="170" name="线条"/>
          <p:cNvSpPr/>
          <p:nvPr/>
        </p:nvSpPr>
        <p:spPr>
          <a:xfrm>
            <a:off x="7976623" y="6213005"/>
            <a:ext cx="2468216" cy="1"/>
          </a:xfrm>
          <a:prstGeom prst="line">
            <a:avLst/>
          </a:prstGeom>
          <a:ln w="63500">
            <a:solidFill>
              <a:srgbClr val="009CFF"/>
            </a:solidFill>
            <a:prstDash val="sysDot"/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71" name="线条"/>
          <p:cNvSpPr/>
          <p:nvPr/>
        </p:nvSpPr>
        <p:spPr>
          <a:xfrm>
            <a:off x="14601234" y="6213005"/>
            <a:ext cx="2543767" cy="1"/>
          </a:xfrm>
          <a:prstGeom prst="line">
            <a:avLst/>
          </a:prstGeom>
          <a:ln w="63500">
            <a:solidFill>
              <a:srgbClr val="0095FF"/>
            </a:solidFill>
            <a:prstDash val="sysDot"/>
            <a:miter lim="400000"/>
            <a:tailEnd type="triangle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75" name="连接线"/>
          <p:cNvSpPr/>
          <p:nvPr/>
        </p:nvSpPr>
        <p:spPr>
          <a:xfrm>
            <a:off x="10439400" y="4594526"/>
            <a:ext cx="4165600" cy="1618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200" extrusionOk="0">
                <a:moveTo>
                  <a:pt x="0" y="16172"/>
                </a:moveTo>
                <a:cubicBezTo>
                  <a:pt x="6922" y="-5400"/>
                  <a:pt x="14122" y="-5391"/>
                  <a:pt x="21600" y="16200"/>
                </a:cubicBezTo>
              </a:path>
            </a:pathLst>
          </a:custGeom>
          <a:ln w="63500">
            <a:solidFill>
              <a:srgbClr val="0095FF"/>
            </a:solidFill>
            <a:prstDash val="sysDot"/>
            <a:miter lim="400000"/>
          </a:ln>
        </p:spPr>
        <p:txBody>
          <a:bodyPr/>
          <a:lstStyle/>
          <a:p>
            <a:endParaRPr dirty="0"/>
          </a:p>
        </p:txBody>
      </p:sp>
      <p:sp>
        <p:nvSpPr>
          <p:cNvPr id="173" name="Obstacle"/>
          <p:cNvSpPr/>
          <p:nvPr/>
        </p:nvSpPr>
        <p:spPr>
          <a:xfrm>
            <a:off x="11444889" y="5134343"/>
            <a:ext cx="2153852" cy="2157325"/>
          </a:xfrm>
          <a:prstGeom prst="roundRect">
            <a:avLst>
              <a:gd name="adj" fmla="val 15000"/>
            </a:avLst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lang="ko-KR" altLang="en-US" dirty="0"/>
              <a:t>장애물</a:t>
            </a:r>
            <a:endParaRPr dirty="0"/>
          </a:p>
        </p:txBody>
      </p:sp>
      <p:sp>
        <p:nvSpPr>
          <p:cNvPr id="174" name="GEIO"/>
          <p:cNvSpPr/>
          <p:nvPr/>
        </p:nvSpPr>
        <p:spPr>
          <a:xfrm>
            <a:off x="6689560" y="5578005"/>
            <a:ext cx="1270001" cy="1270001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2800" dirty="0"/>
              <a:t>GEIO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:wipe dir="r"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animBg="1" advAuto="0"/>
      <p:bldP spid="170" grpId="4" animBg="1" advAuto="0"/>
      <p:bldP spid="171" grpId="6" animBg="1" advAuto="0"/>
      <p:bldP spid="175" grpId="5" animBg="1" advAuto="0"/>
      <p:bldP spid="173" grpId="3" animBg="1" advAuto="0"/>
      <p:bldP spid="174" grpId="2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365</Words>
  <Application>Microsoft Office PowerPoint</Application>
  <PresentationFormat>사용자 지정</PresentationFormat>
  <Paragraphs>60</Paragraphs>
  <Slides>14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8" baseType="lpstr">
      <vt:lpstr>Helvetica Neue</vt:lpstr>
      <vt:lpstr>Helvetica Neue Light</vt:lpstr>
      <vt:lpstr>Helvetica Neue Medium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구 현선</cp:lastModifiedBy>
  <cp:revision>19</cp:revision>
  <dcterms:modified xsi:type="dcterms:W3CDTF">2020-05-23T13:18:45Z</dcterms:modified>
</cp:coreProperties>
</file>