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napToObjects="1">
      <p:cViewPr varScale="1">
        <p:scale>
          <a:sx n="56" d="100"/>
          <a:sy n="56" d="100"/>
        </p:scale>
        <p:origin x="456" y="84"/>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803131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2" name="그룹 1">
            <a:extLst>
              <a:ext uri="{FF2B5EF4-FFF2-40B4-BE49-F238E27FC236}">
                <a16:creationId xmlns:a16="http://schemas.microsoft.com/office/drawing/2014/main" id="{B9C6A5E0-2042-43D6-ABAB-E0AA1DDB7A95}"/>
              </a:ext>
            </a:extLst>
          </p:cNvPr>
          <p:cNvGrpSpPr/>
          <p:nvPr/>
        </p:nvGrpSpPr>
        <p:grpSpPr>
          <a:xfrm>
            <a:off x="8896388" y="8317595"/>
            <a:ext cx="13401508" cy="4052684"/>
            <a:chOff x="8896388" y="8317595"/>
            <a:chExt cx="13401508" cy="4052684"/>
          </a:xfrm>
        </p:grpSpPr>
        <p:sp>
          <p:nvSpPr>
            <p:cNvPr id="120" name="How to Become A GEIO Pilot？…"/>
            <p:cNvSpPr txBox="1"/>
            <p:nvPr/>
          </p:nvSpPr>
          <p:spPr>
            <a:xfrm>
              <a:off x="8896389" y="8351235"/>
              <a:ext cx="13401507" cy="3820341"/>
            </a:xfrm>
            <a:prstGeom prst="rect">
              <a:avLst/>
            </a:prstGeom>
            <a:solidFill>
              <a:srgbClr val="2F4A89"/>
            </a:solidFill>
            <a:extLst>
              <a:ext uri="{C572A759-6A51-4108-AA02-DFA0A04FC94B}">
                <ma14:wrappingTextBoxFlag xmlns=""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dirty="0"/>
                <a:t>GEIO </a:t>
              </a:r>
              <a:r>
                <a:rPr lang="ko-KR" altLang="en-US" dirty="0"/>
                <a:t>파일럿이 되는 방법</a:t>
              </a:r>
              <a:endParaRPr dirty="0"/>
            </a:p>
            <a:p>
              <a:pPr>
                <a:lnSpc>
                  <a:spcPct val="120000"/>
                </a:lnSpc>
                <a:defRPr sz="4000">
                  <a:solidFill>
                    <a:srgbClr val="FFFFFF"/>
                  </a:solidFill>
                </a:defRPr>
              </a:pPr>
              <a:r>
                <a:rPr dirty="0"/>
                <a:t>Lesson 15: </a:t>
              </a:r>
              <a:r>
                <a:rPr lang="ko-KR" altLang="en-US" dirty="0"/>
                <a:t>군수창고 파괴</a:t>
              </a:r>
              <a:endParaRPr lang="en-US" altLang="ko-KR" dirty="0"/>
            </a:p>
            <a:p>
              <a:pPr>
                <a:lnSpc>
                  <a:spcPct val="120000"/>
                </a:lnSpc>
                <a:defRPr sz="4000">
                  <a:solidFill>
                    <a:srgbClr val="FFFFFF"/>
                  </a:solidFill>
                </a:defRPr>
              </a:pPr>
              <a:endParaRPr dirty="0"/>
            </a:p>
          </p:txBody>
        </p:sp>
        <p:pic>
          <p:nvPicPr>
            <p:cNvPr id="4" name="How to Become A GEIO Pilot？…" descr="How to Become A GEIO Pilot？…">
              <a:extLst>
                <a:ext uri="{FF2B5EF4-FFF2-40B4-BE49-F238E27FC236}">
                  <a16:creationId xmlns:a16="http://schemas.microsoft.com/office/drawing/2014/main" id="{348D4F84-D358-458A-88CE-52D86D49337B}"/>
                </a:ext>
              </a:extLst>
            </p:cNvPr>
            <p:cNvPicPr>
              <a:picLocks/>
            </p:cNvPicPr>
            <p:nvPr/>
          </p:nvPicPr>
          <p:blipFill>
            <a:blip r:embed="rId3"/>
            <a:stretch>
              <a:fillRect/>
            </a:stretch>
          </p:blipFill>
          <p:spPr>
            <a:xfrm>
              <a:off x="8896388" y="8317595"/>
              <a:ext cx="13401508" cy="4052684"/>
            </a:xfrm>
            <a:prstGeom prst="rect">
              <a:avLst/>
            </a:prstGeom>
            <a:effectLst/>
          </p:spPr>
        </p:pic>
      </p:grpSp>
    </p:spTree>
  </p:cSld>
  <p:clrMapOvr>
    <a:masterClrMapping/>
  </p:clrMapOvr>
  <p:transition spd="med" advClick="0" advTm="0"/>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82"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83"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84" name="Training task 1: Use the programme we just saw to identify…"/>
          <p:cNvSpPr txBox="1"/>
          <p:nvPr/>
        </p:nvSpPr>
        <p:spPr>
          <a:xfrm>
            <a:off x="4459115" y="10676056"/>
            <a:ext cx="15465772"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sz="4000" dirty="0"/>
              <a:t>훈련 과제 </a:t>
            </a:r>
            <a:r>
              <a:rPr lang="en-US" altLang="ko-KR" sz="4000" dirty="0"/>
              <a:t>1: </a:t>
            </a:r>
            <a:r>
              <a:rPr lang="ko-KR" altLang="en-US" sz="4000" dirty="0"/>
              <a:t>방금 전 봤던 프로그램을 이용해서 로고 숫자를 적으며 </a:t>
            </a:r>
          </a:p>
          <a:p>
            <a:pPr>
              <a:lnSpc>
                <a:spcPct val="150000"/>
              </a:lnSpc>
              <a:defRPr sz="4000">
                <a:solidFill>
                  <a:srgbClr val="41CAD0"/>
                </a:solidFill>
              </a:defRPr>
            </a:pPr>
            <a:r>
              <a:rPr lang="ko-KR" altLang="en-US" sz="4000" dirty="0"/>
              <a:t>어떤 로고가 어떤 숫자로 인식이 되는지 확인해보자</a:t>
            </a:r>
            <a:r>
              <a:rPr lang="en-US" altLang="ko-KR" sz="4000" dirty="0"/>
              <a:t>.</a:t>
            </a:r>
          </a:p>
        </p:txBody>
      </p:sp>
      <p:pic>
        <p:nvPicPr>
          <p:cNvPr id="185" name="宝藏.png" descr="宝藏.png"/>
          <p:cNvPicPr>
            <a:picLocks noChangeAspect="1"/>
          </p:cNvPicPr>
          <p:nvPr/>
        </p:nvPicPr>
        <p:blipFill>
          <a:blip r:embed="rId5"/>
          <a:stretch>
            <a:fillRect/>
          </a:stretch>
        </p:blipFill>
        <p:spPr>
          <a:xfrm>
            <a:off x="3210966" y="3182891"/>
            <a:ext cx="2799182" cy="2799181"/>
          </a:xfrm>
          <a:prstGeom prst="rect">
            <a:avLst/>
          </a:prstGeom>
          <a:ln w="12700">
            <a:miter lim="400000"/>
          </a:ln>
        </p:spPr>
      </p:pic>
      <p:pic>
        <p:nvPicPr>
          <p:cNvPr id="186" name="冰冻.png" descr="冰冻.png"/>
          <p:cNvPicPr>
            <a:picLocks noChangeAspect="1"/>
          </p:cNvPicPr>
          <p:nvPr/>
        </p:nvPicPr>
        <p:blipFill>
          <a:blip r:embed="rId6"/>
          <a:stretch>
            <a:fillRect/>
          </a:stretch>
        </p:blipFill>
        <p:spPr>
          <a:xfrm>
            <a:off x="6271855" y="3182891"/>
            <a:ext cx="2799182" cy="2799181"/>
          </a:xfrm>
          <a:prstGeom prst="rect">
            <a:avLst/>
          </a:prstGeom>
          <a:ln w="12700">
            <a:miter lim="400000"/>
          </a:ln>
        </p:spPr>
      </p:pic>
      <p:pic>
        <p:nvPicPr>
          <p:cNvPr id="187" name="恢复.png" descr="恢复.png"/>
          <p:cNvPicPr>
            <a:picLocks noChangeAspect="1"/>
          </p:cNvPicPr>
          <p:nvPr/>
        </p:nvPicPr>
        <p:blipFill>
          <a:blip r:embed="rId7"/>
          <a:stretch>
            <a:fillRect/>
          </a:stretch>
        </p:blipFill>
        <p:spPr>
          <a:xfrm>
            <a:off x="9332745" y="3182891"/>
            <a:ext cx="2799181" cy="2799181"/>
          </a:xfrm>
          <a:prstGeom prst="rect">
            <a:avLst/>
          </a:prstGeom>
          <a:ln w="12700">
            <a:miter lim="400000"/>
          </a:ln>
        </p:spPr>
      </p:pic>
      <p:pic>
        <p:nvPicPr>
          <p:cNvPr id="188" name="混乱.png" descr="混乱.png"/>
          <p:cNvPicPr>
            <a:picLocks noChangeAspect="1"/>
          </p:cNvPicPr>
          <p:nvPr/>
        </p:nvPicPr>
        <p:blipFill>
          <a:blip r:embed="rId8"/>
          <a:stretch>
            <a:fillRect/>
          </a:stretch>
        </p:blipFill>
        <p:spPr>
          <a:xfrm>
            <a:off x="12393633" y="3182891"/>
            <a:ext cx="2799181" cy="2799181"/>
          </a:xfrm>
          <a:prstGeom prst="rect">
            <a:avLst/>
          </a:prstGeom>
          <a:ln w="12700">
            <a:miter lim="400000"/>
          </a:ln>
        </p:spPr>
      </p:pic>
      <p:pic>
        <p:nvPicPr>
          <p:cNvPr id="189" name="火焰.png" descr="火焰.png"/>
          <p:cNvPicPr>
            <a:picLocks noChangeAspect="1"/>
          </p:cNvPicPr>
          <p:nvPr/>
        </p:nvPicPr>
        <p:blipFill>
          <a:blip r:embed="rId9"/>
          <a:stretch>
            <a:fillRect/>
          </a:stretch>
        </p:blipFill>
        <p:spPr>
          <a:xfrm>
            <a:off x="15454523" y="3182891"/>
            <a:ext cx="2799181" cy="2799181"/>
          </a:xfrm>
          <a:prstGeom prst="rect">
            <a:avLst/>
          </a:prstGeom>
          <a:ln w="12700">
            <a:miter lim="400000"/>
          </a:ln>
        </p:spPr>
      </p:pic>
      <p:pic>
        <p:nvPicPr>
          <p:cNvPr id="190" name="基地.png" descr="基地.png"/>
          <p:cNvPicPr>
            <a:picLocks noChangeAspect="1"/>
          </p:cNvPicPr>
          <p:nvPr/>
        </p:nvPicPr>
        <p:blipFill>
          <a:blip r:embed="rId10"/>
          <a:stretch>
            <a:fillRect/>
          </a:stretch>
        </p:blipFill>
        <p:spPr>
          <a:xfrm>
            <a:off x="3210966" y="6576210"/>
            <a:ext cx="2799182" cy="2799182"/>
          </a:xfrm>
          <a:prstGeom prst="rect">
            <a:avLst/>
          </a:prstGeom>
          <a:ln w="12700">
            <a:miter lim="400000"/>
          </a:ln>
        </p:spPr>
      </p:pic>
      <p:pic>
        <p:nvPicPr>
          <p:cNvPr id="191" name="减速.png" descr="减速.png"/>
          <p:cNvPicPr>
            <a:picLocks noChangeAspect="1"/>
          </p:cNvPicPr>
          <p:nvPr/>
        </p:nvPicPr>
        <p:blipFill>
          <a:blip r:embed="rId11"/>
          <a:stretch>
            <a:fillRect/>
          </a:stretch>
        </p:blipFill>
        <p:spPr>
          <a:xfrm>
            <a:off x="6271855" y="6576210"/>
            <a:ext cx="2799182" cy="2799182"/>
          </a:xfrm>
          <a:prstGeom prst="rect">
            <a:avLst/>
          </a:prstGeom>
          <a:ln w="12700">
            <a:miter lim="400000"/>
          </a:ln>
        </p:spPr>
      </p:pic>
      <p:pic>
        <p:nvPicPr>
          <p:cNvPr id="192" name="检查点01.png" descr="检查点01.png"/>
          <p:cNvPicPr>
            <a:picLocks noChangeAspect="1"/>
          </p:cNvPicPr>
          <p:nvPr/>
        </p:nvPicPr>
        <p:blipFill>
          <a:blip r:embed="rId12"/>
          <a:stretch>
            <a:fillRect/>
          </a:stretch>
        </p:blipFill>
        <p:spPr>
          <a:xfrm>
            <a:off x="9332745" y="6576210"/>
            <a:ext cx="2799181" cy="2799182"/>
          </a:xfrm>
          <a:prstGeom prst="rect">
            <a:avLst/>
          </a:prstGeom>
          <a:ln w="12700">
            <a:miter lim="400000"/>
          </a:ln>
        </p:spPr>
      </p:pic>
      <p:pic>
        <p:nvPicPr>
          <p:cNvPr id="193" name="检查点02.png" descr="检查点02.png"/>
          <p:cNvPicPr>
            <a:picLocks noChangeAspect="1"/>
          </p:cNvPicPr>
          <p:nvPr/>
        </p:nvPicPr>
        <p:blipFill>
          <a:blip r:embed="rId13"/>
          <a:stretch>
            <a:fillRect/>
          </a:stretch>
        </p:blipFill>
        <p:spPr>
          <a:xfrm>
            <a:off x="12393633" y="6576210"/>
            <a:ext cx="2799181" cy="2799182"/>
          </a:xfrm>
          <a:prstGeom prst="rect">
            <a:avLst/>
          </a:prstGeom>
          <a:ln w="12700">
            <a:miter lim="400000"/>
          </a:ln>
        </p:spPr>
      </p:pic>
      <p:pic>
        <p:nvPicPr>
          <p:cNvPr id="194" name="检查点03.png" descr="检查点03.png"/>
          <p:cNvPicPr>
            <a:picLocks noChangeAspect="1"/>
          </p:cNvPicPr>
          <p:nvPr/>
        </p:nvPicPr>
        <p:blipFill>
          <a:blip r:embed="rId14"/>
          <a:stretch>
            <a:fillRect/>
          </a:stretch>
        </p:blipFill>
        <p:spPr>
          <a:xfrm>
            <a:off x="15454523" y="6576210"/>
            <a:ext cx="2799181" cy="27991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97" name="IMG_3941.PNG" descr="IMG_3941.PNG"/>
          <p:cNvPicPr>
            <a:picLocks noChangeAspect="1"/>
          </p:cNvPicPr>
          <p:nvPr/>
        </p:nvPicPr>
        <p:blipFill>
          <a:blip r:embed="rId3"/>
          <a:stretch>
            <a:fillRect/>
          </a:stretch>
        </p:blipFill>
        <p:spPr>
          <a:xfrm>
            <a:off x="5780029" y="2392280"/>
            <a:ext cx="12823942" cy="6825337"/>
          </a:xfrm>
          <a:prstGeom prst="rect">
            <a:avLst/>
          </a:prstGeom>
          <a:ln w="12700">
            <a:miter lim="400000"/>
          </a:ln>
        </p:spPr>
      </p:pic>
      <p:pic>
        <p:nvPicPr>
          <p:cNvPr id="198"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99"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200" name="Training task 2: Create totem recognition system. When GEIO recognise the logo “House”, it would give the “Win Game Noise” and flashing the red and blue lights. Otherwise it would do nothing."/>
          <p:cNvSpPr txBox="1"/>
          <p:nvPr/>
        </p:nvSpPr>
        <p:spPr>
          <a:xfrm>
            <a:off x="3416452" y="10214392"/>
            <a:ext cx="17551096"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훈련 과제 </a:t>
            </a:r>
            <a:r>
              <a:rPr lang="en-US" altLang="ko-KR" dirty="0"/>
              <a:t>2: </a:t>
            </a:r>
            <a:r>
              <a:rPr lang="ko-KR" altLang="en-US" dirty="0"/>
              <a:t>토템 인식 시스템을 만들어</a:t>
            </a:r>
            <a:r>
              <a:rPr lang="en-US" altLang="ko-KR" dirty="0"/>
              <a:t>. GEIO “</a:t>
            </a:r>
            <a:r>
              <a:rPr lang="ko-KR" altLang="en-US" dirty="0"/>
              <a:t>홈” 로고를 인식하면</a:t>
            </a:r>
            <a:r>
              <a:rPr lang="en-US" altLang="ko-KR" dirty="0"/>
              <a:t>,</a:t>
            </a:r>
            <a:r>
              <a:rPr lang="ko-KR" altLang="en-US" dirty="0"/>
              <a:t> </a:t>
            </a:r>
            <a:endParaRPr lang="en-US" altLang="ko-KR" dirty="0"/>
          </a:p>
          <a:p>
            <a:r>
              <a:rPr lang="ko-KR" altLang="en-US" dirty="0"/>
              <a:t>“승리 </a:t>
            </a:r>
            <a:r>
              <a:rPr lang="ko-KR" altLang="en-US" dirty="0" err="1"/>
              <a:t>효과음”이</a:t>
            </a:r>
            <a:r>
              <a:rPr lang="ko-KR" altLang="en-US" dirty="0"/>
              <a:t> 나오고</a:t>
            </a:r>
            <a:r>
              <a:rPr lang="en-US" altLang="ko-KR" dirty="0"/>
              <a:t>, </a:t>
            </a:r>
            <a:r>
              <a:rPr lang="ko-KR" altLang="en-US" dirty="0"/>
              <a:t>빨간색</a:t>
            </a:r>
            <a:r>
              <a:rPr lang="en-US" altLang="ko-KR" dirty="0"/>
              <a:t>/</a:t>
            </a:r>
            <a:r>
              <a:rPr lang="ko-KR" altLang="en-US" dirty="0"/>
              <a:t>파란색 </a:t>
            </a:r>
            <a:r>
              <a:rPr lang="en-US" altLang="ko-KR" dirty="0"/>
              <a:t>LED </a:t>
            </a:r>
            <a:r>
              <a:rPr lang="ko-KR" altLang="en-US" dirty="0"/>
              <a:t>불빛이 깜빡일 거야</a:t>
            </a:r>
            <a:endParaRPr lang="en-US" altLang="ko-KR" dirty="0"/>
          </a:p>
          <a:p>
            <a:r>
              <a:rPr lang="ko-KR" altLang="en-US" dirty="0"/>
              <a:t>반대일 경우엔</a:t>
            </a:r>
            <a:r>
              <a:rPr lang="en-US" altLang="ko-KR" dirty="0"/>
              <a:t>,</a:t>
            </a:r>
            <a:r>
              <a:rPr lang="ko-KR" altLang="en-US" dirty="0"/>
              <a:t> 아무 변화도 없게 되지</a:t>
            </a:r>
            <a:r>
              <a:rPr lang="en-US" altLang="ko-KR" dirty="0"/>
              <a:t>. </a:t>
            </a:r>
          </a:p>
        </p:txBody>
      </p:sp>
      <p:sp>
        <p:nvSpPr>
          <p:cNvPr id="201" name="？"/>
          <p:cNvSpPr txBox="1"/>
          <p:nvPr/>
        </p:nvSpPr>
        <p:spPr>
          <a:xfrm>
            <a:off x="13863243" y="5755098"/>
            <a:ext cx="495301" cy="635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97"/>
                                        </p:tgtEl>
                                        <p:attrNameLst>
                                          <p:attrName>style.visibility</p:attrName>
                                        </p:attrNameLst>
                                      </p:cBhvr>
                                      <p:to>
                                        <p:strVal val="visible"/>
                                      </p:to>
                                    </p:set>
                                    <p:animEffect transition="in" filter="wipe(left)">
                                      <p:cBhvr>
                                        <p:cTn id="11" dur="1000"/>
                                        <p:tgtEl>
                                          <p:spTgt spid="197"/>
                                        </p:tgtEl>
                                      </p:cBhvr>
                                    </p:animEffect>
                                  </p:childTnLst>
                                </p:cTn>
                              </p:par>
                            </p:childTnLst>
                          </p:cTn>
                        </p:par>
                        <p:par>
                          <p:cTn id="12" fill="hold">
                            <p:stCondLst>
                              <p:cond delay="1000"/>
                            </p:stCondLst>
                            <p:childTnLst>
                              <p:par>
                                <p:cTn id="13" presetID="23" presetClass="entr" presetSubtype="32" fill="hold" grpId="3" nodeType="afterEffect">
                                  <p:stCondLst>
                                    <p:cond delay="0"/>
                                  </p:stCondLst>
                                  <p:iterate>
                                    <p:tmAbs val="0"/>
                                  </p:iterate>
                                  <p:childTnLst>
                                    <p:set>
                                      <p:cBhvr>
                                        <p:cTn id="14" fill="hold"/>
                                        <p:tgtEl>
                                          <p:spTgt spid="201"/>
                                        </p:tgtEl>
                                        <p:attrNameLst>
                                          <p:attrName>style.visibility</p:attrName>
                                        </p:attrNameLst>
                                      </p:cBhvr>
                                      <p:to>
                                        <p:strVal val="visible"/>
                                      </p:to>
                                    </p:set>
                                    <p:anim calcmode="lin" valueType="num">
                                      <p:cBhvr>
                                        <p:cTn id="15" dur="1000" fill="hold"/>
                                        <p:tgtEl>
                                          <p:spTgt spid="201"/>
                                        </p:tgtEl>
                                        <p:attrNameLst>
                                          <p:attrName>ppt_w</p:attrName>
                                        </p:attrNameLst>
                                      </p:cBhvr>
                                      <p:tavLst>
                                        <p:tav tm="0">
                                          <p:val>
                                            <p:strVal val="4*#ppt_w"/>
                                          </p:val>
                                        </p:tav>
                                        <p:tav tm="100000">
                                          <p:val>
                                            <p:strVal val="#ppt_w"/>
                                          </p:val>
                                        </p:tav>
                                      </p:tavLst>
                                    </p:anim>
                                    <p:anim calcmode="lin" valueType="num">
                                      <p:cBhvr>
                                        <p:cTn id="16" dur="1000" fill="hold"/>
                                        <p:tgtEl>
                                          <p:spTgt spid="20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2" animBg="1" advAuto="0"/>
      <p:bldP spid="200" grpId="1" animBg="1" advAuto="0"/>
      <p:bldP spid="20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04"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205" name="IMG_3939.PNG" descr="IMG_3939.PNG"/>
          <p:cNvPicPr>
            <a:picLocks noChangeAspect="1"/>
          </p:cNvPicPr>
          <p:nvPr/>
        </p:nvPicPr>
        <p:blipFill>
          <a:blip r:embed="rId4"/>
          <a:stretch>
            <a:fillRect/>
          </a:stretch>
        </p:blipFill>
        <p:spPr>
          <a:xfrm>
            <a:off x="2703460" y="1459058"/>
            <a:ext cx="13133851" cy="6990282"/>
          </a:xfrm>
          <a:prstGeom prst="rect">
            <a:avLst/>
          </a:prstGeom>
          <a:ln w="12700">
            <a:miter lim="400000"/>
          </a:ln>
        </p:spPr>
      </p:pic>
      <p:pic>
        <p:nvPicPr>
          <p:cNvPr id="206"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207"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208" name="In last training task, we came across a new code “If”. This code is used to determine whether to execute the codes contained in it. If the condition is fulfilled, execute; if not, skip."/>
          <p:cNvSpPr txBox="1"/>
          <p:nvPr/>
        </p:nvSpPr>
        <p:spPr>
          <a:xfrm>
            <a:off x="935128" y="10214392"/>
            <a:ext cx="22513744"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마지막 훈련 과제에서 </a:t>
            </a:r>
            <a:r>
              <a:rPr lang="en-US" altLang="ko-KR" dirty="0"/>
              <a:t>, “</a:t>
            </a:r>
            <a:r>
              <a:rPr lang="ko-KR" altLang="en-US" dirty="0"/>
              <a:t>만약</a:t>
            </a:r>
            <a:r>
              <a:rPr lang="en-US" altLang="ko-KR" dirty="0"/>
              <a:t>(if)</a:t>
            </a:r>
            <a:r>
              <a:rPr lang="ko-KR" altLang="en-US" dirty="0"/>
              <a:t>” 이라는 코드를 배웠지</a:t>
            </a:r>
            <a:r>
              <a:rPr lang="en-US" altLang="ko-KR" dirty="0"/>
              <a:t>. </a:t>
            </a:r>
          </a:p>
          <a:p>
            <a:r>
              <a:rPr lang="ko-KR" altLang="en-US" dirty="0"/>
              <a:t>조건이 맞으면 내용을 실행시키는 코드야</a:t>
            </a:r>
            <a:r>
              <a:rPr lang="en-US" altLang="ko-KR" dirty="0"/>
              <a:t>.</a:t>
            </a:r>
          </a:p>
          <a:p>
            <a:r>
              <a:rPr lang="ko-KR" altLang="en-US" dirty="0"/>
              <a:t>조건이 만족하지 못하면</a:t>
            </a:r>
            <a:r>
              <a:rPr lang="en-US" altLang="ko-KR" dirty="0"/>
              <a:t>, </a:t>
            </a:r>
            <a:r>
              <a:rPr lang="ko-KR" altLang="en-US" dirty="0"/>
              <a:t>건너 </a:t>
            </a:r>
            <a:r>
              <a:rPr lang="ko-KR" altLang="en-US" dirty="0" err="1"/>
              <a:t>뛸거야</a:t>
            </a:r>
            <a:r>
              <a:rPr lang="en-US" altLang="ko-KR" dirty="0"/>
              <a:t>.</a:t>
            </a:r>
            <a:endParaRPr lang="ko-KR" altLang="en-US" dirty="0"/>
          </a:p>
        </p:txBody>
      </p:sp>
      <p:sp>
        <p:nvSpPr>
          <p:cNvPr id="209" name="After the training, we should now start our mission: Find and locate Fenrir’s armoury."/>
          <p:cNvSpPr txBox="1"/>
          <p:nvPr/>
        </p:nvSpPr>
        <p:spPr>
          <a:xfrm>
            <a:off x="3689672" y="11202784"/>
            <a:ext cx="17004655"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훈련이 끝난 후 </a:t>
            </a:r>
            <a:r>
              <a:rPr lang="en-US" altLang="ko-KR" dirty="0"/>
              <a:t>, </a:t>
            </a:r>
            <a:r>
              <a:rPr lang="ko-KR" altLang="en-US" dirty="0"/>
              <a:t>우리의 임무를 실행해야 해 </a:t>
            </a:r>
            <a:r>
              <a:rPr lang="en-US" altLang="ko-KR" dirty="0"/>
              <a:t>: </a:t>
            </a:r>
            <a:r>
              <a:rPr lang="ko-KR" altLang="en-US" dirty="0" err="1"/>
              <a:t>펜리르의</a:t>
            </a:r>
            <a:r>
              <a:rPr lang="ko-KR" altLang="en-US" dirty="0"/>
              <a:t> 군수창고를 찾아라</a:t>
            </a:r>
            <a:r>
              <a:rPr lang="en-US" altLang="ko-KR" dirty="0"/>
              <a:t>.</a:t>
            </a:r>
          </a:p>
        </p:txBody>
      </p:sp>
      <p:sp>
        <p:nvSpPr>
          <p:cNvPr id="210" name="Another similar code “If…Else” is slightly different. When we use “If…Else”, the system will execute the codes in slot 1 if the condition is fulfilled, otherwise the system will execute codes in slot 2 (Else)."/>
          <p:cNvSpPr txBox="1"/>
          <p:nvPr/>
        </p:nvSpPr>
        <p:spPr>
          <a:xfrm>
            <a:off x="3448596" y="10228782"/>
            <a:ext cx="16695678"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비슷한 용도의 “만약</a:t>
            </a:r>
            <a:r>
              <a:rPr lang="en-US" altLang="ko-KR" dirty="0"/>
              <a:t>… </a:t>
            </a:r>
            <a:r>
              <a:rPr lang="ko-KR" altLang="en-US" dirty="0"/>
              <a:t>아닐 경우</a:t>
            </a:r>
            <a:r>
              <a:rPr lang="en-US" altLang="ko-KR" dirty="0"/>
              <a:t>(if…else)</a:t>
            </a:r>
            <a:r>
              <a:rPr lang="ko-KR" altLang="en-US" dirty="0"/>
              <a:t>” 코드는 조금 달라</a:t>
            </a:r>
            <a:r>
              <a:rPr lang="en-US" altLang="ko-KR" dirty="0"/>
              <a:t>.</a:t>
            </a:r>
            <a:r>
              <a:rPr lang="ko-KR" altLang="en-US" dirty="0"/>
              <a:t> </a:t>
            </a:r>
            <a:r>
              <a:rPr lang="en-US" altLang="ko-KR" dirty="0"/>
              <a:t>"</a:t>
            </a:r>
            <a:r>
              <a:rPr lang="ko-KR" altLang="en-US" dirty="0"/>
              <a:t>만약</a:t>
            </a:r>
            <a:r>
              <a:rPr lang="en-US" altLang="ko-KR" dirty="0"/>
              <a:t>… </a:t>
            </a:r>
            <a:r>
              <a:rPr lang="ko-KR" altLang="en-US" dirty="0"/>
              <a:t>아닐 경우” 코드를 이용하면</a:t>
            </a:r>
            <a:r>
              <a:rPr lang="en-US" altLang="ko-KR" dirty="0"/>
              <a:t>, </a:t>
            </a:r>
            <a:r>
              <a:rPr lang="ko-KR" altLang="en-US" dirty="0"/>
              <a:t>조건에 충족하면 </a:t>
            </a:r>
            <a:r>
              <a:rPr lang="en-US" altLang="ko-KR" dirty="0"/>
              <a:t>slot 1</a:t>
            </a:r>
            <a:r>
              <a:rPr lang="ko-KR" altLang="en-US" dirty="0"/>
              <a:t>에 있는 구문을 실행하고</a:t>
            </a:r>
            <a:r>
              <a:rPr lang="en-US" altLang="ko-KR" dirty="0"/>
              <a:t>, </a:t>
            </a:r>
            <a:r>
              <a:rPr lang="ko-KR" altLang="en-US" dirty="0"/>
              <a:t>아니면  </a:t>
            </a:r>
            <a:r>
              <a:rPr lang="en-US" altLang="ko-KR" dirty="0"/>
              <a:t>slot 2(else)</a:t>
            </a:r>
            <a:r>
              <a:rPr lang="ko-KR" altLang="en-US" dirty="0"/>
              <a:t>에 있는 구문을 실행할거야</a:t>
            </a:r>
            <a:r>
              <a:rPr lang="en-US" altLang="ko-KR" dirty="0"/>
              <a:t>.</a:t>
            </a:r>
            <a:endParaRPr lang="ko-KR" altLang="en-US" dirty="0"/>
          </a:p>
        </p:txBody>
      </p:sp>
      <p:sp>
        <p:nvSpPr>
          <p:cNvPr id="211" name="椭圆形"/>
          <p:cNvSpPr/>
          <p:nvPr/>
        </p:nvSpPr>
        <p:spPr>
          <a:xfrm>
            <a:off x="5014671" y="2777576"/>
            <a:ext cx="2255683" cy="1553100"/>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2" name="椭圆形"/>
          <p:cNvSpPr/>
          <p:nvPr/>
        </p:nvSpPr>
        <p:spPr>
          <a:xfrm>
            <a:off x="5014671" y="4177649"/>
            <a:ext cx="2255683" cy="2272686"/>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1"/>
          <p:cNvSpPr txBox="1"/>
          <p:nvPr/>
        </p:nvSpPr>
        <p:spPr>
          <a:xfrm>
            <a:off x="6459458" y="4856328"/>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a:t>
            </a:r>
          </a:p>
        </p:txBody>
      </p:sp>
      <p:sp>
        <p:nvSpPr>
          <p:cNvPr id="214" name="2"/>
          <p:cNvSpPr txBox="1"/>
          <p:nvPr/>
        </p:nvSpPr>
        <p:spPr>
          <a:xfrm>
            <a:off x="6459458" y="5521555"/>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204"/>
                                        </p:tgtEl>
                                        <p:attrNameLst>
                                          <p:attrName>style.visibility</p:attrName>
                                        </p:attrNameLst>
                                      </p:cBhvr>
                                      <p:to>
                                        <p:strVal val="visible"/>
                                      </p:to>
                                    </p:set>
                                    <p:animEffect transition="in" filter="wipe(left)">
                                      <p:cBhvr>
                                        <p:cTn id="11" dur="1000"/>
                                        <p:tgtEl>
                                          <p:spTgt spid="204"/>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205"/>
                                        </p:tgtEl>
                                        <p:attrNameLst>
                                          <p:attrName>style.visibility</p:attrName>
                                        </p:attrNameLst>
                                      </p:cBhvr>
                                      <p:to>
                                        <p:strVal val="visible"/>
                                      </p:to>
                                    </p:set>
                                    <p:animEffect transition="in" filter="wipe(left)">
                                      <p:cBhvr>
                                        <p:cTn id="15" dur="1000"/>
                                        <p:tgtEl>
                                          <p:spTgt spid="205"/>
                                        </p:tgtEl>
                                      </p:cBhvr>
                                    </p:animEffect>
                                  </p:childTnLst>
                                </p:cTn>
                              </p:par>
                            </p:childTnLst>
                          </p:cTn>
                        </p:par>
                        <p:par>
                          <p:cTn id="16" fill="hold">
                            <p:stCondLst>
                              <p:cond delay="2000"/>
                            </p:stCondLst>
                            <p:childTnLst>
                              <p:par>
                                <p:cTn id="17" presetID="23" presetClass="entr" presetSubtype="32" fill="hold" grpId="4" nodeType="afterEffect">
                                  <p:stCondLst>
                                    <p:cond delay="0"/>
                                  </p:stCondLst>
                                  <p:iterate>
                                    <p:tmAbs val="0"/>
                                  </p:iterate>
                                  <p:childTnLst>
                                    <p:set>
                                      <p:cBhvr>
                                        <p:cTn id="18" fill="hold"/>
                                        <p:tgtEl>
                                          <p:spTgt spid="211"/>
                                        </p:tgtEl>
                                        <p:attrNameLst>
                                          <p:attrName>style.visibility</p:attrName>
                                        </p:attrNameLst>
                                      </p:cBhvr>
                                      <p:to>
                                        <p:strVal val="visible"/>
                                      </p:to>
                                    </p:set>
                                    <p:anim calcmode="lin" valueType="num">
                                      <p:cBhvr>
                                        <p:cTn id="19" dur="1000" fill="hold"/>
                                        <p:tgtEl>
                                          <p:spTgt spid="211"/>
                                        </p:tgtEl>
                                        <p:attrNameLst>
                                          <p:attrName>ppt_w</p:attrName>
                                        </p:attrNameLst>
                                      </p:cBhvr>
                                      <p:tavLst>
                                        <p:tav tm="0">
                                          <p:val>
                                            <p:strVal val="4*#ppt_w"/>
                                          </p:val>
                                        </p:tav>
                                        <p:tav tm="100000">
                                          <p:val>
                                            <p:strVal val="#ppt_w"/>
                                          </p:val>
                                        </p:tav>
                                      </p:tavLst>
                                    </p:anim>
                                    <p:anim calcmode="lin" valueType="num">
                                      <p:cBhvr>
                                        <p:cTn id="20" dur="1000" fill="hold"/>
                                        <p:tgtEl>
                                          <p:spTgt spid="211"/>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5" nodeType="clickEffect">
                                  <p:stCondLst>
                                    <p:cond delay="0"/>
                                  </p:stCondLst>
                                  <p:iterate>
                                    <p:tmAbs val="0"/>
                                  </p:iterate>
                                  <p:childTnLst>
                                    <p:animEffect transition="out" filter="wipe(left)">
                                      <p:cBhvr>
                                        <p:cTn id="24" dur="500" fill="hold"/>
                                        <p:tgtEl>
                                          <p:spTgt spid="208"/>
                                        </p:tgtEl>
                                      </p:cBhvr>
                                    </p:animEffect>
                                    <p:set>
                                      <p:cBhvr>
                                        <p:cTn id="25" fill="hold">
                                          <p:stCondLst>
                                            <p:cond delay="499"/>
                                          </p:stCondLst>
                                        </p:cTn>
                                        <p:tgtEl>
                                          <p:spTgt spid="208"/>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6" nodeType="afterEffect">
                                  <p:stCondLst>
                                    <p:cond delay="0"/>
                                  </p:stCondLst>
                                  <p:iterate type="lt">
                                    <p:tmAbs val="100"/>
                                  </p:iterate>
                                  <p:childTnLst>
                                    <p:set>
                                      <p:cBhvr>
                                        <p:cTn id="28" fill="hold"/>
                                        <p:tgtEl>
                                          <p:spTgt spid="2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fill="hold" grpId="7" nodeType="clickEffect">
                                  <p:stCondLst>
                                    <p:cond delay="0"/>
                                  </p:stCondLst>
                                  <p:iterate>
                                    <p:tmAbs val="0"/>
                                  </p:iterate>
                                  <p:childTnLst>
                                    <p:animEffect transition="out" filter="dissolve">
                                      <p:cBhvr>
                                        <p:cTn id="32" dur="499" fill="hold"/>
                                        <p:tgtEl>
                                          <p:spTgt spid="211"/>
                                        </p:tgtEl>
                                      </p:cBhvr>
                                    </p:animEffect>
                                    <p:set>
                                      <p:cBhvr>
                                        <p:cTn id="33" fill="hold">
                                          <p:stCondLst>
                                            <p:cond delay="498"/>
                                          </p:stCondLst>
                                        </p:cTn>
                                        <p:tgtEl>
                                          <p:spTgt spid="211"/>
                                        </p:tgtEl>
                                        <p:attrNameLst>
                                          <p:attrName>style.visibility</p:attrName>
                                        </p:attrNameLst>
                                      </p:cBhvr>
                                      <p:to>
                                        <p:strVal val="hidden"/>
                                      </p:to>
                                    </p:set>
                                  </p:childTnLst>
                                </p:cTn>
                              </p:par>
                            </p:childTnLst>
                          </p:cTn>
                        </p:par>
                        <p:par>
                          <p:cTn id="34" fill="hold">
                            <p:stCondLst>
                              <p:cond delay="499"/>
                            </p:stCondLst>
                            <p:childTnLst>
                              <p:par>
                                <p:cTn id="35" presetID="23" presetClass="entr" presetSubtype="32" fill="hold" grpId="8" nodeType="afterEffect">
                                  <p:stCondLst>
                                    <p:cond delay="0"/>
                                  </p:stCondLst>
                                  <p:iterate>
                                    <p:tmAbs val="0"/>
                                  </p:iterate>
                                  <p:childTnLst>
                                    <p:set>
                                      <p:cBhvr>
                                        <p:cTn id="36" fill="hold"/>
                                        <p:tgtEl>
                                          <p:spTgt spid="212"/>
                                        </p:tgtEl>
                                        <p:attrNameLst>
                                          <p:attrName>style.visibility</p:attrName>
                                        </p:attrNameLst>
                                      </p:cBhvr>
                                      <p:to>
                                        <p:strVal val="visible"/>
                                      </p:to>
                                    </p:set>
                                    <p:anim calcmode="lin" valueType="num">
                                      <p:cBhvr>
                                        <p:cTn id="37" dur="1000" fill="hold"/>
                                        <p:tgtEl>
                                          <p:spTgt spid="212"/>
                                        </p:tgtEl>
                                        <p:attrNameLst>
                                          <p:attrName>ppt_w</p:attrName>
                                        </p:attrNameLst>
                                      </p:cBhvr>
                                      <p:tavLst>
                                        <p:tav tm="0">
                                          <p:val>
                                            <p:strVal val="4*#ppt_w"/>
                                          </p:val>
                                        </p:tav>
                                        <p:tav tm="100000">
                                          <p:val>
                                            <p:strVal val="#ppt_w"/>
                                          </p:val>
                                        </p:tav>
                                      </p:tavLst>
                                    </p:anim>
                                    <p:anim calcmode="lin" valueType="num">
                                      <p:cBhvr>
                                        <p:cTn id="38" dur="1000" fill="hold"/>
                                        <p:tgtEl>
                                          <p:spTgt spid="212"/>
                                        </p:tgtEl>
                                        <p:attrNameLst>
                                          <p:attrName>ppt_h</p:attrName>
                                        </p:attrNameLst>
                                      </p:cBhvr>
                                      <p:tavLst>
                                        <p:tav tm="0">
                                          <p:val>
                                            <p:strVal val="4*#ppt_h"/>
                                          </p:val>
                                        </p:tav>
                                        <p:tav tm="100000">
                                          <p:val>
                                            <p:strVal val="#ppt_h"/>
                                          </p:val>
                                        </p:tav>
                                      </p:tavLst>
                                    </p:anim>
                                  </p:childTnLst>
                                </p:cTn>
                              </p:par>
                            </p:childTnLst>
                          </p:cTn>
                        </p:par>
                        <p:par>
                          <p:cTn id="39" fill="hold">
                            <p:stCondLst>
                              <p:cond delay="1499"/>
                            </p:stCondLst>
                            <p:childTnLst>
                              <p:par>
                                <p:cTn id="40" presetID="9" presetClass="entr" fill="hold" grpId="9" nodeType="afterEffect">
                                  <p:stCondLst>
                                    <p:cond delay="0"/>
                                  </p:stCondLst>
                                  <p:iterate>
                                    <p:tmAbs val="0"/>
                                  </p:iterate>
                                  <p:childTnLst>
                                    <p:set>
                                      <p:cBhvr>
                                        <p:cTn id="41" fill="hold"/>
                                        <p:tgtEl>
                                          <p:spTgt spid="213"/>
                                        </p:tgtEl>
                                        <p:attrNameLst>
                                          <p:attrName>style.visibility</p:attrName>
                                        </p:attrNameLst>
                                      </p:cBhvr>
                                      <p:to>
                                        <p:strVal val="visible"/>
                                      </p:to>
                                    </p:set>
                                    <p:animEffect transition="in" filter="dissolve">
                                      <p:cBhvr>
                                        <p:cTn id="42" dur="499"/>
                                        <p:tgtEl>
                                          <p:spTgt spid="213"/>
                                        </p:tgtEl>
                                      </p:cBhvr>
                                    </p:animEffect>
                                  </p:childTnLst>
                                </p:cTn>
                              </p:par>
                            </p:childTnLst>
                          </p:cTn>
                        </p:par>
                        <p:par>
                          <p:cTn id="43" fill="hold">
                            <p:stCondLst>
                              <p:cond delay="1998"/>
                            </p:stCondLst>
                            <p:childTnLst>
                              <p:par>
                                <p:cTn id="44" presetID="9" presetClass="entr" fill="hold" grpId="10" nodeType="afterEffect">
                                  <p:stCondLst>
                                    <p:cond delay="0"/>
                                  </p:stCondLst>
                                  <p:iterate>
                                    <p:tmAbs val="0"/>
                                  </p:iterate>
                                  <p:childTnLst>
                                    <p:set>
                                      <p:cBhvr>
                                        <p:cTn id="45" fill="hold"/>
                                        <p:tgtEl>
                                          <p:spTgt spid="214"/>
                                        </p:tgtEl>
                                        <p:attrNameLst>
                                          <p:attrName>style.visibility</p:attrName>
                                        </p:attrNameLst>
                                      </p:cBhvr>
                                      <p:to>
                                        <p:strVal val="visible"/>
                                      </p:to>
                                    </p:set>
                                    <p:animEffect transition="in" filter="dissolve">
                                      <p:cBhvr>
                                        <p:cTn id="46" dur="499"/>
                                        <p:tgtEl>
                                          <p:spTgt spid="2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8" fill="hold" grpId="11" nodeType="clickEffect">
                                  <p:stCondLst>
                                    <p:cond delay="0"/>
                                  </p:stCondLst>
                                  <p:iterate>
                                    <p:tmAbs val="0"/>
                                  </p:iterate>
                                  <p:childTnLst>
                                    <p:animEffect transition="out" filter="wipe(left)">
                                      <p:cBhvr>
                                        <p:cTn id="50" dur="500" fill="hold"/>
                                        <p:tgtEl>
                                          <p:spTgt spid="210"/>
                                        </p:tgtEl>
                                      </p:cBhvr>
                                    </p:animEffect>
                                    <p:set>
                                      <p:cBhvr>
                                        <p:cTn id="51" fill="hold">
                                          <p:stCondLst>
                                            <p:cond delay="499"/>
                                          </p:stCondLst>
                                        </p:cTn>
                                        <p:tgtEl>
                                          <p:spTgt spid="210"/>
                                        </p:tgtEl>
                                        <p:attrNameLst>
                                          <p:attrName>style.visibility</p:attrName>
                                        </p:attrNameLst>
                                      </p:cBhvr>
                                      <p:to>
                                        <p:strVal val="hidden"/>
                                      </p:to>
                                    </p:set>
                                  </p:childTnLst>
                                </p:cTn>
                              </p:par>
                            </p:childTnLst>
                          </p:cTn>
                        </p:par>
                        <p:par>
                          <p:cTn id="52" fill="hold">
                            <p:stCondLst>
                              <p:cond delay="500"/>
                            </p:stCondLst>
                            <p:childTnLst>
                              <p:par>
                                <p:cTn id="53" presetID="1" presetClass="entr" presetSubtype="0" fill="hold" grpId="12" nodeType="afterEffect">
                                  <p:stCondLst>
                                    <p:cond delay="0"/>
                                  </p:stCondLst>
                                  <p:iterate type="lt">
                                    <p:tmAbs val="100"/>
                                  </p:iterate>
                                  <p:childTnLst>
                                    <p:set>
                                      <p:cBhvr>
                                        <p:cTn id="54"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2" animBg="1" advAuto="0"/>
      <p:bldP spid="205" grpId="3" animBg="1" advAuto="0"/>
      <p:bldP spid="208" grpId="1" animBg="1" advAuto="0"/>
      <p:bldP spid="208" grpId="5" animBg="1" advAuto="0"/>
      <p:bldP spid="209" grpId="12" animBg="1" advAuto="0"/>
      <p:bldP spid="210" grpId="6" animBg="1" advAuto="0"/>
      <p:bldP spid="210" grpId="11" animBg="1" advAuto="0"/>
      <p:bldP spid="211" grpId="4" animBg="1" advAuto="0"/>
      <p:bldP spid="211" grpId="7" animBg="1" advAuto="0"/>
      <p:bldP spid="212" grpId="8" animBg="1" advAuto="0"/>
      <p:bldP spid="213" grpId="9" animBg="1" advAuto="0"/>
      <p:bldP spid="214" grpId="1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217"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218" name="Challenge"/>
          <p:cNvSpPr txBox="1"/>
          <p:nvPr/>
        </p:nvSpPr>
        <p:spPr>
          <a:xfrm>
            <a:off x="11264663" y="6345039"/>
            <a:ext cx="18546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도 전</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221"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222" name="右边反派.png" descr="右边反派.png"/>
          <p:cNvPicPr>
            <a:picLocks noChangeAspect="1"/>
          </p:cNvPicPr>
          <p:nvPr/>
        </p:nvPicPr>
        <p:blipFill>
          <a:blip r:embed="rId4"/>
          <a:stretch>
            <a:fillRect/>
          </a:stretch>
        </p:blipFill>
        <p:spPr>
          <a:xfrm>
            <a:off x="15900786" y="939800"/>
            <a:ext cx="9717068" cy="13716000"/>
          </a:xfrm>
          <a:prstGeom prst="rect">
            <a:avLst/>
          </a:prstGeom>
          <a:ln w="12700">
            <a:miter lim="400000"/>
          </a:ln>
        </p:spPr>
      </p:pic>
      <p:pic>
        <p:nvPicPr>
          <p:cNvPr id="223"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224"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225"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226"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extLst>
                    <a:ext uri="{9D8B030D-6E8A-4147-A177-3AD203B41FA5}">
                      <a16:colId xmlns:a16="http://schemas.microsoft.com/office/drawing/2014/main" val="20000"/>
                    </a:ext>
                  </a:extLst>
                </a:gridCol>
                <a:gridCol w="1275518">
                  <a:extLst>
                    <a:ext uri="{9D8B030D-6E8A-4147-A177-3AD203B41FA5}">
                      <a16:colId xmlns:a16="http://schemas.microsoft.com/office/drawing/2014/main" val="20001"/>
                    </a:ext>
                  </a:extLst>
                </a:gridCol>
                <a:gridCol w="1275151">
                  <a:extLst>
                    <a:ext uri="{9D8B030D-6E8A-4147-A177-3AD203B41FA5}">
                      <a16:colId xmlns:a16="http://schemas.microsoft.com/office/drawing/2014/main" val="20002"/>
                    </a:ext>
                  </a:extLst>
                </a:gridCol>
                <a:gridCol w="1282460">
                  <a:extLst>
                    <a:ext uri="{9D8B030D-6E8A-4147-A177-3AD203B41FA5}">
                      <a16:colId xmlns:a16="http://schemas.microsoft.com/office/drawing/2014/main" val="20003"/>
                    </a:ext>
                  </a:extLst>
                </a:gridCol>
                <a:gridCol w="1273685">
                  <a:extLst>
                    <a:ext uri="{9D8B030D-6E8A-4147-A177-3AD203B41FA5}">
                      <a16:colId xmlns:a16="http://schemas.microsoft.com/office/drawing/2014/main" val="20004"/>
                    </a:ext>
                  </a:extLst>
                </a:gridCol>
                <a:gridCol w="1275421">
                  <a:extLst>
                    <a:ext uri="{9D8B030D-6E8A-4147-A177-3AD203B41FA5}">
                      <a16:colId xmlns:a16="http://schemas.microsoft.com/office/drawing/2014/main" val="20005"/>
                    </a:ext>
                  </a:extLst>
                </a:gridCol>
                <a:gridCol w="1272953">
                  <a:extLst>
                    <a:ext uri="{9D8B030D-6E8A-4147-A177-3AD203B41FA5}">
                      <a16:colId xmlns:a16="http://schemas.microsoft.com/office/drawing/2014/main" val="20006"/>
                    </a:ext>
                  </a:extLst>
                </a:gridCol>
                <a:gridCol w="1276153">
                  <a:extLst>
                    <a:ext uri="{9D8B030D-6E8A-4147-A177-3AD203B41FA5}">
                      <a16:colId xmlns:a16="http://schemas.microsoft.com/office/drawing/2014/main" val="20007"/>
                    </a:ext>
                  </a:extLst>
                </a:gridCol>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4"/>
                  </a:ext>
                </a:extLst>
              </a:tr>
            </a:tbl>
          </a:graphicData>
        </a:graphic>
      </p:graphicFrame>
      <p:sp>
        <p:nvSpPr>
          <p:cNvPr id="227" name="1"/>
          <p:cNvSpPr txBox="1"/>
          <p:nvPr/>
        </p:nvSpPr>
        <p:spPr>
          <a:xfrm>
            <a:off x="479797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a:t>
            </a:r>
          </a:p>
        </p:txBody>
      </p:sp>
      <p:sp>
        <p:nvSpPr>
          <p:cNvPr id="228" name="2"/>
          <p:cNvSpPr txBox="1"/>
          <p:nvPr/>
        </p:nvSpPr>
        <p:spPr>
          <a:xfrm>
            <a:off x="608233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a:t>
            </a:r>
          </a:p>
        </p:txBody>
      </p:sp>
      <p:sp>
        <p:nvSpPr>
          <p:cNvPr id="229" name="3"/>
          <p:cNvSpPr txBox="1"/>
          <p:nvPr/>
        </p:nvSpPr>
        <p:spPr>
          <a:xfrm>
            <a:off x="7366690"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a:t>
            </a:r>
          </a:p>
        </p:txBody>
      </p:sp>
      <p:sp>
        <p:nvSpPr>
          <p:cNvPr id="230" name="4"/>
          <p:cNvSpPr txBox="1"/>
          <p:nvPr/>
        </p:nvSpPr>
        <p:spPr>
          <a:xfrm>
            <a:off x="8651049"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4</a:t>
            </a:r>
          </a:p>
        </p:txBody>
      </p:sp>
      <p:sp>
        <p:nvSpPr>
          <p:cNvPr id="231" name="5"/>
          <p:cNvSpPr txBox="1"/>
          <p:nvPr/>
        </p:nvSpPr>
        <p:spPr>
          <a:xfrm>
            <a:off x="993540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5</a:t>
            </a:r>
          </a:p>
        </p:txBody>
      </p:sp>
      <p:sp>
        <p:nvSpPr>
          <p:cNvPr id="232" name="6"/>
          <p:cNvSpPr txBox="1"/>
          <p:nvPr/>
        </p:nvSpPr>
        <p:spPr>
          <a:xfrm>
            <a:off x="1121976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6</a:t>
            </a:r>
          </a:p>
        </p:txBody>
      </p:sp>
      <p:sp>
        <p:nvSpPr>
          <p:cNvPr id="233" name="7"/>
          <p:cNvSpPr txBox="1"/>
          <p:nvPr/>
        </p:nvSpPr>
        <p:spPr>
          <a:xfrm>
            <a:off x="12478721"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7</a:t>
            </a:r>
          </a:p>
        </p:txBody>
      </p:sp>
      <p:sp>
        <p:nvSpPr>
          <p:cNvPr id="234" name="8"/>
          <p:cNvSpPr txBox="1"/>
          <p:nvPr/>
        </p:nvSpPr>
        <p:spPr>
          <a:xfrm>
            <a:off x="13737678"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8</a:t>
            </a:r>
          </a:p>
        </p:txBody>
      </p:sp>
      <p:sp>
        <p:nvSpPr>
          <p:cNvPr id="235" name="A"/>
          <p:cNvSpPr txBox="1"/>
          <p:nvPr/>
        </p:nvSpPr>
        <p:spPr>
          <a:xfrm>
            <a:off x="3777146" y="6995827"/>
            <a:ext cx="375286"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a:t>
            </a:r>
          </a:p>
        </p:txBody>
      </p:sp>
      <p:sp>
        <p:nvSpPr>
          <p:cNvPr id="236" name="B"/>
          <p:cNvSpPr txBox="1"/>
          <p:nvPr/>
        </p:nvSpPr>
        <p:spPr>
          <a:xfrm>
            <a:off x="3773526" y="5735116"/>
            <a:ext cx="382525"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B</a:t>
            </a:r>
          </a:p>
        </p:txBody>
      </p:sp>
      <p:sp>
        <p:nvSpPr>
          <p:cNvPr id="237" name="C"/>
          <p:cNvSpPr txBox="1"/>
          <p:nvPr/>
        </p:nvSpPr>
        <p:spPr>
          <a:xfrm>
            <a:off x="3766478" y="4474405"/>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a:t>
            </a:r>
          </a:p>
        </p:txBody>
      </p:sp>
      <p:sp>
        <p:nvSpPr>
          <p:cNvPr id="238" name="D"/>
          <p:cNvSpPr txBox="1"/>
          <p:nvPr/>
        </p:nvSpPr>
        <p:spPr>
          <a:xfrm>
            <a:off x="3766478" y="3213694"/>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D</a:t>
            </a:r>
          </a:p>
        </p:txBody>
      </p:sp>
      <p:sp>
        <p:nvSpPr>
          <p:cNvPr id="239" name="E"/>
          <p:cNvSpPr txBox="1"/>
          <p:nvPr/>
        </p:nvSpPr>
        <p:spPr>
          <a:xfrm>
            <a:off x="3784195" y="1952983"/>
            <a:ext cx="361189"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a:t>
            </a:r>
          </a:p>
        </p:txBody>
      </p:sp>
      <p:pic>
        <p:nvPicPr>
          <p:cNvPr id="240" name="0147625a2dfdeda80120ba38858c65.jpg@1280w_1l_2o_100sh.jpg" descr="0147625a2dfdeda80120ba38858c65.jpg@1280w_1l_2o_100sh.jpg"/>
          <p:cNvPicPr>
            <a:picLocks noChangeAspect="1"/>
          </p:cNvPicPr>
          <p:nvPr/>
        </p:nvPicPr>
        <p:blipFill>
          <a:blip r:embed="rId7"/>
          <a:stretch>
            <a:fillRect/>
          </a:stretch>
        </p:blipFill>
        <p:spPr>
          <a:xfrm>
            <a:off x="4364620" y="6869651"/>
            <a:ext cx="1218249" cy="812801"/>
          </a:xfrm>
          <a:prstGeom prst="rect">
            <a:avLst/>
          </a:prstGeom>
          <a:ln w="12700">
            <a:miter lim="400000"/>
          </a:ln>
        </p:spPr>
      </p:pic>
      <p:sp>
        <p:nvSpPr>
          <p:cNvPr id="241" name="We can see from the map that there are 10 covered logos in this area, but only one of them is the right one (House). You mission is to check every covered logo by moving to its square and uncover it (pick it up and let GEIO recognise it). The mission ends once you find the right logo."/>
          <p:cNvSpPr txBox="1"/>
          <p:nvPr/>
        </p:nvSpPr>
        <p:spPr>
          <a:xfrm>
            <a:off x="225762" y="10313950"/>
            <a:ext cx="23858699"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지도에서 보이다시피</a:t>
            </a:r>
            <a:r>
              <a:rPr lang="en-US" altLang="ko-KR" dirty="0"/>
              <a:t>,</a:t>
            </a:r>
            <a:r>
              <a:rPr lang="ko-KR" altLang="en-US" dirty="0"/>
              <a:t> </a:t>
            </a:r>
            <a:r>
              <a:rPr lang="en-US" altLang="ko-KR" dirty="0"/>
              <a:t>10</a:t>
            </a:r>
            <a:r>
              <a:rPr lang="ko-KR" altLang="en-US" dirty="0"/>
              <a:t>개의 가려진 로고가 있지만</a:t>
            </a:r>
            <a:r>
              <a:rPr lang="en-US" altLang="ko-KR" dirty="0"/>
              <a:t>, </a:t>
            </a:r>
            <a:r>
              <a:rPr lang="ko-KR" altLang="en-US" dirty="0"/>
              <a:t>그 중 “홈” 로고를 찾아야해</a:t>
            </a:r>
            <a:r>
              <a:rPr lang="en-US" altLang="ko-KR" dirty="0"/>
              <a:t>. </a:t>
            </a:r>
          </a:p>
          <a:p>
            <a:r>
              <a:rPr lang="ko-KR" altLang="en-US" dirty="0"/>
              <a:t>너의 임무는 사각형으로 움직여 가려진 로고를 모두 확인하는 거야 </a:t>
            </a:r>
            <a:r>
              <a:rPr lang="en-US" altLang="ko-KR" dirty="0"/>
              <a:t>(</a:t>
            </a:r>
            <a:r>
              <a:rPr lang="ko-KR" altLang="en-US" dirty="0"/>
              <a:t>들어서 </a:t>
            </a:r>
            <a:r>
              <a:rPr lang="en-US" altLang="ko-KR" dirty="0"/>
              <a:t>GEIO</a:t>
            </a:r>
            <a:r>
              <a:rPr lang="ko-KR" altLang="en-US" dirty="0"/>
              <a:t>에게 인식시켜</a:t>
            </a:r>
            <a:r>
              <a:rPr lang="en-US" altLang="ko-KR" dirty="0"/>
              <a:t>). </a:t>
            </a:r>
          </a:p>
          <a:p>
            <a:r>
              <a:rPr lang="ko-KR" altLang="en-US" dirty="0"/>
              <a:t>맞는 로고를 맞는 로고를 찾는다면 너의 임무는 끝이야</a:t>
            </a:r>
            <a:r>
              <a:rPr lang="en-US" altLang="ko-KR" dirty="0"/>
              <a:t>!</a:t>
            </a:r>
            <a:endParaRPr dirty="0"/>
          </a:p>
        </p:txBody>
      </p:sp>
      <p:sp>
        <p:nvSpPr>
          <p:cNvPr id="242" name="You can never find my armoury! After all, I cannot find it myself either…"/>
          <p:cNvSpPr txBox="1"/>
          <p:nvPr/>
        </p:nvSpPr>
        <p:spPr>
          <a:xfrm>
            <a:off x="4245113" y="11137721"/>
            <a:ext cx="15893775"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너는 절대 내 군수창고를 찾을 수 없을 거야</a:t>
            </a:r>
            <a:r>
              <a:rPr lang="en-US" altLang="ko-KR" dirty="0"/>
              <a:t>!  </a:t>
            </a:r>
            <a:r>
              <a:rPr lang="ko-KR" altLang="en-US" dirty="0"/>
              <a:t>왜냐면</a:t>
            </a:r>
            <a:r>
              <a:rPr lang="en-US" altLang="ko-KR" dirty="0"/>
              <a:t>.. </a:t>
            </a:r>
            <a:r>
              <a:rPr lang="ko-KR" altLang="en-US" dirty="0"/>
              <a:t>나도 못 찾거든</a:t>
            </a:r>
            <a:r>
              <a:rPr lang="en-US" altLang="ko-KR" dirty="0"/>
              <a:t>..</a:t>
            </a:r>
            <a:endParaRPr lang="ko-KR" altLang="en-US" dirty="0"/>
          </a:p>
        </p:txBody>
      </p:sp>
      <p:sp>
        <p:nvSpPr>
          <p:cNvPr id="243" name="正方形"/>
          <p:cNvSpPr/>
          <p:nvPr/>
        </p:nvSpPr>
        <p:spPr>
          <a:xfrm>
            <a:off x="7021758"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4" name="正方形"/>
          <p:cNvSpPr/>
          <p:nvPr/>
        </p:nvSpPr>
        <p:spPr>
          <a:xfrm>
            <a:off x="8306117" y="42466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5" name="正方形"/>
          <p:cNvSpPr/>
          <p:nvPr/>
        </p:nvSpPr>
        <p:spPr>
          <a:xfrm>
            <a:off x="5737401" y="29859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6" name="正方形"/>
          <p:cNvSpPr/>
          <p:nvPr/>
        </p:nvSpPr>
        <p:spPr>
          <a:xfrm>
            <a:off x="9590474"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7" name="正方形"/>
          <p:cNvSpPr/>
          <p:nvPr/>
        </p:nvSpPr>
        <p:spPr>
          <a:xfrm>
            <a:off x="7021758"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8" name="正方形"/>
          <p:cNvSpPr/>
          <p:nvPr/>
        </p:nvSpPr>
        <p:spPr>
          <a:xfrm>
            <a:off x="9590474"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9" name="正方形"/>
          <p:cNvSpPr/>
          <p:nvPr/>
        </p:nvSpPr>
        <p:spPr>
          <a:xfrm>
            <a:off x="10874831"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0" name="正方形"/>
          <p:cNvSpPr/>
          <p:nvPr/>
        </p:nvSpPr>
        <p:spPr>
          <a:xfrm>
            <a:off x="10876091" y="302259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1" name="正方形"/>
          <p:cNvSpPr/>
          <p:nvPr/>
        </p:nvSpPr>
        <p:spPr>
          <a:xfrm>
            <a:off x="13392746" y="17252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2" name="正方形"/>
          <p:cNvSpPr/>
          <p:nvPr/>
        </p:nvSpPr>
        <p:spPr>
          <a:xfrm>
            <a:off x="13392746" y="42466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3" name="Beware! Some of the logos are traps! If the logo you find is “Flame”, you will be harmed by the IED under it (GEIO should gives the scanning noise) and fail the mission! So wisely programme, and get the job done!"/>
          <p:cNvSpPr txBox="1"/>
          <p:nvPr/>
        </p:nvSpPr>
        <p:spPr>
          <a:xfrm>
            <a:off x="2345764" y="10393851"/>
            <a:ext cx="19692472"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알아 둬</a:t>
            </a:r>
            <a:r>
              <a:rPr lang="en-US" altLang="ko-KR" dirty="0"/>
              <a:t>! </a:t>
            </a:r>
            <a:r>
              <a:rPr lang="ko-KR" altLang="en-US" dirty="0"/>
              <a:t>몇 개의 로고는 함정이야</a:t>
            </a:r>
            <a:r>
              <a:rPr lang="en-US" altLang="ko-KR" dirty="0"/>
              <a:t>! “</a:t>
            </a:r>
            <a:r>
              <a:rPr lang="ko-KR" altLang="en-US" dirty="0"/>
              <a:t>화염” 로고를 찾는다면</a:t>
            </a:r>
            <a:r>
              <a:rPr lang="en-US" altLang="ko-KR" dirty="0"/>
              <a:t>, </a:t>
            </a:r>
            <a:r>
              <a:rPr lang="ko-KR" altLang="en-US" dirty="0"/>
              <a:t>그 아래에 있던 폭탄에 의해 다칠 거고</a:t>
            </a:r>
            <a:r>
              <a:rPr lang="en-US" altLang="ko-KR" dirty="0"/>
              <a:t>, </a:t>
            </a:r>
            <a:r>
              <a:rPr lang="ko-KR" altLang="en-US" dirty="0"/>
              <a:t>임무에 실패하게 되는 거지</a:t>
            </a:r>
            <a:r>
              <a:rPr lang="en-US" altLang="ko-KR" dirty="0"/>
              <a:t>.(GEIO </a:t>
            </a:r>
            <a:r>
              <a:rPr lang="ko-KR" altLang="en-US" dirty="0"/>
              <a:t>에서 또다른 효과음이 날 꺼야</a:t>
            </a:r>
            <a:r>
              <a:rPr lang="en-US" altLang="ko-KR" dirty="0"/>
              <a:t>). </a:t>
            </a:r>
          </a:p>
          <a:p>
            <a:r>
              <a:rPr lang="ko-KR" altLang="en-US" dirty="0"/>
              <a:t>그러니 현명하게 프로그램해서</a:t>
            </a:r>
            <a:r>
              <a:rPr lang="en-US" altLang="ko-KR" dirty="0"/>
              <a:t>, </a:t>
            </a:r>
            <a:r>
              <a:rPr lang="ko-KR" altLang="en-US" dirty="0"/>
              <a:t>임무를 완수하도록</a:t>
            </a:r>
            <a:r>
              <a:rPr lang="en-US" altLang="ko-KR" dirty="0"/>
              <a:t>!</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241"/>
                                        </p:tgtEl>
                                      </p:cBhvr>
                                    </p:animEffect>
                                    <p:set>
                                      <p:cBhvr>
                                        <p:cTn id="11" fill="hold">
                                          <p:stCondLst>
                                            <p:cond delay="999"/>
                                          </p:stCondLst>
                                        </p:cTn>
                                        <p:tgtEl>
                                          <p:spTgt spid="241"/>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53"/>
                                        </p:tgtEl>
                                      </p:cBhvr>
                                    </p:animEffect>
                                    <p:set>
                                      <p:cBhvr>
                                        <p:cTn id="19" fill="hold">
                                          <p:stCondLst>
                                            <p:cond delay="999"/>
                                          </p:stCondLst>
                                        </p:cTn>
                                        <p:tgtEl>
                                          <p:spTgt spid="253"/>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499" fill="hold"/>
                                        <p:tgtEl>
                                          <p:spTgt spid="223"/>
                                        </p:tgtEl>
                                      </p:cBhvr>
                                    </p:animEffect>
                                    <p:set>
                                      <p:cBhvr>
                                        <p:cTn id="23" fill="hold">
                                          <p:stCondLst>
                                            <p:cond delay="498"/>
                                          </p:stCondLst>
                                        </p:cTn>
                                        <p:tgtEl>
                                          <p:spTgt spid="223"/>
                                        </p:tgtEl>
                                        <p:attrNameLst>
                                          <p:attrName>style.visibility</p:attrName>
                                        </p:attrNameLst>
                                      </p:cBhvr>
                                      <p:to>
                                        <p:strVal val="hidden"/>
                                      </p:to>
                                    </p:set>
                                  </p:childTnLst>
                                </p:cTn>
                              </p:par>
                            </p:childTnLst>
                          </p:cTn>
                        </p:par>
                        <p:par>
                          <p:cTn id="24" fill="hold">
                            <p:stCondLst>
                              <p:cond delay="1499"/>
                            </p:stCondLst>
                            <p:childTnLst>
                              <p:par>
                                <p:cTn id="25" presetID="9" presetClass="entr" fill="hold" grpId="6" nodeType="afterEffect">
                                  <p:stCondLst>
                                    <p:cond delay="0"/>
                                  </p:stCondLst>
                                  <p:iterate>
                                    <p:tmAbs val="0"/>
                                  </p:iterate>
                                  <p:childTnLst>
                                    <p:set>
                                      <p:cBhvr>
                                        <p:cTn id="26" fill="hold"/>
                                        <p:tgtEl>
                                          <p:spTgt spid="222"/>
                                        </p:tgtEl>
                                        <p:attrNameLst>
                                          <p:attrName>style.visibility</p:attrName>
                                        </p:attrNameLst>
                                      </p:cBhvr>
                                      <p:to>
                                        <p:strVal val="visible"/>
                                      </p:to>
                                    </p:set>
                                    <p:animEffect transition="in" filter="dissolve">
                                      <p:cBhvr>
                                        <p:cTn id="27" dur="499"/>
                                        <p:tgtEl>
                                          <p:spTgt spid="222"/>
                                        </p:tgtEl>
                                      </p:cBhvr>
                                    </p:animEffect>
                                  </p:childTnLst>
                                </p:cTn>
                              </p:par>
                            </p:childTnLst>
                          </p:cTn>
                        </p:par>
                        <p:par>
                          <p:cTn id="28" fill="hold">
                            <p:stCondLst>
                              <p:cond delay="1998"/>
                            </p:stCondLst>
                            <p:childTnLst>
                              <p:par>
                                <p:cTn id="29" presetID="1" presetClass="entr" presetSubtype="0" fill="hold" grpId="7" nodeType="afterEffect">
                                  <p:stCondLst>
                                    <p:cond delay="0"/>
                                  </p:stCondLst>
                                  <p:iterate type="lt">
                                    <p:tmAbs val="100"/>
                                  </p:iterate>
                                  <p:childTnLst>
                                    <p:set>
                                      <p:cBhvr>
                                        <p:cTn id="30" fill="hold"/>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6" animBg="1" advAuto="0"/>
      <p:bldP spid="223" grpId="5" animBg="1" advAuto="0"/>
      <p:bldP spid="241" grpId="1" animBg="1" advAuto="0"/>
      <p:bldP spid="241" grpId="2" animBg="1" advAuto="0"/>
      <p:bldP spid="242" grpId="7" animBg="1" advAuto="0"/>
      <p:bldP spid="253" grpId="3" animBg="1" advAuto="0"/>
      <p:bldP spid="253"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256" name="左边反派.png" descr="左边反派.png"/>
          <p:cNvPicPr>
            <a:picLocks noChangeAspect="1"/>
          </p:cNvPicPr>
          <p:nvPr/>
        </p:nvPicPr>
        <p:blipFill>
          <a:blip r:embed="rId3"/>
          <a:stretch>
            <a:fillRect/>
          </a:stretch>
        </p:blipFill>
        <p:spPr>
          <a:xfrm>
            <a:off x="-42894" y="695452"/>
            <a:ext cx="9717068" cy="13716001"/>
          </a:xfrm>
          <a:prstGeom prst="rect">
            <a:avLst/>
          </a:prstGeom>
          <a:ln w="12700">
            <a:miter lim="400000"/>
          </a:ln>
        </p:spPr>
      </p:pic>
      <p:pic>
        <p:nvPicPr>
          <p:cNvPr id="257"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258"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259" name="I am doomed…I lost my armoury…How can I continue fighting?!"/>
          <p:cNvSpPr txBox="1"/>
          <p:nvPr/>
        </p:nvSpPr>
        <p:spPr>
          <a:xfrm>
            <a:off x="5129971" y="11234126"/>
            <a:ext cx="14124058"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절망적이군</a:t>
            </a:r>
            <a:r>
              <a:rPr lang="en-US" altLang="ko-KR" dirty="0"/>
              <a:t>…</a:t>
            </a:r>
            <a:r>
              <a:rPr lang="ko-KR" altLang="en-US" dirty="0"/>
              <a:t>군수 창고를 </a:t>
            </a:r>
            <a:r>
              <a:rPr lang="ko-KR" altLang="en-US" dirty="0" err="1"/>
              <a:t>잃었어</a:t>
            </a:r>
            <a:r>
              <a:rPr lang="en-US" altLang="ko-KR" dirty="0"/>
              <a:t>…</a:t>
            </a:r>
            <a:r>
              <a:rPr lang="ko-KR" altLang="en-US" dirty="0"/>
              <a:t>이제 어떻게 싸워야 하지</a:t>
            </a:r>
            <a:r>
              <a:rPr lang="en-US" altLang="ko-KR" dirty="0"/>
              <a:t>?!</a:t>
            </a:r>
          </a:p>
        </p:txBody>
      </p:sp>
      <p:sp>
        <p:nvSpPr>
          <p:cNvPr id="260" name="Now it is the time for review. Answer the above questions."/>
          <p:cNvSpPr txBox="1"/>
          <p:nvPr/>
        </p:nvSpPr>
        <p:spPr>
          <a:xfrm>
            <a:off x="7311703" y="11234932"/>
            <a:ext cx="9821599"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이제 리뷰할 시간이야</a:t>
            </a:r>
            <a:r>
              <a:rPr lang="en-US" altLang="ko-KR" dirty="0"/>
              <a:t>. </a:t>
            </a:r>
            <a:r>
              <a:rPr lang="ko-KR" altLang="en-US" dirty="0"/>
              <a:t>위 질문에 답해보자</a:t>
            </a:r>
            <a:r>
              <a:rPr lang="en-US" altLang="ko-KR" dirty="0"/>
              <a:t>.</a:t>
            </a:r>
            <a:endParaRPr lang="ko-KR" altLang="en-US" dirty="0"/>
          </a:p>
        </p:txBody>
      </p:sp>
      <p:sp>
        <p:nvSpPr>
          <p:cNvPr id="261" name="How do we know the result of logo recog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로고 인식 결과를 어떻게 알 수 있을까</a:t>
            </a:r>
            <a:r>
              <a:rPr lang="en-US" altLang="ko-KR" dirty="0"/>
              <a:t>?</a:t>
            </a:r>
            <a:endParaRPr lang="ko-KR" altLang="en-US" dirty="0"/>
          </a:p>
        </p:txBody>
      </p:sp>
      <p:sp>
        <p:nvSpPr>
          <p:cNvPr id="262" name="How to build a logo recognition system?"/>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로고 인식 시스템을 어떻게 만들까</a:t>
            </a:r>
            <a:r>
              <a:rPr lang="en-US" altLang="ko-KR" dirty="0"/>
              <a:t>?</a:t>
            </a:r>
            <a:endParaRPr lang="ko-KR" altLang="en-US" dirty="0"/>
          </a:p>
        </p:txBody>
      </p:sp>
      <p:sp>
        <p:nvSpPr>
          <p:cNvPr id="263" name="What’s the difference between “If” and “If…else”?"/>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“만약” 구문 과 “만약</a:t>
            </a:r>
            <a:r>
              <a:rPr lang="en-US" altLang="ko-KR" dirty="0"/>
              <a:t>…</a:t>
            </a:r>
            <a:r>
              <a:rPr lang="ko-KR" altLang="en-US" dirty="0" err="1"/>
              <a:t>아닐경우</a:t>
            </a:r>
            <a:r>
              <a:rPr lang="ko-KR" altLang="en-US" dirty="0"/>
              <a:t>” 구문의 차이점은 무엇인가</a:t>
            </a:r>
            <a:r>
              <a:rPr lang="en-US" altLang="ko-KR" dirty="0"/>
              <a:t>?</a:t>
            </a:r>
          </a:p>
        </p:txBody>
      </p:sp>
      <p:sp>
        <p:nvSpPr>
          <p:cNvPr id="264" name="What glorious victory we have won here today! The enemy armoury was destroyed!"/>
          <p:cNvSpPr txBox="1"/>
          <p:nvPr/>
        </p:nvSpPr>
        <p:spPr>
          <a:xfrm>
            <a:off x="7213264" y="11239548"/>
            <a:ext cx="973664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영광 스러운 </a:t>
            </a:r>
            <a:r>
              <a:rPr lang="ko-KR" altLang="en-US" dirty="0" err="1"/>
              <a:t>승리군</a:t>
            </a:r>
            <a:r>
              <a:rPr lang="en-US" altLang="ko-KR" dirty="0"/>
              <a:t>! </a:t>
            </a:r>
            <a:r>
              <a:rPr lang="ko-KR" altLang="en-US" dirty="0"/>
              <a:t>군수창고를 </a:t>
            </a:r>
            <a:r>
              <a:rPr lang="ko-KR" altLang="en-US" dirty="0" err="1"/>
              <a:t>파괴했어</a:t>
            </a:r>
            <a:r>
              <a:rPr lang="en-US" altLang="ko-KR" dirty="0"/>
              <a:t>!</a:t>
            </a:r>
          </a:p>
        </p:txBody>
      </p:sp>
      <p:sp>
        <p:nvSpPr>
          <p:cNvPr id="265" name="We are getting very close to the final victory. Come on! Let’s beat them!"/>
          <p:cNvSpPr txBox="1"/>
          <p:nvPr/>
        </p:nvSpPr>
        <p:spPr>
          <a:xfrm>
            <a:off x="7537381" y="11235171"/>
            <a:ext cx="9565118"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최종승리에 다가가고 있어</a:t>
            </a:r>
            <a:r>
              <a:rPr lang="en-US" altLang="ko-KR" dirty="0"/>
              <a:t>. </a:t>
            </a:r>
            <a:r>
              <a:rPr lang="ko-KR" altLang="en-US" dirty="0"/>
              <a:t>해치워버리자</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6"/>
                                        </p:tgtEl>
                                        <p:attrNameLst>
                                          <p:attrName>style.visibility</p:attrName>
                                        </p:attrNameLst>
                                      </p:cBhvr>
                                      <p:to>
                                        <p:strVal val="visible"/>
                                      </p:to>
                                    </p:set>
                                    <p:animEffect transition="in" filter="dissolve">
                                      <p:cBhvr>
                                        <p:cTn id="7" dur="499"/>
                                        <p:tgtEl>
                                          <p:spTgt spid="256"/>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58"/>
                                        </p:tgtEl>
                                        <p:attrNameLst>
                                          <p:attrName>style.visibility</p:attrName>
                                        </p:attrNameLst>
                                      </p:cBhvr>
                                      <p:to>
                                        <p:strVal val="visible"/>
                                      </p:to>
                                    </p:set>
                                    <p:animEffect transition="in" filter="wipe(left)">
                                      <p:cBhvr>
                                        <p:cTn id="11" dur="499"/>
                                        <p:tgtEl>
                                          <p:spTgt spid="258"/>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59"/>
                                        </p:tgtEl>
                                      </p:cBhvr>
                                    </p:animEffect>
                                    <p:set>
                                      <p:cBhvr>
                                        <p:cTn id="19" fill="hold">
                                          <p:stCondLst>
                                            <p:cond delay="999"/>
                                          </p:stCondLst>
                                        </p:cTn>
                                        <p:tgtEl>
                                          <p:spTgt spid="259"/>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56"/>
                                        </p:tgtEl>
                                      </p:cBhvr>
                                    </p:animEffect>
                                    <p:set>
                                      <p:cBhvr>
                                        <p:cTn id="23" fill="hold">
                                          <p:stCondLst>
                                            <p:cond delay="999"/>
                                          </p:stCondLst>
                                        </p:cTn>
                                        <p:tgtEl>
                                          <p:spTgt spid="256"/>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57"/>
                                        </p:tgtEl>
                                        <p:attrNameLst>
                                          <p:attrName>style.visibility</p:attrName>
                                        </p:attrNameLst>
                                      </p:cBhvr>
                                      <p:to>
                                        <p:strVal val="visible"/>
                                      </p:to>
                                    </p:set>
                                    <p:animEffect transition="in" filter="dissolve">
                                      <p:cBhvr>
                                        <p:cTn id="27" dur="499"/>
                                        <p:tgtEl>
                                          <p:spTgt spid="257"/>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64"/>
                                        </p:tgtEl>
                                      </p:cBhvr>
                                    </p:animEffect>
                                    <p:set>
                                      <p:cBhvr>
                                        <p:cTn id="35" fill="hold">
                                          <p:stCondLst>
                                            <p:cond delay="499"/>
                                          </p:stCondLst>
                                        </p:cTn>
                                        <p:tgtEl>
                                          <p:spTgt spid="264"/>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60"/>
                                        </p:tgtEl>
                                      </p:cBhvr>
                                    </p:animEffect>
                                    <p:set>
                                      <p:cBhvr>
                                        <p:cTn id="55" fill="hold">
                                          <p:stCondLst>
                                            <p:cond delay="499"/>
                                          </p:stCondLst>
                                        </p:cTn>
                                        <p:tgtEl>
                                          <p:spTgt spid="260"/>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P spid="256" grpId="5" animBg="1" advAuto="0"/>
      <p:bldP spid="257" grpId="6" animBg="1" advAuto="0"/>
      <p:bldP spid="258" grpId="2" animBg="1" advAuto="0"/>
      <p:bldP spid="259" grpId="3" animBg="1" advAuto="0"/>
      <p:bldP spid="259" grpId="4" animBg="1" advAuto="0"/>
      <p:bldP spid="260" grpId="9" animBg="1" advAuto="0"/>
      <p:bldP spid="260" grpId="13" animBg="1" advAuto="0"/>
      <p:bldP spid="261" grpId="10" animBg="1" advAuto="0"/>
      <p:bldP spid="262" grpId="11" animBg="1" advAuto="0"/>
      <p:bldP spid="263" grpId="12" animBg="1" advAuto="0"/>
      <p:bldP spid="264" grpId="7" animBg="1" advAuto="0"/>
      <p:bldP spid="264" grpId="8" animBg="1" advAuto="0"/>
      <p:bldP spid="265"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25" name="Welcome back fellow pilots! I am Sam. Do you still remember what we have done last time?"/>
          <p:cNvSpPr txBox="1"/>
          <p:nvPr/>
        </p:nvSpPr>
        <p:spPr>
          <a:xfrm>
            <a:off x="3419566" y="11234126"/>
            <a:ext cx="1754486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친구들 돌아온 걸 환영해</a:t>
            </a:r>
            <a:r>
              <a:rPr lang="en-US" altLang="ko-KR" dirty="0"/>
              <a:t>! </a:t>
            </a:r>
            <a:r>
              <a:rPr lang="ko-KR" altLang="en-US" dirty="0"/>
              <a:t>나는 샘이야</a:t>
            </a:r>
            <a:r>
              <a:rPr lang="en-US" altLang="ko-KR" dirty="0"/>
              <a:t>. </a:t>
            </a:r>
            <a:r>
              <a:rPr lang="ko-KR" altLang="en-US" dirty="0"/>
              <a:t>우리가 저번시간에 했던 거 기억하지</a:t>
            </a:r>
            <a:r>
              <a:rPr lang="en-US" altLang="ko-KR" dirty="0"/>
              <a:t>?</a:t>
            </a:r>
          </a:p>
        </p:txBody>
      </p:sp>
      <p:sp>
        <p:nvSpPr>
          <p:cNvPr id="126" name="After the last battle, we took back the city. On the other hand, we also endured heavy casualty due to enemy’s great firepower. In order to weaken the enemy, we are to find and destroy their armoury."/>
          <p:cNvSpPr txBox="1"/>
          <p:nvPr/>
        </p:nvSpPr>
        <p:spPr>
          <a:xfrm>
            <a:off x="3419566" y="10475100"/>
            <a:ext cx="17096120" cy="27576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50000"/>
              </a:lnSpc>
              <a:defRPr sz="4000">
                <a:solidFill>
                  <a:srgbClr val="41CAD0"/>
                </a:solidFill>
              </a:defRPr>
            </a:lvl1pPr>
          </a:lstStyle>
          <a:p>
            <a:r>
              <a:rPr lang="ko-KR" altLang="en-US" dirty="0"/>
              <a:t>마지막 싸움이후에</a:t>
            </a:r>
            <a:r>
              <a:rPr lang="en-US" altLang="ko-KR" dirty="0"/>
              <a:t>, </a:t>
            </a:r>
            <a:r>
              <a:rPr lang="ko-KR" altLang="en-US" dirty="0"/>
              <a:t>도시를 </a:t>
            </a:r>
            <a:r>
              <a:rPr lang="ko-KR" altLang="en-US" dirty="0" err="1"/>
              <a:t>되찾았어</a:t>
            </a:r>
            <a:r>
              <a:rPr lang="en-US" altLang="ko-KR" dirty="0"/>
              <a:t>. </a:t>
            </a:r>
            <a:r>
              <a:rPr lang="ko-KR" altLang="en-US" dirty="0"/>
              <a:t>하지만</a:t>
            </a:r>
            <a:r>
              <a:rPr lang="en-US" altLang="ko-KR" dirty="0"/>
              <a:t>,</a:t>
            </a:r>
            <a:r>
              <a:rPr lang="ko-KR" altLang="en-US" dirty="0"/>
              <a:t> 우리도 적의 화력때문에 희생자가 상당히 나왔지</a:t>
            </a:r>
            <a:r>
              <a:rPr lang="en-US" altLang="ko-KR" dirty="0"/>
              <a:t>. </a:t>
            </a:r>
            <a:r>
              <a:rPr lang="ko-KR" altLang="en-US" dirty="0"/>
              <a:t>적을 약하게 하기 위해선</a:t>
            </a:r>
            <a:r>
              <a:rPr lang="en-US" altLang="ko-KR" dirty="0"/>
              <a:t>, </a:t>
            </a:r>
          </a:p>
          <a:p>
            <a:r>
              <a:rPr lang="ko-KR" altLang="en-US" dirty="0"/>
              <a:t>군수창고를 찾아 파괴해야 해</a:t>
            </a:r>
            <a:r>
              <a:rPr lang="en-US" altLang="ko-KR" dirty="0"/>
              <a:t>.</a:t>
            </a:r>
            <a:endParaRPr lang="ko-KR" altLang="en-US" dirty="0"/>
          </a:p>
        </p:txBody>
      </p:sp>
      <p:sp>
        <p:nvSpPr>
          <p:cNvPr id="127" name="How to limit GEIO’s ammu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 </a:t>
            </a:r>
            <a:r>
              <a:rPr lang="ko-KR" altLang="en-US" dirty="0"/>
              <a:t>의 탄약을 어떻게 제한 할까</a:t>
            </a:r>
            <a:r>
              <a:rPr lang="en-US" altLang="ko-KR" dirty="0"/>
              <a:t>?</a:t>
            </a:r>
          </a:p>
        </p:txBody>
      </p:sp>
      <p:sp>
        <p:nvSpPr>
          <p:cNvPr id="128" name="How t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근접공격은 어떻게 할까</a:t>
            </a:r>
            <a:r>
              <a:rPr lang="en-US" altLang="ko-KR" dirty="0"/>
              <a:t>?</a:t>
            </a:r>
          </a:p>
        </p:txBody>
      </p:sp>
      <p:sp>
        <p:nvSpPr>
          <p:cNvPr id="129" name="How to accurately control GEIO’s motion?"/>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a:t>
            </a:r>
            <a:r>
              <a:rPr lang="ko-KR" altLang="en-US" dirty="0"/>
              <a:t>의 움직임을 어떻게 제어할까</a:t>
            </a:r>
            <a:r>
              <a:rPr lang="en-US" altLang="ko-K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33" name="Briefing"/>
          <p:cNvSpPr txBox="1"/>
          <p:nvPr/>
        </p:nvSpPr>
        <p:spPr>
          <a:xfrm>
            <a:off x="10986542" y="6345039"/>
            <a:ext cx="2410916"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브리핑</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39" name="In the Briefing section, let’s see what we are going to do today."/>
          <p:cNvSpPr txBox="1"/>
          <p:nvPr/>
        </p:nvSpPr>
        <p:spPr>
          <a:xfrm>
            <a:off x="6910908" y="11234126"/>
            <a:ext cx="1056218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브리핑에서는 우리가 무엇을 배울지 알아보자</a:t>
            </a:r>
            <a:r>
              <a:rPr lang="en-US" altLang="ko-KR" dirty="0"/>
              <a:t>.</a:t>
            </a:r>
            <a:endParaRPr lang="ko-KR" altLang="en-US" dirty="0"/>
          </a:p>
        </p:txBody>
      </p:sp>
      <p:grpSp>
        <p:nvGrpSpPr>
          <p:cNvPr id="2" name="그룹 1">
            <a:extLst>
              <a:ext uri="{FF2B5EF4-FFF2-40B4-BE49-F238E27FC236}">
                <a16:creationId xmlns:a16="http://schemas.microsoft.com/office/drawing/2014/main" id="{0ECD86C2-E743-472C-9189-5BA7A8D609F8}"/>
              </a:ext>
            </a:extLst>
          </p:cNvPr>
          <p:cNvGrpSpPr/>
          <p:nvPr/>
        </p:nvGrpSpPr>
        <p:grpSpPr>
          <a:xfrm>
            <a:off x="7344273" y="1165183"/>
            <a:ext cx="9682754" cy="7779302"/>
            <a:chOff x="7344273" y="1165183"/>
            <a:chExt cx="9682754" cy="7779302"/>
          </a:xfrm>
        </p:grpSpPr>
        <p:sp>
          <p:nvSpPr>
            <p:cNvPr id="138" name="Topic…"/>
            <p:cNvSpPr txBox="1"/>
            <p:nvPr/>
          </p:nvSpPr>
          <p:spPr>
            <a:xfrm>
              <a:off x="7452224" y="1274932"/>
              <a:ext cx="9466852" cy="7489230"/>
            </a:xfrm>
            <a:prstGeom prst="rect">
              <a:avLst/>
            </a:prstGeom>
            <a:solidFill>
              <a:srgbClr val="2B2B32">
                <a:alpha val="79900"/>
              </a:srgbClr>
            </a:solidFill>
            <a:extLst>
              <a:ext uri="{C572A759-6A51-4108-AA02-DFA0A04FC94B}">
                <ma14:wrappingTextBoxFlag xmlns=""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lang="ko-KR" altLang="en-US" dirty="0"/>
                <a:t>주제</a:t>
              </a:r>
              <a:endParaRPr dirty="0"/>
            </a:p>
            <a:p>
              <a:pPr>
                <a:defRPr>
                  <a:solidFill>
                    <a:srgbClr val="FFFFFF"/>
                  </a:solidFill>
                </a:defRPr>
              </a:pPr>
              <a:r>
                <a:rPr dirty="0"/>
                <a:t>“</a:t>
              </a:r>
              <a:r>
                <a:rPr lang="ko-KR" altLang="en-US" dirty="0"/>
                <a:t>군수창고 파괴</a:t>
              </a:r>
              <a:r>
                <a:rPr dirty="0"/>
                <a:t>”</a:t>
              </a:r>
            </a:p>
            <a:p>
              <a:pPr>
                <a:defRPr sz="4000">
                  <a:solidFill>
                    <a:srgbClr val="FFFFFF"/>
                  </a:solidFill>
                </a:defRPr>
              </a:pPr>
              <a:endParaRPr dirty="0"/>
            </a:p>
            <a:p>
              <a:pPr>
                <a:defRPr sz="4000">
                  <a:solidFill>
                    <a:srgbClr val="FFFFFF"/>
                  </a:solidFill>
                </a:defRPr>
              </a:pPr>
              <a:r>
                <a:rPr lang="ko-KR" altLang="en-US" dirty="0"/>
                <a:t>숙지사항</a:t>
              </a:r>
              <a:endParaRPr dirty="0"/>
            </a:p>
            <a:p>
              <a:pPr>
                <a:defRPr>
                  <a:solidFill>
                    <a:srgbClr val="FFFFFF"/>
                  </a:solidFill>
                </a:defRPr>
              </a:pPr>
              <a:r>
                <a:rPr lang="ko-KR" altLang="en-US" dirty="0"/>
                <a:t>로고 인식 시스템</a:t>
              </a:r>
              <a:endParaRPr dirty="0"/>
            </a:p>
            <a:p>
              <a:pPr>
                <a:defRPr sz="4000">
                  <a:solidFill>
                    <a:srgbClr val="FFFFFF"/>
                  </a:solidFill>
                </a:defRPr>
              </a:pPr>
              <a:endParaRPr dirty="0"/>
            </a:p>
            <a:p>
              <a:pPr>
                <a:defRPr sz="4000">
                  <a:solidFill>
                    <a:srgbClr val="FFFFFF"/>
                  </a:solidFill>
                </a:defRPr>
              </a:pPr>
              <a:r>
                <a:rPr lang="ko-KR" altLang="en-US" dirty="0"/>
                <a:t>훈련</a:t>
              </a:r>
              <a:endParaRPr dirty="0"/>
            </a:p>
            <a:p>
              <a:pPr>
                <a:defRPr>
                  <a:solidFill>
                    <a:srgbClr val="FFFFFF"/>
                  </a:solidFill>
                </a:defRPr>
              </a:pPr>
              <a:r>
                <a:rPr lang="ko-KR" altLang="en-US" dirty="0"/>
                <a:t>로고 인식 시스템 만들기</a:t>
              </a:r>
              <a:endParaRPr dirty="0"/>
            </a:p>
            <a:p>
              <a:pPr>
                <a:defRPr sz="4000">
                  <a:solidFill>
                    <a:srgbClr val="FFFFFF"/>
                  </a:solidFill>
                </a:defRPr>
              </a:pPr>
              <a:endParaRPr dirty="0"/>
            </a:p>
            <a:p>
              <a:pPr>
                <a:defRPr sz="4000">
                  <a:solidFill>
                    <a:srgbClr val="FFFFFF"/>
                  </a:solidFill>
                </a:defRPr>
              </a:pPr>
              <a:r>
                <a:rPr lang="ko-KR" altLang="en-US" dirty="0"/>
                <a:t>도전</a:t>
              </a:r>
              <a:endParaRPr dirty="0"/>
            </a:p>
            <a:p>
              <a:pPr>
                <a:defRPr>
                  <a:solidFill>
                    <a:srgbClr val="FFFFFF"/>
                  </a:solidFill>
                </a:defRPr>
              </a:pPr>
              <a:r>
                <a:rPr lang="ko-KR" altLang="en-US" dirty="0"/>
                <a:t>군수창고 찾기</a:t>
              </a:r>
              <a:endParaRPr dirty="0"/>
            </a:p>
            <a:p>
              <a:pPr>
                <a:defRPr sz="4000">
                  <a:solidFill>
                    <a:srgbClr val="FFFFFF"/>
                  </a:solidFill>
                </a:defRPr>
              </a:pPr>
              <a:endParaRPr dirty="0"/>
            </a:p>
          </p:txBody>
        </p:sp>
        <p:pic>
          <p:nvPicPr>
            <p:cNvPr id="7" name="Briefing…" descr="Briefing…">
              <a:extLst>
                <a:ext uri="{FF2B5EF4-FFF2-40B4-BE49-F238E27FC236}">
                  <a16:creationId xmlns:a16="http://schemas.microsoft.com/office/drawing/2014/main" id="{E54DAA2D-55AB-4B02-8A12-7EEBBFDF2350}"/>
                </a:ext>
              </a:extLst>
            </p:cNvPr>
            <p:cNvPicPr>
              <a:picLocks/>
            </p:cNvPicPr>
            <p:nvPr/>
          </p:nvPicPr>
          <p:blipFill>
            <a:blip r:embed="rId5">
              <a:alphaModFix amt="79900"/>
            </a:blip>
            <a:stretch>
              <a:fillRect/>
            </a:stretch>
          </p:blipFill>
          <p:spPr>
            <a:xfrm>
              <a:off x="7344273" y="1165183"/>
              <a:ext cx="9682754" cy="777930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43" name="Basic Knowledge"/>
          <p:cNvSpPr txBox="1"/>
          <p:nvPr/>
        </p:nvSpPr>
        <p:spPr>
          <a:xfrm>
            <a:off x="10601821" y="6345039"/>
            <a:ext cx="3180358"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숙지사항</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48" name="Alright, we have arrived at our destination. Fenrir’s armoury is somewhere in this desert. Our mission is to find out the exact location of the armoury, so that our bombers could destroy it."/>
          <p:cNvSpPr txBox="1"/>
          <p:nvPr/>
        </p:nvSpPr>
        <p:spPr>
          <a:xfrm>
            <a:off x="4525215" y="10214391"/>
            <a:ext cx="15333568"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좋아 </a:t>
            </a:r>
            <a:r>
              <a:rPr lang="en-US" altLang="ko-KR" dirty="0"/>
              <a:t>, </a:t>
            </a:r>
            <a:r>
              <a:rPr lang="ko-KR" altLang="en-US" dirty="0"/>
              <a:t>우리는 목적지에 </a:t>
            </a:r>
            <a:r>
              <a:rPr lang="ko-KR" altLang="en-US" dirty="0" err="1"/>
              <a:t>도착했어</a:t>
            </a:r>
            <a:r>
              <a:rPr lang="en-US" altLang="ko-KR" dirty="0"/>
              <a:t>. </a:t>
            </a:r>
            <a:r>
              <a:rPr lang="ko-KR" altLang="en-US" dirty="0" err="1"/>
              <a:t>펜리르의</a:t>
            </a:r>
            <a:r>
              <a:rPr lang="ko-KR" altLang="en-US" dirty="0"/>
              <a:t> 군수창고는 이 사막 </a:t>
            </a:r>
            <a:r>
              <a:rPr lang="ko-KR" altLang="en-US" dirty="0" err="1"/>
              <a:t>어딘가에</a:t>
            </a:r>
            <a:r>
              <a:rPr lang="ko-KR" altLang="en-US" dirty="0"/>
              <a:t> 있어</a:t>
            </a:r>
            <a:r>
              <a:rPr lang="en-US" altLang="ko-KR" dirty="0"/>
              <a:t>. </a:t>
            </a:r>
            <a:r>
              <a:rPr lang="ko-KR" altLang="en-US" dirty="0"/>
              <a:t>우리 임무는 군수창고의 정확한 위치파악을 해서</a:t>
            </a:r>
            <a:r>
              <a:rPr lang="en-US" altLang="ko-KR" dirty="0"/>
              <a:t>, </a:t>
            </a:r>
            <a:r>
              <a:rPr lang="ko-KR" altLang="en-US" dirty="0"/>
              <a:t>아군이 폭격기로 파괴할 수 있도록 하는 거야</a:t>
            </a:r>
            <a:r>
              <a:rPr lang="en-US" altLang="ko-KR" dirty="0"/>
              <a:t>.</a:t>
            </a:r>
            <a:r>
              <a:rPr dirty="0"/>
              <a:t>it.</a:t>
            </a:r>
          </a:p>
        </p:txBody>
      </p:sp>
      <p:sp>
        <p:nvSpPr>
          <p:cNvPr id="149" name="Let’s have a review of GEIO’s logo system"/>
          <p:cNvSpPr txBox="1"/>
          <p:nvPr/>
        </p:nvSpPr>
        <p:spPr>
          <a:xfrm>
            <a:off x="7480774" y="11137721"/>
            <a:ext cx="9422451"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en-US" altLang="ko-KR" dirty="0"/>
              <a:t>GEIO</a:t>
            </a:r>
            <a:r>
              <a:rPr lang="ko-KR" altLang="en-US" dirty="0"/>
              <a:t>의 로고 시스템에 대해 리뷰 해보자</a:t>
            </a:r>
            <a:r>
              <a:rPr lang="en-US" altLang="ko-KR" dirty="0"/>
              <a:t>.</a:t>
            </a:r>
            <a:endParaRPr lang="ko-KR" altLang="en-US" dirty="0"/>
          </a:p>
        </p:txBody>
      </p:sp>
      <p:sp>
        <p:nvSpPr>
          <p:cNvPr id="150" name="The armoury is carefully disguised and concealed. But the Fenrir soldiers left logos in order to find it themselves. So as long as we find the right logo, we find the armoury."/>
          <p:cNvSpPr txBox="1"/>
          <p:nvPr/>
        </p:nvSpPr>
        <p:spPr>
          <a:xfrm>
            <a:off x="1653574" y="10676055"/>
            <a:ext cx="21076850"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군수창고는 굉장히 은밀하게 위장되어 있어</a:t>
            </a:r>
            <a:r>
              <a:rPr lang="en-US" altLang="ko-KR" dirty="0"/>
              <a:t>.</a:t>
            </a:r>
            <a:r>
              <a:rPr lang="ko-KR" altLang="en-US" dirty="0"/>
              <a:t> 하지만 </a:t>
            </a:r>
            <a:r>
              <a:rPr lang="ko-KR" altLang="en-US" dirty="0" err="1"/>
              <a:t>펜리르</a:t>
            </a:r>
            <a:r>
              <a:rPr lang="ko-KR" altLang="en-US" dirty="0"/>
              <a:t> 병사들이 자신들이 알아보려고 로고를 남겼지</a:t>
            </a:r>
            <a:r>
              <a:rPr lang="en-US" altLang="ko-KR" dirty="0"/>
              <a:t>.</a:t>
            </a:r>
            <a:r>
              <a:rPr lang="ko-KR" altLang="en-US" dirty="0"/>
              <a:t> 그러니까 정확한 로고를 찾았다면</a:t>
            </a:r>
            <a:r>
              <a:rPr lang="en-US" altLang="ko-KR" dirty="0"/>
              <a:t>, </a:t>
            </a:r>
            <a:r>
              <a:rPr lang="ko-KR" altLang="en-US" dirty="0"/>
              <a:t>군수창고를 찾은 셈이야</a:t>
            </a:r>
            <a:r>
              <a:rPr lang="en-US" altLang="ko-KR" dirty="0"/>
              <a:t>.</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500" fill="hold"/>
                                        <p:tgtEl>
                                          <p:spTgt spid="148"/>
                                        </p:tgtEl>
                                      </p:cBhvr>
                                    </p:animEffect>
                                    <p:set>
                                      <p:cBhvr>
                                        <p:cTn id="11" fill="hold">
                                          <p:stCondLst>
                                            <p:cond delay="499"/>
                                          </p:stCondLst>
                                        </p:cTn>
                                        <p:tgtEl>
                                          <p:spTgt spid="148"/>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3" nodeType="afterEffect">
                                  <p:stCondLst>
                                    <p:cond delay="0"/>
                                  </p:stCondLst>
                                  <p:iterate type="lt">
                                    <p:tmAbs val="100"/>
                                  </p:iterate>
                                  <p:childTnLst>
                                    <p:set>
                                      <p:cBhvr>
                                        <p:cTn id="14" fill="hold"/>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500" fill="hold"/>
                                        <p:tgtEl>
                                          <p:spTgt spid="150"/>
                                        </p:tgtEl>
                                      </p:cBhvr>
                                    </p:animEffect>
                                    <p:set>
                                      <p:cBhvr>
                                        <p:cTn id="19" fill="hold">
                                          <p:stCondLst>
                                            <p:cond delay="499"/>
                                          </p:stCondLst>
                                        </p:cTn>
                                        <p:tgtEl>
                                          <p:spTgt spid="150"/>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grpId="5" nodeType="afterEffect">
                                  <p:stCondLst>
                                    <p:cond delay="0"/>
                                  </p:stCondLst>
                                  <p:iterate type="lt">
                                    <p:tmAbs val="100"/>
                                  </p:iterate>
                                  <p:childTnLst>
                                    <p:set>
                                      <p:cBhvr>
                                        <p:cTn id="22"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48" grpId="2" animBg="1" advAuto="0"/>
      <p:bldP spid="149" grpId="5" animBg="1" advAuto="0"/>
      <p:bldP spid="150" grpId="3" animBg="1" advAuto="0"/>
      <p:bldP spid="150"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53"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54"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55" name="We know that there are 10 logos that can be recognised by GEIO. They are as shown above."/>
          <p:cNvSpPr txBox="1"/>
          <p:nvPr/>
        </p:nvSpPr>
        <p:spPr>
          <a:xfrm>
            <a:off x="4131300" y="11252960"/>
            <a:ext cx="16121400"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위 그림에 나오는 </a:t>
            </a:r>
            <a:r>
              <a:rPr lang="en-US" altLang="ko-KR" dirty="0"/>
              <a:t>10</a:t>
            </a:r>
            <a:r>
              <a:rPr lang="ko-KR" altLang="en-US" dirty="0"/>
              <a:t>개의 로고가 </a:t>
            </a:r>
            <a:r>
              <a:rPr lang="en-US" altLang="ko-KR" dirty="0"/>
              <a:t>GEIO</a:t>
            </a:r>
            <a:r>
              <a:rPr lang="ko-KR" altLang="en-US" dirty="0"/>
              <a:t>에 인식 될 수 있다는 걸 </a:t>
            </a:r>
            <a:r>
              <a:rPr lang="ko-KR" altLang="en-US" dirty="0" err="1"/>
              <a:t>배웠어</a:t>
            </a:r>
            <a:r>
              <a:rPr lang="en-US" altLang="ko-KR" dirty="0"/>
              <a:t>.</a:t>
            </a:r>
            <a:r>
              <a:rPr lang="ko-KR" altLang="en-US" dirty="0"/>
              <a:t> </a:t>
            </a:r>
          </a:p>
        </p:txBody>
      </p:sp>
      <p:pic>
        <p:nvPicPr>
          <p:cNvPr id="156" name="控制室屏幕.png" descr="控制室屏幕.png"/>
          <p:cNvPicPr>
            <a:picLocks noChangeAspect="1"/>
          </p:cNvPicPr>
          <p:nvPr/>
        </p:nvPicPr>
        <p:blipFill>
          <a:blip r:embed="rId5"/>
          <a:stretch>
            <a:fillRect/>
          </a:stretch>
        </p:blipFill>
        <p:spPr>
          <a:xfrm>
            <a:off x="-2634026" y="-4412632"/>
            <a:ext cx="30106978" cy="16718932"/>
          </a:xfrm>
          <a:prstGeom prst="rect">
            <a:avLst/>
          </a:prstGeom>
          <a:ln w="12700">
            <a:miter lim="400000"/>
          </a:ln>
        </p:spPr>
      </p:pic>
      <p:sp>
        <p:nvSpPr>
          <p:cNvPr id="157" name="But how can we read this feedback number?"/>
          <p:cNvSpPr txBox="1"/>
          <p:nvPr/>
        </p:nvSpPr>
        <p:spPr>
          <a:xfrm>
            <a:off x="7061182" y="11206286"/>
            <a:ext cx="10647145"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하지만 우리가 어떻게 이 숫자를 알 수 있을까</a:t>
            </a:r>
            <a:r>
              <a:rPr lang="en-US" altLang="ko-KR" dirty="0"/>
              <a:t>?</a:t>
            </a:r>
            <a:endParaRPr lang="ko-KR" altLang="en-US" dirty="0"/>
          </a:p>
        </p:txBody>
      </p:sp>
      <p:sp>
        <p:nvSpPr>
          <p:cNvPr id="158" name="Actually, when GEIO recognised a certain logo, it will feedback a special number to the system. By reading this number, it is possible for us to know which the recognised logo is."/>
          <p:cNvSpPr txBox="1"/>
          <p:nvPr/>
        </p:nvSpPr>
        <p:spPr>
          <a:xfrm>
            <a:off x="1553357" y="10933800"/>
            <a:ext cx="22227512"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en-US" altLang="ko-KR" dirty="0"/>
              <a:t>GEIO </a:t>
            </a:r>
            <a:r>
              <a:rPr lang="ko-KR" altLang="en-US" dirty="0"/>
              <a:t>가 어떤 로고를 인식하면</a:t>
            </a:r>
            <a:r>
              <a:rPr lang="en-US" altLang="ko-KR" dirty="0"/>
              <a:t>,</a:t>
            </a:r>
            <a:r>
              <a:rPr lang="ko-KR" altLang="en-US" dirty="0"/>
              <a:t> 특정 숫자가 시스템으로 입력이 돼</a:t>
            </a:r>
            <a:r>
              <a:rPr lang="en-US" altLang="ko-KR" dirty="0"/>
              <a:t>. </a:t>
            </a:r>
          </a:p>
          <a:p>
            <a:r>
              <a:rPr lang="ko-KR" altLang="en-US" dirty="0"/>
              <a:t>이 숫자를 통해서 어떤 로고가 인식이 됐는지 알 수 있지</a:t>
            </a:r>
            <a:r>
              <a:rPr lang="en-US" altLang="ko-KR" dirty="0"/>
              <a:t>.</a:t>
            </a:r>
            <a:endParaRPr lang="ko-KR" altLang="en-US" dirty="0"/>
          </a:p>
        </p:txBody>
      </p:sp>
      <p:pic>
        <p:nvPicPr>
          <p:cNvPr id="159" name="宝藏.png" descr="宝藏.png"/>
          <p:cNvPicPr>
            <a:picLocks noChangeAspect="1"/>
          </p:cNvPicPr>
          <p:nvPr/>
        </p:nvPicPr>
        <p:blipFill>
          <a:blip r:embed="rId6"/>
          <a:stretch>
            <a:fillRect/>
          </a:stretch>
        </p:blipFill>
        <p:spPr>
          <a:xfrm>
            <a:off x="1783496" y="1895828"/>
            <a:ext cx="2799181" cy="2799181"/>
          </a:xfrm>
          <a:prstGeom prst="rect">
            <a:avLst/>
          </a:prstGeom>
          <a:ln w="12700">
            <a:miter lim="400000"/>
          </a:ln>
        </p:spPr>
      </p:pic>
      <p:pic>
        <p:nvPicPr>
          <p:cNvPr id="160" name="冰冻.png" descr="冰冻.png"/>
          <p:cNvPicPr>
            <a:picLocks noChangeAspect="1"/>
          </p:cNvPicPr>
          <p:nvPr/>
        </p:nvPicPr>
        <p:blipFill>
          <a:blip r:embed="rId7"/>
          <a:stretch>
            <a:fillRect/>
          </a:stretch>
        </p:blipFill>
        <p:spPr>
          <a:xfrm>
            <a:off x="4844385" y="1895828"/>
            <a:ext cx="2799181" cy="2799181"/>
          </a:xfrm>
          <a:prstGeom prst="rect">
            <a:avLst/>
          </a:prstGeom>
          <a:ln w="12700">
            <a:miter lim="400000"/>
          </a:ln>
        </p:spPr>
      </p:pic>
      <p:pic>
        <p:nvPicPr>
          <p:cNvPr id="161" name="恢复.png" descr="恢复.png"/>
          <p:cNvPicPr>
            <a:picLocks noChangeAspect="1"/>
          </p:cNvPicPr>
          <p:nvPr/>
        </p:nvPicPr>
        <p:blipFill>
          <a:blip r:embed="rId8"/>
          <a:stretch>
            <a:fillRect/>
          </a:stretch>
        </p:blipFill>
        <p:spPr>
          <a:xfrm>
            <a:off x="7905274" y="1895828"/>
            <a:ext cx="2799181" cy="2799181"/>
          </a:xfrm>
          <a:prstGeom prst="rect">
            <a:avLst/>
          </a:prstGeom>
          <a:ln w="12700">
            <a:miter lim="400000"/>
          </a:ln>
        </p:spPr>
      </p:pic>
      <p:pic>
        <p:nvPicPr>
          <p:cNvPr id="162" name="混乱.png" descr="混乱.png"/>
          <p:cNvPicPr>
            <a:picLocks noChangeAspect="1"/>
          </p:cNvPicPr>
          <p:nvPr/>
        </p:nvPicPr>
        <p:blipFill>
          <a:blip r:embed="rId9"/>
          <a:stretch>
            <a:fillRect/>
          </a:stretch>
        </p:blipFill>
        <p:spPr>
          <a:xfrm>
            <a:off x="10966163" y="1895828"/>
            <a:ext cx="2799181" cy="2799181"/>
          </a:xfrm>
          <a:prstGeom prst="rect">
            <a:avLst/>
          </a:prstGeom>
          <a:ln w="12700">
            <a:miter lim="400000"/>
          </a:ln>
        </p:spPr>
      </p:pic>
      <p:pic>
        <p:nvPicPr>
          <p:cNvPr id="163" name="火焰.png" descr="火焰.png"/>
          <p:cNvPicPr>
            <a:picLocks noChangeAspect="1"/>
          </p:cNvPicPr>
          <p:nvPr/>
        </p:nvPicPr>
        <p:blipFill>
          <a:blip r:embed="rId10"/>
          <a:stretch>
            <a:fillRect/>
          </a:stretch>
        </p:blipFill>
        <p:spPr>
          <a:xfrm>
            <a:off x="14027052" y="1895828"/>
            <a:ext cx="2799181" cy="2799181"/>
          </a:xfrm>
          <a:prstGeom prst="rect">
            <a:avLst/>
          </a:prstGeom>
          <a:ln w="12700">
            <a:miter lim="400000"/>
          </a:ln>
        </p:spPr>
      </p:pic>
      <p:pic>
        <p:nvPicPr>
          <p:cNvPr id="164" name="基地.png" descr="基地.png"/>
          <p:cNvPicPr>
            <a:picLocks noChangeAspect="1"/>
          </p:cNvPicPr>
          <p:nvPr/>
        </p:nvPicPr>
        <p:blipFill>
          <a:blip r:embed="rId11"/>
          <a:stretch>
            <a:fillRect/>
          </a:stretch>
        </p:blipFill>
        <p:spPr>
          <a:xfrm>
            <a:off x="1783496" y="5289147"/>
            <a:ext cx="2799181" cy="2799181"/>
          </a:xfrm>
          <a:prstGeom prst="rect">
            <a:avLst/>
          </a:prstGeom>
          <a:ln w="12700">
            <a:miter lim="400000"/>
          </a:ln>
        </p:spPr>
      </p:pic>
      <p:pic>
        <p:nvPicPr>
          <p:cNvPr id="165" name="减速.png" descr="减速.png"/>
          <p:cNvPicPr>
            <a:picLocks noChangeAspect="1"/>
          </p:cNvPicPr>
          <p:nvPr/>
        </p:nvPicPr>
        <p:blipFill>
          <a:blip r:embed="rId12"/>
          <a:stretch>
            <a:fillRect/>
          </a:stretch>
        </p:blipFill>
        <p:spPr>
          <a:xfrm>
            <a:off x="4844385" y="5289147"/>
            <a:ext cx="2799181" cy="2799181"/>
          </a:xfrm>
          <a:prstGeom prst="rect">
            <a:avLst/>
          </a:prstGeom>
          <a:ln w="12700">
            <a:miter lim="400000"/>
          </a:ln>
        </p:spPr>
      </p:pic>
      <p:pic>
        <p:nvPicPr>
          <p:cNvPr id="166" name="检查点01.png" descr="检查点01.png"/>
          <p:cNvPicPr>
            <a:picLocks noChangeAspect="1"/>
          </p:cNvPicPr>
          <p:nvPr/>
        </p:nvPicPr>
        <p:blipFill>
          <a:blip r:embed="rId13"/>
          <a:stretch>
            <a:fillRect/>
          </a:stretch>
        </p:blipFill>
        <p:spPr>
          <a:xfrm>
            <a:off x="7905274" y="5289147"/>
            <a:ext cx="2799181" cy="2799181"/>
          </a:xfrm>
          <a:prstGeom prst="rect">
            <a:avLst/>
          </a:prstGeom>
          <a:ln w="12700">
            <a:miter lim="400000"/>
          </a:ln>
        </p:spPr>
      </p:pic>
      <p:pic>
        <p:nvPicPr>
          <p:cNvPr id="167" name="检查点02.png" descr="检查点02.png"/>
          <p:cNvPicPr>
            <a:picLocks noChangeAspect="1"/>
          </p:cNvPicPr>
          <p:nvPr/>
        </p:nvPicPr>
        <p:blipFill>
          <a:blip r:embed="rId14"/>
          <a:stretch>
            <a:fillRect/>
          </a:stretch>
        </p:blipFill>
        <p:spPr>
          <a:xfrm>
            <a:off x="10966163" y="5289147"/>
            <a:ext cx="2799181" cy="2799181"/>
          </a:xfrm>
          <a:prstGeom prst="rect">
            <a:avLst/>
          </a:prstGeom>
          <a:ln w="12700">
            <a:miter lim="400000"/>
          </a:ln>
        </p:spPr>
      </p:pic>
      <p:pic>
        <p:nvPicPr>
          <p:cNvPr id="168" name="检查点03.png" descr="检查点03.png"/>
          <p:cNvPicPr>
            <a:picLocks noChangeAspect="1"/>
          </p:cNvPicPr>
          <p:nvPr/>
        </p:nvPicPr>
        <p:blipFill>
          <a:blip r:embed="rId15"/>
          <a:stretch>
            <a:fillRect/>
          </a:stretch>
        </p:blipFill>
        <p:spPr>
          <a:xfrm>
            <a:off x="14027052" y="5289147"/>
            <a:ext cx="2799181" cy="27991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56"/>
                                        </p:tgtEl>
                                        <p:attrNameLst>
                                          <p:attrName>style.visibility</p:attrName>
                                        </p:attrNameLst>
                                      </p:cBhvr>
                                      <p:to>
                                        <p:strVal val="visible"/>
                                      </p:to>
                                    </p:set>
                                    <p:animEffect transition="in" filter="wipe(left)">
                                      <p:cBhvr>
                                        <p:cTn id="11" dur="1000"/>
                                        <p:tgtEl>
                                          <p:spTgt spid="156"/>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59"/>
                                        </p:tgtEl>
                                        <p:attrNameLst>
                                          <p:attrName>style.visibility</p:attrName>
                                        </p:attrNameLst>
                                      </p:cBhvr>
                                      <p:to>
                                        <p:strVal val="visible"/>
                                      </p:to>
                                    </p:set>
                                    <p:animEffect transition="in" filter="wipe(left)">
                                      <p:cBhvr>
                                        <p:cTn id="15" dur="1000"/>
                                        <p:tgtEl>
                                          <p:spTgt spid="159"/>
                                        </p:tgtEl>
                                      </p:cBhvr>
                                    </p:animEffect>
                                  </p:childTnLst>
                                </p:cTn>
                              </p:par>
                            </p:childTnLst>
                          </p:cTn>
                        </p:par>
                        <p:par>
                          <p:cTn id="16" fill="hold">
                            <p:stCondLst>
                              <p:cond delay="2000"/>
                            </p:stCondLst>
                            <p:childTnLst>
                              <p:par>
                                <p:cTn id="17" presetID="22" presetClass="entr" presetSubtype="8" fill="hold" grpId="4" nodeType="afterEffect">
                                  <p:stCondLst>
                                    <p:cond delay="0"/>
                                  </p:stCondLst>
                                  <p:iterate>
                                    <p:tmAbs val="0"/>
                                  </p:iterate>
                                  <p:childTnLst>
                                    <p:set>
                                      <p:cBhvr>
                                        <p:cTn id="18" fill="hold"/>
                                        <p:tgtEl>
                                          <p:spTgt spid="160"/>
                                        </p:tgtEl>
                                        <p:attrNameLst>
                                          <p:attrName>style.visibility</p:attrName>
                                        </p:attrNameLst>
                                      </p:cBhvr>
                                      <p:to>
                                        <p:strVal val="visible"/>
                                      </p:to>
                                    </p:set>
                                    <p:animEffect transition="in" filter="wipe(left)">
                                      <p:cBhvr>
                                        <p:cTn id="19" dur="1000"/>
                                        <p:tgtEl>
                                          <p:spTgt spid="160"/>
                                        </p:tgtEl>
                                      </p:cBhvr>
                                    </p:animEffect>
                                  </p:childTnLst>
                                </p:cTn>
                              </p:par>
                            </p:childTnLst>
                          </p:cTn>
                        </p:par>
                        <p:par>
                          <p:cTn id="20" fill="hold">
                            <p:stCondLst>
                              <p:cond delay="3000"/>
                            </p:stCondLst>
                            <p:childTnLst>
                              <p:par>
                                <p:cTn id="21" presetID="22" presetClass="entr" presetSubtype="8" fill="hold" grpId="5" nodeType="afterEffect">
                                  <p:stCondLst>
                                    <p:cond delay="0"/>
                                  </p:stCondLst>
                                  <p:iterate>
                                    <p:tmAbs val="0"/>
                                  </p:iterate>
                                  <p:childTnLst>
                                    <p:set>
                                      <p:cBhvr>
                                        <p:cTn id="22" fill="hold"/>
                                        <p:tgtEl>
                                          <p:spTgt spid="161"/>
                                        </p:tgtEl>
                                        <p:attrNameLst>
                                          <p:attrName>style.visibility</p:attrName>
                                        </p:attrNameLst>
                                      </p:cBhvr>
                                      <p:to>
                                        <p:strVal val="visible"/>
                                      </p:to>
                                    </p:set>
                                    <p:animEffect transition="in" filter="wipe(left)">
                                      <p:cBhvr>
                                        <p:cTn id="23" dur="1000"/>
                                        <p:tgtEl>
                                          <p:spTgt spid="161"/>
                                        </p:tgtEl>
                                      </p:cBhvr>
                                    </p:animEffect>
                                  </p:childTnLst>
                                </p:cTn>
                              </p:par>
                            </p:childTnLst>
                          </p:cTn>
                        </p:par>
                        <p:par>
                          <p:cTn id="24" fill="hold">
                            <p:stCondLst>
                              <p:cond delay="4000"/>
                            </p:stCondLst>
                            <p:childTnLst>
                              <p:par>
                                <p:cTn id="25" presetID="22" presetClass="entr" presetSubtype="8" fill="hold" grpId="6" nodeType="afterEffect">
                                  <p:stCondLst>
                                    <p:cond delay="0"/>
                                  </p:stCondLst>
                                  <p:iterate>
                                    <p:tmAbs val="0"/>
                                  </p:iterate>
                                  <p:childTnLst>
                                    <p:set>
                                      <p:cBhvr>
                                        <p:cTn id="26" fill="hold"/>
                                        <p:tgtEl>
                                          <p:spTgt spid="162"/>
                                        </p:tgtEl>
                                        <p:attrNameLst>
                                          <p:attrName>style.visibility</p:attrName>
                                        </p:attrNameLst>
                                      </p:cBhvr>
                                      <p:to>
                                        <p:strVal val="visible"/>
                                      </p:to>
                                    </p:set>
                                    <p:animEffect transition="in" filter="wipe(left)">
                                      <p:cBhvr>
                                        <p:cTn id="27" dur="1000"/>
                                        <p:tgtEl>
                                          <p:spTgt spid="162"/>
                                        </p:tgtEl>
                                      </p:cBhvr>
                                    </p:animEffect>
                                  </p:childTnLst>
                                </p:cTn>
                              </p:par>
                            </p:childTnLst>
                          </p:cTn>
                        </p:par>
                        <p:par>
                          <p:cTn id="28" fill="hold">
                            <p:stCondLst>
                              <p:cond delay="5000"/>
                            </p:stCondLst>
                            <p:childTnLst>
                              <p:par>
                                <p:cTn id="29" presetID="22" presetClass="entr" presetSubtype="8" fill="hold" grpId="7" nodeType="afterEffect">
                                  <p:stCondLst>
                                    <p:cond delay="0"/>
                                  </p:stCondLst>
                                  <p:iterate>
                                    <p:tmAbs val="0"/>
                                  </p:iterate>
                                  <p:childTnLst>
                                    <p:set>
                                      <p:cBhvr>
                                        <p:cTn id="30" fill="hold"/>
                                        <p:tgtEl>
                                          <p:spTgt spid="163"/>
                                        </p:tgtEl>
                                        <p:attrNameLst>
                                          <p:attrName>style.visibility</p:attrName>
                                        </p:attrNameLst>
                                      </p:cBhvr>
                                      <p:to>
                                        <p:strVal val="visible"/>
                                      </p:to>
                                    </p:set>
                                    <p:animEffect transition="in" filter="wipe(left)">
                                      <p:cBhvr>
                                        <p:cTn id="31" dur="1000"/>
                                        <p:tgtEl>
                                          <p:spTgt spid="163"/>
                                        </p:tgtEl>
                                      </p:cBhvr>
                                    </p:animEffect>
                                  </p:childTnLst>
                                </p:cTn>
                              </p:par>
                            </p:childTnLst>
                          </p:cTn>
                        </p:par>
                        <p:par>
                          <p:cTn id="32" fill="hold">
                            <p:stCondLst>
                              <p:cond delay="6000"/>
                            </p:stCondLst>
                            <p:childTnLst>
                              <p:par>
                                <p:cTn id="33" presetID="22" presetClass="entr" presetSubtype="8" fill="hold" grpId="8" nodeType="afterEffect">
                                  <p:stCondLst>
                                    <p:cond delay="0"/>
                                  </p:stCondLst>
                                  <p:iterate>
                                    <p:tmAbs val="0"/>
                                  </p:iterate>
                                  <p:childTnLst>
                                    <p:set>
                                      <p:cBhvr>
                                        <p:cTn id="34" fill="hold"/>
                                        <p:tgtEl>
                                          <p:spTgt spid="164"/>
                                        </p:tgtEl>
                                        <p:attrNameLst>
                                          <p:attrName>style.visibility</p:attrName>
                                        </p:attrNameLst>
                                      </p:cBhvr>
                                      <p:to>
                                        <p:strVal val="visible"/>
                                      </p:to>
                                    </p:set>
                                    <p:animEffect transition="in" filter="wipe(left)">
                                      <p:cBhvr>
                                        <p:cTn id="35" dur="1000"/>
                                        <p:tgtEl>
                                          <p:spTgt spid="164"/>
                                        </p:tgtEl>
                                      </p:cBhvr>
                                    </p:animEffect>
                                  </p:childTnLst>
                                </p:cTn>
                              </p:par>
                            </p:childTnLst>
                          </p:cTn>
                        </p:par>
                        <p:par>
                          <p:cTn id="36" fill="hold">
                            <p:stCondLst>
                              <p:cond delay="7000"/>
                            </p:stCondLst>
                            <p:childTnLst>
                              <p:par>
                                <p:cTn id="37" presetID="22" presetClass="entr" presetSubtype="8" fill="hold" grpId="9" nodeType="afterEffect">
                                  <p:stCondLst>
                                    <p:cond delay="0"/>
                                  </p:stCondLst>
                                  <p:iterate>
                                    <p:tmAbs val="0"/>
                                  </p:iterate>
                                  <p:childTnLst>
                                    <p:set>
                                      <p:cBhvr>
                                        <p:cTn id="38" fill="hold"/>
                                        <p:tgtEl>
                                          <p:spTgt spid="165"/>
                                        </p:tgtEl>
                                        <p:attrNameLst>
                                          <p:attrName>style.visibility</p:attrName>
                                        </p:attrNameLst>
                                      </p:cBhvr>
                                      <p:to>
                                        <p:strVal val="visible"/>
                                      </p:to>
                                    </p:set>
                                    <p:animEffect transition="in" filter="wipe(left)">
                                      <p:cBhvr>
                                        <p:cTn id="39" dur="1000"/>
                                        <p:tgtEl>
                                          <p:spTgt spid="165"/>
                                        </p:tgtEl>
                                      </p:cBhvr>
                                    </p:animEffect>
                                  </p:childTnLst>
                                </p:cTn>
                              </p:par>
                            </p:childTnLst>
                          </p:cTn>
                        </p:par>
                        <p:par>
                          <p:cTn id="40" fill="hold">
                            <p:stCondLst>
                              <p:cond delay="8000"/>
                            </p:stCondLst>
                            <p:childTnLst>
                              <p:par>
                                <p:cTn id="41" presetID="22" presetClass="entr" presetSubtype="8" fill="hold" grpId="10" nodeType="afterEffect">
                                  <p:stCondLst>
                                    <p:cond delay="0"/>
                                  </p:stCondLst>
                                  <p:iterate>
                                    <p:tmAbs val="0"/>
                                  </p:iterate>
                                  <p:childTnLst>
                                    <p:set>
                                      <p:cBhvr>
                                        <p:cTn id="42" fill="hold"/>
                                        <p:tgtEl>
                                          <p:spTgt spid="166"/>
                                        </p:tgtEl>
                                        <p:attrNameLst>
                                          <p:attrName>style.visibility</p:attrName>
                                        </p:attrNameLst>
                                      </p:cBhvr>
                                      <p:to>
                                        <p:strVal val="visible"/>
                                      </p:to>
                                    </p:set>
                                    <p:animEffect transition="in" filter="wipe(left)">
                                      <p:cBhvr>
                                        <p:cTn id="43" dur="1000"/>
                                        <p:tgtEl>
                                          <p:spTgt spid="166"/>
                                        </p:tgtEl>
                                      </p:cBhvr>
                                    </p:animEffect>
                                  </p:childTnLst>
                                </p:cTn>
                              </p:par>
                            </p:childTnLst>
                          </p:cTn>
                        </p:par>
                        <p:par>
                          <p:cTn id="44" fill="hold">
                            <p:stCondLst>
                              <p:cond delay="9000"/>
                            </p:stCondLst>
                            <p:childTnLst>
                              <p:par>
                                <p:cTn id="45" presetID="22" presetClass="entr" presetSubtype="8" fill="hold" grpId="11" nodeType="afterEffect">
                                  <p:stCondLst>
                                    <p:cond delay="0"/>
                                  </p:stCondLst>
                                  <p:iterate>
                                    <p:tmAbs val="0"/>
                                  </p:iterate>
                                  <p:childTnLst>
                                    <p:set>
                                      <p:cBhvr>
                                        <p:cTn id="46" fill="hold"/>
                                        <p:tgtEl>
                                          <p:spTgt spid="167"/>
                                        </p:tgtEl>
                                        <p:attrNameLst>
                                          <p:attrName>style.visibility</p:attrName>
                                        </p:attrNameLst>
                                      </p:cBhvr>
                                      <p:to>
                                        <p:strVal val="visible"/>
                                      </p:to>
                                    </p:set>
                                    <p:animEffect transition="in" filter="wipe(left)">
                                      <p:cBhvr>
                                        <p:cTn id="47" dur="1000"/>
                                        <p:tgtEl>
                                          <p:spTgt spid="167"/>
                                        </p:tgtEl>
                                      </p:cBhvr>
                                    </p:animEffect>
                                  </p:childTnLst>
                                </p:cTn>
                              </p:par>
                            </p:childTnLst>
                          </p:cTn>
                        </p:par>
                        <p:par>
                          <p:cTn id="48" fill="hold">
                            <p:stCondLst>
                              <p:cond delay="10000"/>
                            </p:stCondLst>
                            <p:childTnLst>
                              <p:par>
                                <p:cTn id="49" presetID="22" presetClass="entr" presetSubtype="8" fill="hold" grpId="12" nodeType="afterEffect">
                                  <p:stCondLst>
                                    <p:cond delay="0"/>
                                  </p:stCondLst>
                                  <p:iterate>
                                    <p:tmAbs val="0"/>
                                  </p:iterate>
                                  <p:childTnLst>
                                    <p:set>
                                      <p:cBhvr>
                                        <p:cTn id="50" fill="hold"/>
                                        <p:tgtEl>
                                          <p:spTgt spid="168"/>
                                        </p:tgtEl>
                                        <p:attrNameLst>
                                          <p:attrName>style.visibility</p:attrName>
                                        </p:attrNameLst>
                                      </p:cBhvr>
                                      <p:to>
                                        <p:strVal val="visible"/>
                                      </p:to>
                                    </p:set>
                                    <p:animEffect transition="in" filter="wipe(left)">
                                      <p:cBhvr>
                                        <p:cTn id="51" dur="1000"/>
                                        <p:tgtEl>
                                          <p:spTgt spid="16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8" fill="hold" grpId="13" nodeType="clickEffect">
                                  <p:stCondLst>
                                    <p:cond delay="0"/>
                                  </p:stCondLst>
                                  <p:iterate>
                                    <p:tmAbs val="0"/>
                                  </p:iterate>
                                  <p:childTnLst>
                                    <p:animEffect transition="out" filter="wipe(left)">
                                      <p:cBhvr>
                                        <p:cTn id="55" dur="500" fill="hold"/>
                                        <p:tgtEl>
                                          <p:spTgt spid="155"/>
                                        </p:tgtEl>
                                      </p:cBhvr>
                                    </p:animEffect>
                                    <p:set>
                                      <p:cBhvr>
                                        <p:cTn id="56" fill="hold">
                                          <p:stCondLst>
                                            <p:cond delay="499"/>
                                          </p:stCondLst>
                                        </p:cTn>
                                        <p:tgtEl>
                                          <p:spTgt spid="155"/>
                                        </p:tgtEl>
                                        <p:attrNameLst>
                                          <p:attrName>style.visibility</p:attrName>
                                        </p:attrNameLst>
                                      </p:cBhvr>
                                      <p:to>
                                        <p:strVal val="hidden"/>
                                      </p:to>
                                    </p:set>
                                  </p:childTnLst>
                                </p:cTn>
                              </p:par>
                            </p:childTnLst>
                          </p:cTn>
                        </p:par>
                        <p:par>
                          <p:cTn id="57" fill="hold">
                            <p:stCondLst>
                              <p:cond delay="500"/>
                            </p:stCondLst>
                            <p:childTnLst>
                              <p:par>
                                <p:cTn id="58" presetID="1" presetClass="entr" presetSubtype="0" fill="hold" grpId="14" nodeType="afterEffect">
                                  <p:stCondLst>
                                    <p:cond delay="0"/>
                                  </p:stCondLst>
                                  <p:iterate type="lt">
                                    <p:tmAbs val="100"/>
                                  </p:iterate>
                                  <p:childTnLst>
                                    <p:set>
                                      <p:cBhvr>
                                        <p:cTn id="59" fill="hold"/>
                                        <p:tgtEl>
                                          <p:spTgt spid="15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8" fill="hold" grpId="15" nodeType="clickEffect">
                                  <p:stCondLst>
                                    <p:cond delay="0"/>
                                  </p:stCondLst>
                                  <p:iterate>
                                    <p:tmAbs val="0"/>
                                  </p:iterate>
                                  <p:childTnLst>
                                    <p:animEffect transition="out" filter="wipe(left)">
                                      <p:cBhvr>
                                        <p:cTn id="63" dur="500" fill="hold"/>
                                        <p:tgtEl>
                                          <p:spTgt spid="158"/>
                                        </p:tgtEl>
                                      </p:cBhvr>
                                    </p:animEffect>
                                    <p:set>
                                      <p:cBhvr>
                                        <p:cTn id="64" fill="hold">
                                          <p:stCondLst>
                                            <p:cond delay="499"/>
                                          </p:stCondLst>
                                        </p:cTn>
                                        <p:tgtEl>
                                          <p:spTgt spid="158"/>
                                        </p:tgtEl>
                                        <p:attrNameLst>
                                          <p:attrName>style.visibility</p:attrName>
                                        </p:attrNameLst>
                                      </p:cBhvr>
                                      <p:to>
                                        <p:strVal val="hidden"/>
                                      </p:to>
                                    </p:set>
                                  </p:childTnLst>
                                </p:cTn>
                              </p:par>
                            </p:childTnLst>
                          </p:cTn>
                        </p:par>
                        <p:par>
                          <p:cTn id="65" fill="hold">
                            <p:stCondLst>
                              <p:cond delay="500"/>
                            </p:stCondLst>
                            <p:childTnLst>
                              <p:par>
                                <p:cTn id="66" presetID="1" presetClass="entr" presetSubtype="0" fill="hold" grpId="16" nodeType="afterEffect">
                                  <p:stCondLst>
                                    <p:cond delay="0"/>
                                  </p:stCondLst>
                                  <p:iterate type="lt">
                                    <p:tmAbs val="100"/>
                                  </p:iterate>
                                  <p:childTnLst>
                                    <p:set>
                                      <p:cBhvr>
                                        <p:cTn id="67"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P spid="155" grpId="13" animBg="1" advAuto="0"/>
      <p:bldP spid="156" grpId="2" animBg="1" advAuto="0"/>
      <p:bldP spid="157" grpId="16" animBg="1" advAuto="0"/>
      <p:bldP spid="158" grpId="14" animBg="1" advAuto="0"/>
      <p:bldP spid="158" grpId="15" animBg="1" advAuto="0"/>
      <p:bldP spid="159" grpId="3" animBg="1" advAuto="0"/>
      <p:bldP spid="160" grpId="4" animBg="1" advAuto="0"/>
      <p:bldP spid="161" grpId="5" animBg="1" advAuto="0"/>
      <p:bldP spid="162" grpId="6" animBg="1" advAuto="0"/>
      <p:bldP spid="163" grpId="7" animBg="1" advAuto="0"/>
      <p:bldP spid="164" grpId="8" animBg="1" advAuto="0"/>
      <p:bldP spid="165" grpId="9" animBg="1" advAuto="0"/>
      <p:bldP spid="166" grpId="10" animBg="1" advAuto="0"/>
      <p:bldP spid="167" grpId="11" animBg="1" advAuto="0"/>
      <p:bldP spid="168" grpId="1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1"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172" name="IMG_3940.PNG" descr="IMG_3940.PNG"/>
          <p:cNvPicPr>
            <a:picLocks noChangeAspect="1"/>
          </p:cNvPicPr>
          <p:nvPr/>
        </p:nvPicPr>
        <p:blipFill>
          <a:blip r:embed="rId4"/>
          <a:stretch>
            <a:fillRect/>
          </a:stretch>
        </p:blipFill>
        <p:spPr>
          <a:xfrm>
            <a:off x="2703459" y="1459049"/>
            <a:ext cx="13133853" cy="6990282"/>
          </a:xfrm>
          <a:prstGeom prst="rect">
            <a:avLst/>
          </a:prstGeom>
          <a:ln w="12700">
            <a:miter lim="400000"/>
          </a:ln>
        </p:spPr>
      </p:pic>
      <p:pic>
        <p:nvPicPr>
          <p:cNvPr id="173"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174"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175" name="The above image shows the programme of displaying the logo number…"/>
          <p:cNvSpPr txBox="1"/>
          <p:nvPr/>
        </p:nvSpPr>
        <p:spPr>
          <a:xfrm>
            <a:off x="1025482" y="10676056"/>
            <a:ext cx="22333037"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sz="4000" dirty="0"/>
              <a:t>위 </a:t>
            </a:r>
            <a:r>
              <a:rPr lang="ko-KR" altLang="en-US" sz="4000" dirty="0" err="1"/>
              <a:t>그림은“디지털</a:t>
            </a:r>
            <a:r>
              <a:rPr lang="ko-KR" altLang="en-US" sz="4000" dirty="0"/>
              <a:t> </a:t>
            </a:r>
            <a:r>
              <a:rPr lang="ko-KR" altLang="en-US" sz="4000" dirty="0" err="1"/>
              <a:t>디스플레이”를</a:t>
            </a:r>
            <a:r>
              <a:rPr lang="ko-KR" altLang="en-US" sz="4000" dirty="0"/>
              <a:t> 이용해 로고 숫자를 디스플레이 하는 프로그램을 보여주고 있어</a:t>
            </a:r>
            <a:r>
              <a:rPr lang="en-US" altLang="ko-KR" sz="4000" dirty="0"/>
              <a:t>.</a:t>
            </a:r>
            <a:r>
              <a:rPr lang="ko-KR" altLang="en-US" sz="4000" dirty="0"/>
              <a:t> </a:t>
            </a:r>
            <a:endParaRPr lang="en-US" altLang="ko-KR" sz="4000" dirty="0"/>
          </a:p>
          <a:p>
            <a:pPr>
              <a:lnSpc>
                <a:spcPct val="150000"/>
              </a:lnSpc>
              <a:defRPr sz="4000">
                <a:solidFill>
                  <a:srgbClr val="41CAD0"/>
                </a:solidFill>
              </a:defRPr>
            </a:pPr>
            <a:r>
              <a:rPr lang="ko-KR" altLang="en-US" sz="4000" dirty="0"/>
              <a:t>이것이 우리에게 로고 숫자를 알 수 있게 해주는 거지</a:t>
            </a:r>
            <a:r>
              <a:rPr lang="en-US" altLang="ko-KR" sz="4000" dirty="0"/>
              <a:t>.</a:t>
            </a:r>
            <a:endParaRPr lang="ko-KR" altLang="en-US" sz="4000"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8"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79" name="Training"/>
          <p:cNvSpPr txBox="1"/>
          <p:nvPr/>
        </p:nvSpPr>
        <p:spPr>
          <a:xfrm>
            <a:off x="11264664" y="6345039"/>
            <a:ext cx="18546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훈 </a:t>
            </a:r>
            <a:r>
              <a:rPr lang="ko-KR" altLang="en-US" dirty="0" err="1"/>
              <a:t>련</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545</Words>
  <Application>Microsoft Office PowerPoint</Application>
  <PresentationFormat>사용자 지정</PresentationFormat>
  <Paragraphs>74</Paragraphs>
  <Slides>15</Slides>
  <Notes>0</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15</vt:i4>
      </vt:variant>
    </vt:vector>
  </HeadingPairs>
  <TitlesOfParts>
    <vt:vector size="19" baseType="lpstr">
      <vt:lpstr>Helvetica Neue</vt:lpstr>
      <vt:lpstr>Helvetica Neue Light</vt:lpstr>
      <vt:lpstr>Helvetica Neue Medium</vt:lpstr>
      <vt:lpstr>White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구 현선</cp:lastModifiedBy>
  <cp:revision>5</cp:revision>
  <dcterms:modified xsi:type="dcterms:W3CDTF">2020-05-23T14:29:39Z</dcterms:modified>
</cp:coreProperties>
</file>