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864" y="1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1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How to Become A GEIO Pilot？…">
            <a:extLst>
              <a:ext uri="{FF2B5EF4-FFF2-40B4-BE49-F238E27FC236}">
                <a16:creationId xmlns:a16="http://schemas.microsoft.com/office/drawing/2014/main" id="{98402D86-C95A-4D3B-8E00-34AB15A1178A}"/>
              </a:ext>
            </a:extLst>
          </p:cNvPr>
          <p:cNvGrpSpPr/>
          <p:nvPr/>
        </p:nvGrpSpPr>
        <p:grpSpPr>
          <a:xfrm>
            <a:off x="8788439" y="8313420"/>
            <a:ext cx="13617408" cy="4087872"/>
            <a:chOff x="-6350" y="159867"/>
            <a:chExt cx="13617407" cy="4087871"/>
          </a:xfrm>
        </p:grpSpPr>
        <p:sp>
          <p:nvSpPr>
            <p:cNvPr id="6" name="How to Become A GEIO Pilot？…">
              <a:extLst>
                <a:ext uri="{FF2B5EF4-FFF2-40B4-BE49-F238E27FC236}">
                  <a16:creationId xmlns:a16="http://schemas.microsoft.com/office/drawing/2014/main" id="{30486E87-8F78-45D8-92DE-EFB57DBEEC79}"/>
                </a:ext>
              </a:extLst>
            </p:cNvPr>
            <p:cNvSpPr txBox="1"/>
            <p:nvPr/>
          </p:nvSpPr>
          <p:spPr>
            <a:xfrm>
              <a:off x="101600" y="197682"/>
              <a:ext cx="13401507" cy="3820340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dirty="0"/>
                <a:t>GEIO</a:t>
              </a:r>
              <a:r>
                <a:rPr lang="en-US" altLang="ko-KR" dirty="0"/>
                <a:t> </a:t>
              </a:r>
              <a:r>
                <a:rPr lang="ko-KR" altLang="en-US" dirty="0"/>
                <a:t>파일럿이 되는 방법</a:t>
              </a:r>
              <a:endParaRPr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rPr dirty="0"/>
                <a:t>Lesson </a:t>
              </a:r>
              <a:r>
                <a:rPr lang="en-US" altLang="ko-KR" dirty="0"/>
                <a:t>10</a:t>
              </a:r>
              <a:r>
                <a:rPr dirty="0"/>
                <a:t>: </a:t>
              </a:r>
              <a:r>
                <a:rPr lang="ko-KR" altLang="en-US" dirty="0"/>
                <a:t>경로 계획</a:t>
              </a:r>
              <a:endParaRPr lang="en-US" altLang="ko-KR"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7" name="How to Become A GEIO Pilot？…" descr="How to Become A GEIO Pilot？…">
              <a:extLst>
                <a:ext uri="{FF2B5EF4-FFF2-40B4-BE49-F238E27FC236}">
                  <a16:creationId xmlns:a16="http://schemas.microsoft.com/office/drawing/2014/main" id="{3038EB4D-189B-4B4B-9A5B-CBA0643B859F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50" y="159867"/>
              <a:ext cx="13617407" cy="40878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From the last task, we know that the use of “Repeat times” code could reduce the…"/>
          <p:cNvSpPr txBox="1"/>
          <p:nvPr/>
        </p:nvSpPr>
        <p:spPr>
          <a:xfrm>
            <a:off x="5059636" y="10319010"/>
            <a:ext cx="12303048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마지막 과제에서 우리는 </a:t>
            </a:r>
            <a:r>
              <a:rPr lang="en-US" altLang="ko-KR" dirty="0"/>
              <a:t>“x</a:t>
            </a:r>
            <a:r>
              <a:rPr lang="ko-KR" altLang="en-US" dirty="0"/>
              <a:t>회 반복</a:t>
            </a:r>
            <a:r>
              <a:rPr lang="en-US" altLang="ko-KR" dirty="0"/>
              <a:t>" </a:t>
            </a:r>
            <a:r>
              <a:rPr lang="ko-KR" altLang="en-US" dirty="0"/>
              <a:t>코드를 사용하면 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프로그램의 코드 수를 줄일 수 있다는 것을 알게 </a:t>
            </a:r>
            <a:r>
              <a:rPr lang="ko-KR" altLang="en-US" dirty="0" err="1"/>
              <a:t>됐어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그런데 왜 코드 수를 줄여야 하는 거지</a:t>
            </a:r>
            <a:r>
              <a:rPr lang="en-US" altLang="ko-KR" dirty="0"/>
              <a:t>?</a:t>
            </a:r>
            <a:endParaRPr lang="en-US" dirty="0"/>
          </a:p>
        </p:txBody>
      </p:sp>
      <p:pic>
        <p:nvPicPr>
          <p:cNvPr id="190" name="IMG_3931.PNG" descr="IMG_393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Let’s do the maths: 2+2+2+2+2+2+2+2+2+2=?…"/>
          <p:cNvSpPr txBox="1"/>
          <p:nvPr/>
        </p:nvSpPr>
        <p:spPr>
          <a:xfrm>
            <a:off x="2857348" y="10362826"/>
            <a:ext cx="17604178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계산을 해보자</a:t>
            </a:r>
            <a:r>
              <a:rPr lang="en-US" altLang="ko-KR" dirty="0"/>
              <a:t>: 2+2+2+2+2+2+2=?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답은 </a:t>
            </a:r>
            <a:r>
              <a:rPr lang="en-US" altLang="ko-KR" dirty="0"/>
              <a:t>20</a:t>
            </a:r>
            <a:r>
              <a:rPr lang="ko-KR" altLang="en-US" dirty="0"/>
              <a:t>야</a:t>
            </a:r>
            <a:r>
              <a:rPr lang="en-US" altLang="ko-KR" dirty="0"/>
              <a:t>. </a:t>
            </a:r>
            <a:r>
              <a:rPr lang="ko-KR" altLang="en-US" dirty="0"/>
              <a:t>하지만 우리는 </a:t>
            </a:r>
            <a:r>
              <a:rPr lang="en-US" altLang="ko-KR" dirty="0"/>
              <a:t>10</a:t>
            </a:r>
            <a:r>
              <a:rPr lang="ko-KR" altLang="en-US" dirty="0"/>
              <a:t>번 계산해야 하는데</a:t>
            </a:r>
            <a:r>
              <a:rPr lang="en-US" altLang="ko-KR" dirty="0"/>
              <a:t>, </a:t>
            </a:r>
            <a:r>
              <a:rPr lang="ko-KR" altLang="en-US" dirty="0"/>
              <a:t>이것은 시간이 많이 소요돼</a:t>
            </a:r>
            <a:r>
              <a:rPr lang="en-US" altLang="ko-KR" dirty="0"/>
              <a:t>. </a:t>
            </a:r>
          </a:p>
        </p:txBody>
      </p:sp>
      <p:sp>
        <p:nvSpPr>
          <p:cNvPr id="192" name="Let’s do maths again: 2x10=? The answer is also 20.…"/>
          <p:cNvSpPr txBox="1"/>
          <p:nvPr/>
        </p:nvSpPr>
        <p:spPr>
          <a:xfrm>
            <a:off x="4034516" y="10592485"/>
            <a:ext cx="14353288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산수를 다시 해보자 </a:t>
            </a:r>
            <a:r>
              <a:rPr lang="en-US" altLang="ko-KR" dirty="0"/>
              <a:t>: 2x10=? </a:t>
            </a:r>
            <a:r>
              <a:rPr lang="ko-KR" altLang="en-US" dirty="0"/>
              <a:t>정답도 </a:t>
            </a:r>
            <a:r>
              <a:rPr lang="en-US" altLang="ko-KR" dirty="0"/>
              <a:t>20</a:t>
            </a:r>
            <a:r>
              <a:rPr lang="ko-KR" altLang="en-US" dirty="0"/>
              <a:t>이야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하지만 이번에는 한 번만 계산하면 되니까</a:t>
            </a:r>
            <a:r>
              <a:rPr lang="en-US" altLang="ko-KR" dirty="0"/>
              <a:t>, </a:t>
            </a:r>
            <a:r>
              <a:rPr lang="ko-KR" altLang="en-US" dirty="0"/>
              <a:t>비교적 효율적이야</a:t>
            </a:r>
            <a:r>
              <a:rPr lang="en-US" altLang="ko-KR" dirty="0"/>
              <a:t>..</a:t>
            </a:r>
          </a:p>
        </p:txBody>
      </p:sp>
      <p:sp>
        <p:nvSpPr>
          <p:cNvPr id="193" name="In the programme, we can consider “Repeat” code as the multiplication, as it…"/>
          <p:cNvSpPr txBox="1"/>
          <p:nvPr/>
        </p:nvSpPr>
        <p:spPr>
          <a:xfrm>
            <a:off x="3711364" y="10460520"/>
            <a:ext cx="15366386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프로그램에서 </a:t>
            </a:r>
            <a:r>
              <a:rPr lang="en-US" altLang="ko-KR" dirty="0"/>
              <a:t>“</a:t>
            </a:r>
            <a:r>
              <a:rPr lang="ko-KR" altLang="en-US" dirty="0"/>
              <a:t>반복</a:t>
            </a:r>
            <a:r>
              <a:rPr lang="en-US" altLang="ko-KR" dirty="0"/>
              <a:t>" </a:t>
            </a:r>
            <a:r>
              <a:rPr lang="ko-KR" altLang="en-US" dirty="0"/>
              <a:t>코드를 곱셈으로 생각해 볼 수 있는데</a:t>
            </a:r>
            <a:r>
              <a:rPr lang="en-US" altLang="ko-KR" dirty="0"/>
              <a:t>, </a:t>
            </a:r>
            <a:r>
              <a:rPr lang="ko-KR" altLang="en-US" dirty="0"/>
              <a:t>그것은 </a:t>
            </a:r>
            <a:endParaRPr lang="en-US" altLang="ko-KR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코드의 수를 줄이고 프로그램의 효율성을 높일 수 있기 때문이야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89" grpId="2" animBg="1" advAuto="0"/>
      <p:bldP spid="191" grpId="3" animBg="1" advAuto="0"/>
      <p:bldP spid="191" grpId="4" animBg="1" advAuto="0"/>
      <p:bldP spid="192" grpId="5" animBg="1" advAuto="0"/>
      <p:bldP spid="192" grpId="6" animBg="1" advAuto="0"/>
      <p:bldP spid="193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raining task 2: Let GEIO draw the path of a equilateral triangle (side length 30cm)."/>
          <p:cNvSpPr txBox="1"/>
          <p:nvPr/>
        </p:nvSpPr>
        <p:spPr>
          <a:xfrm>
            <a:off x="1097818" y="11137721"/>
            <a:ext cx="22188363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 과제 </a:t>
            </a:r>
            <a:r>
              <a:rPr lang="en-US" altLang="ko-KR" dirty="0"/>
              <a:t>2: GEIO</a:t>
            </a:r>
            <a:r>
              <a:rPr lang="ko-KR" altLang="en-US" dirty="0"/>
              <a:t>가 정삼각형</a:t>
            </a:r>
            <a:r>
              <a:rPr lang="en-US" altLang="ko-KR" dirty="0"/>
              <a:t>(</a:t>
            </a:r>
            <a:r>
              <a:rPr lang="ko-KR" altLang="en-US" dirty="0"/>
              <a:t>측면 길이 </a:t>
            </a:r>
            <a:r>
              <a:rPr lang="en-US" altLang="ko-KR" dirty="0"/>
              <a:t>30cm)</a:t>
            </a:r>
            <a:r>
              <a:rPr lang="ko-KR" altLang="en-US" dirty="0"/>
              <a:t>의 길을 그리게 해보자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199" name="三角形"/>
          <p:cNvSpPr/>
          <p:nvPr/>
        </p:nvSpPr>
        <p:spPr>
          <a:xfrm>
            <a:off x="10032999" y="4137128"/>
            <a:ext cx="4572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线条"/>
          <p:cNvSpPr/>
          <p:nvPr/>
        </p:nvSpPr>
        <p:spPr>
          <a:xfrm>
            <a:off x="7647008" y="7912100"/>
            <a:ext cx="242277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圆形"/>
          <p:cNvSpPr/>
          <p:nvPr/>
        </p:nvSpPr>
        <p:spPr>
          <a:xfrm>
            <a:off x="10019894" y="7860958"/>
            <a:ext cx="127001" cy="12700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A"/>
          <p:cNvSpPr txBox="1"/>
          <p:nvPr/>
        </p:nvSpPr>
        <p:spPr>
          <a:xfrm>
            <a:off x="9895752" y="7968681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03" name="In the above image, we assume that GEIO moves from point C to point A. When it reaches A, it should turn its direction from Line AD to Line AB. We have already known that Angle DAC is 180°, and Angle BAC is 60°, and thus Angle DAB is 120°. So, GEIO should turn 120°."/>
          <p:cNvSpPr txBox="1"/>
          <p:nvPr/>
        </p:nvSpPr>
        <p:spPr>
          <a:xfrm>
            <a:off x="1033555" y="10171967"/>
            <a:ext cx="22188363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위 이미지에서 우리는 </a:t>
            </a:r>
            <a:r>
              <a:rPr lang="en-US" altLang="ko-KR" dirty="0"/>
              <a:t>GEIO</a:t>
            </a:r>
            <a:r>
              <a:rPr lang="ko-KR" altLang="ko-KR" dirty="0"/>
              <a:t>가</a:t>
            </a:r>
            <a:r>
              <a:rPr lang="en-US" altLang="ko-KR" dirty="0"/>
              <a:t> C </a:t>
            </a:r>
            <a:r>
              <a:rPr lang="ko-KR" altLang="ko-KR" dirty="0"/>
              <a:t>지점에서</a:t>
            </a:r>
            <a:r>
              <a:rPr lang="en-US" altLang="ko-KR" dirty="0"/>
              <a:t> A </a:t>
            </a:r>
            <a:r>
              <a:rPr lang="ko-KR" altLang="ko-KR" dirty="0"/>
              <a:t>지점으로 이동한다고 가정할 수 있어</a:t>
            </a:r>
            <a:r>
              <a:rPr lang="en-US" altLang="ko-KR" dirty="0"/>
              <a:t>. A</a:t>
            </a:r>
            <a:r>
              <a:rPr lang="ko-KR" altLang="ko-KR" dirty="0"/>
              <a:t>에 도달하면</a:t>
            </a:r>
            <a:r>
              <a:rPr lang="en-US" altLang="ko-KR" dirty="0"/>
              <a:t> AD</a:t>
            </a:r>
            <a:r>
              <a:rPr lang="ko-KR" altLang="ko-KR" dirty="0"/>
              <a:t>라인에서</a:t>
            </a:r>
            <a:r>
              <a:rPr lang="en-US" altLang="ko-KR" dirty="0"/>
              <a:t> AB</a:t>
            </a:r>
            <a:r>
              <a:rPr lang="ko-KR" altLang="ko-KR" dirty="0"/>
              <a:t>라인으로 방향을 돌려야 해</a:t>
            </a:r>
            <a:r>
              <a:rPr lang="en-US" altLang="ko-KR" dirty="0"/>
              <a:t>. </a:t>
            </a:r>
            <a:r>
              <a:rPr lang="ko-KR" altLang="ko-KR" dirty="0"/>
              <a:t>우리는 이미</a:t>
            </a:r>
            <a:r>
              <a:rPr lang="en-US" altLang="ko-KR" dirty="0"/>
              <a:t> DAC </a:t>
            </a:r>
            <a:r>
              <a:rPr lang="ko-KR" altLang="ko-KR" dirty="0"/>
              <a:t>각도가</a:t>
            </a:r>
            <a:r>
              <a:rPr lang="en-US" altLang="ko-KR" dirty="0"/>
              <a:t> 180°</a:t>
            </a:r>
            <a:r>
              <a:rPr lang="ko-KR" altLang="ko-KR" dirty="0"/>
              <a:t>이고</a:t>
            </a:r>
            <a:r>
              <a:rPr lang="en-US" altLang="ko-KR" dirty="0"/>
              <a:t> BAC </a:t>
            </a:r>
            <a:r>
              <a:rPr lang="ko-KR" altLang="ko-KR" dirty="0"/>
              <a:t>각도가</a:t>
            </a:r>
            <a:r>
              <a:rPr lang="en-US" altLang="ko-KR" dirty="0"/>
              <a:t> 60°</a:t>
            </a:r>
            <a:r>
              <a:rPr lang="ko-KR" altLang="ko-KR" dirty="0"/>
              <a:t>이며 </a:t>
            </a:r>
            <a:r>
              <a:rPr lang="en-US" altLang="ko-KR" dirty="0"/>
              <a:t>DAB </a:t>
            </a:r>
            <a:r>
              <a:rPr lang="ko-KR" altLang="ko-KR" dirty="0"/>
              <a:t>각도가</a:t>
            </a:r>
            <a:r>
              <a:rPr lang="en-US" altLang="ko-KR" dirty="0"/>
              <a:t> 120°</a:t>
            </a:r>
            <a:r>
              <a:rPr lang="ko-KR" altLang="ko-KR" dirty="0"/>
              <a:t>임을 알고 있어</a:t>
            </a:r>
            <a:r>
              <a:rPr lang="en-US" altLang="ko-KR" dirty="0"/>
              <a:t>. </a:t>
            </a:r>
            <a:r>
              <a:rPr lang="ko-KR" altLang="ko-KR" dirty="0"/>
              <a:t>그래서</a:t>
            </a:r>
            <a:r>
              <a:rPr lang="en-US" altLang="ko-KR" dirty="0"/>
              <a:t> GEIO</a:t>
            </a:r>
            <a:r>
              <a:rPr lang="ko-KR" altLang="ko-KR" dirty="0"/>
              <a:t>는</a:t>
            </a:r>
            <a:r>
              <a:rPr lang="en-US" altLang="ko-KR" dirty="0"/>
              <a:t> 120°</a:t>
            </a:r>
            <a:r>
              <a:rPr lang="ko-KR" altLang="en-US" dirty="0"/>
              <a:t>를</a:t>
            </a:r>
            <a:r>
              <a:rPr lang="ko-KR" altLang="ko-KR" dirty="0"/>
              <a:t> 회전해야 해</a:t>
            </a:r>
            <a:r>
              <a:rPr lang="en-US" altLang="ko-KR" dirty="0"/>
              <a:t>. </a:t>
            </a:r>
            <a:endParaRPr lang="ko-KR" altLang="ko-KR" dirty="0"/>
          </a:p>
        </p:txBody>
      </p:sp>
      <p:sp>
        <p:nvSpPr>
          <p:cNvPr id="204" name="B"/>
          <p:cNvSpPr txBox="1"/>
          <p:nvPr/>
        </p:nvSpPr>
        <p:spPr>
          <a:xfrm>
            <a:off x="12127737" y="3555126"/>
            <a:ext cx="38252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05" name="C"/>
          <p:cNvSpPr txBox="1"/>
          <p:nvPr/>
        </p:nvSpPr>
        <p:spPr>
          <a:xfrm>
            <a:off x="14645512" y="7644234"/>
            <a:ext cx="39662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06" name="120°"/>
          <p:cNvSpPr txBox="1"/>
          <p:nvPr/>
        </p:nvSpPr>
        <p:spPr>
          <a:xfrm>
            <a:off x="9197662" y="7136234"/>
            <a:ext cx="90220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120°</a:t>
            </a:r>
          </a:p>
        </p:txBody>
      </p:sp>
      <p:sp>
        <p:nvSpPr>
          <p:cNvPr id="207" name="60°"/>
          <p:cNvSpPr txBox="1"/>
          <p:nvPr/>
        </p:nvSpPr>
        <p:spPr>
          <a:xfrm>
            <a:off x="10239626" y="7420546"/>
            <a:ext cx="69037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60°</a:t>
            </a:r>
          </a:p>
        </p:txBody>
      </p:sp>
      <p:sp>
        <p:nvSpPr>
          <p:cNvPr id="208" name="Problem with the angles. The angle of a equilateral triangle is 60°, but why…"/>
          <p:cNvSpPr txBox="1"/>
          <p:nvPr/>
        </p:nvSpPr>
        <p:spPr>
          <a:xfrm>
            <a:off x="1097817" y="10583211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문제는 각도야</a:t>
            </a:r>
            <a:r>
              <a:rPr lang="en-US" altLang="ko-KR" sz="4000" dirty="0"/>
              <a:t>. </a:t>
            </a:r>
            <a:r>
              <a:rPr lang="ko-KR" altLang="ko-KR" sz="4000" dirty="0"/>
              <a:t>정삼각형의 각도는</a:t>
            </a:r>
            <a:r>
              <a:rPr lang="en-US" altLang="ko-KR" sz="4000" dirty="0"/>
              <a:t> 60</a:t>
            </a:r>
            <a:r>
              <a:rPr lang="ko-KR" altLang="ko-KR" sz="4000" dirty="0"/>
              <a:t>도인데 </a:t>
            </a:r>
            <a:r>
              <a:rPr lang="en-US" altLang="ko-KR" sz="4000" dirty="0"/>
              <a:t>GEIO</a:t>
            </a:r>
            <a:r>
              <a:rPr lang="ko-KR" altLang="ko-KR" sz="4000" dirty="0"/>
              <a:t>가 각 회전 지점에서</a:t>
            </a:r>
            <a:r>
              <a:rPr lang="en-US" altLang="ko-KR" sz="4000" dirty="0"/>
              <a:t> 60° </a:t>
            </a:r>
            <a:r>
              <a:rPr lang="ko-KR" altLang="ko-KR" sz="4000" dirty="0"/>
              <a:t>회전한 후에</a:t>
            </a:r>
            <a:r>
              <a:rPr lang="ko-KR" altLang="en-US" sz="4000" dirty="0"/>
              <a:t>도</a:t>
            </a:r>
            <a:r>
              <a:rPr lang="ko-KR" altLang="ko-KR" sz="4000" dirty="0"/>
              <a:t> </a:t>
            </a:r>
            <a:endParaRPr lang="en-US" altLang="ko-KR" sz="4000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왜 </a:t>
            </a:r>
            <a:r>
              <a:rPr lang="ko-KR" altLang="en-US" sz="4000" dirty="0"/>
              <a:t>우리는 </a:t>
            </a:r>
            <a:r>
              <a:rPr lang="ko-KR" altLang="ko-KR" sz="4000" dirty="0"/>
              <a:t>적절한 도형을 그릴 수 없을까</a:t>
            </a:r>
            <a:r>
              <a:rPr lang="en-US" altLang="ko-KR" sz="4000" dirty="0"/>
              <a:t>?</a:t>
            </a:r>
            <a:endParaRPr lang="ko-KR" altLang="ko-KR" sz="4000" dirty="0"/>
          </a:p>
        </p:txBody>
      </p:sp>
      <p:sp>
        <p:nvSpPr>
          <p:cNvPr id="209" name="What is a equilateral triangle? If the length of all the three sides of a triangle are all the same, then this triangle is equilateral. Moreover, the three angles of the equilateral…"/>
          <p:cNvSpPr txBox="1"/>
          <p:nvPr/>
        </p:nvSpPr>
        <p:spPr>
          <a:xfrm>
            <a:off x="1416080" y="10633632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정삼각형</a:t>
            </a:r>
            <a:r>
              <a:rPr lang="ko-KR" altLang="en-US" sz="4000" dirty="0"/>
              <a:t>은</a:t>
            </a:r>
            <a:r>
              <a:rPr lang="ko-KR" altLang="ko-KR" sz="4000" dirty="0"/>
              <a:t> 무엇</a:t>
            </a:r>
            <a:r>
              <a:rPr lang="ko-KR" altLang="en-US" sz="4000" dirty="0"/>
              <a:t>이지</a:t>
            </a:r>
            <a:r>
              <a:rPr lang="en-US" altLang="ko-KR" sz="4000" dirty="0"/>
              <a:t>? </a:t>
            </a:r>
            <a:r>
              <a:rPr lang="ko-KR" altLang="ko-KR" sz="4000" dirty="0"/>
              <a:t>삼각형의 세 변의 길이가 모두 같다면</a:t>
            </a:r>
            <a:r>
              <a:rPr lang="en-US" altLang="ko-KR" sz="4000" dirty="0"/>
              <a:t>, </a:t>
            </a:r>
            <a:r>
              <a:rPr lang="ko-KR" altLang="en-US" sz="4000" dirty="0"/>
              <a:t>그 것은</a:t>
            </a:r>
            <a:r>
              <a:rPr lang="ko-KR" altLang="ko-KR" sz="4000" dirty="0"/>
              <a:t> 정</a:t>
            </a:r>
            <a:r>
              <a:rPr lang="ko-KR" altLang="en-US" sz="4000" dirty="0"/>
              <a:t>삼</a:t>
            </a:r>
            <a:r>
              <a:rPr lang="ko-KR" altLang="ko-KR" sz="4000" dirty="0"/>
              <a:t>각형이야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더</a:t>
            </a:r>
            <a:r>
              <a:rPr lang="ko-KR" altLang="en-US" sz="4000" dirty="0"/>
              <a:t>불어</a:t>
            </a:r>
            <a:r>
              <a:rPr lang="ko-KR" altLang="ko-KR" sz="4000" dirty="0"/>
              <a:t> 정삼각형의 세 각도는 모두</a:t>
            </a:r>
            <a:r>
              <a:rPr lang="en-US" altLang="ko-KR" sz="4000" dirty="0"/>
              <a:t> 60°</a:t>
            </a:r>
            <a:r>
              <a:rPr lang="ko-KR" altLang="ko-KR" sz="4000" dirty="0"/>
              <a:t>야</a:t>
            </a:r>
            <a:r>
              <a:rPr lang="en-US" altLang="ko-KR" sz="4000" dirty="0"/>
              <a:t>. </a:t>
            </a:r>
            <a:r>
              <a:rPr lang="ko-KR" altLang="ko-KR" sz="4000" dirty="0"/>
              <a:t>이제 그 도형을 그려보자</a:t>
            </a:r>
            <a:r>
              <a:rPr lang="en-US" altLang="ko-KR" sz="4000" dirty="0"/>
              <a:t>. </a:t>
            </a:r>
            <a:endParaRPr lang="ko-KR" altLang="ko-KR" sz="4000" dirty="0"/>
          </a:p>
        </p:txBody>
      </p:sp>
      <p:sp>
        <p:nvSpPr>
          <p:cNvPr id="210" name="D"/>
          <p:cNvSpPr txBox="1"/>
          <p:nvPr/>
        </p:nvSpPr>
        <p:spPr>
          <a:xfrm>
            <a:off x="7391154" y="7968681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</a:t>
            </a:r>
          </a:p>
        </p:txBody>
      </p:sp>
      <p:pic>
        <p:nvPicPr>
          <p:cNvPr id="211" name="IMG_3932.PNG" descr="IMG_39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2" y="2388258"/>
            <a:ext cx="12839056" cy="6833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100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8" grpId="2" animBg="1" advAuto="0"/>
      <p:bldP spid="203" grpId="7" animBg="1" advAuto="0"/>
      <p:bldP spid="208" grpId="5" animBg="1" advAuto="0"/>
      <p:bldP spid="208" grpId="6" animBg="1" advAuto="0"/>
      <p:bldP spid="209" grpId="3" animBg="1" advAuto="0"/>
      <p:bldP spid="209" grpId="4" animBg="1" advAuto="0"/>
      <p:bldP spid="211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hallenge"/>
          <p:cNvSpPr txBox="1"/>
          <p:nvPr/>
        </p:nvSpPr>
        <p:spPr>
          <a:xfrm>
            <a:off x="11371261" y="6345039"/>
            <a:ext cx="16414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도전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oday you are required to go patrol in the whole camp. We noticed that in our camp there are several buildings (blue blocks), and 4 check points. Your job is to let your GEIO start from C1, and reach each of the 4 check points in numerical sequence, without hitting any building."/>
          <p:cNvSpPr txBox="1"/>
          <p:nvPr/>
        </p:nvSpPr>
        <p:spPr>
          <a:xfrm>
            <a:off x="892982" y="10214392"/>
            <a:ext cx="22598036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오늘 너는 전 캠프를 순찰해야 해</a:t>
            </a:r>
            <a:r>
              <a:rPr lang="en-US" altLang="ko-KR" dirty="0"/>
              <a:t>. </a:t>
            </a:r>
            <a:r>
              <a:rPr lang="ko-KR" altLang="ko-KR" dirty="0"/>
              <a:t>우리 캠프에는 여러 개의 건물</a:t>
            </a:r>
            <a:r>
              <a:rPr lang="en-US" altLang="ko-KR" dirty="0"/>
              <a:t>(</a:t>
            </a:r>
            <a:r>
              <a:rPr lang="ko-KR" altLang="ko-KR" dirty="0"/>
              <a:t>파란색 블록</a:t>
            </a:r>
            <a:r>
              <a:rPr lang="en-US" altLang="ko-KR" dirty="0"/>
              <a:t>)</a:t>
            </a:r>
            <a:r>
              <a:rPr lang="ko-KR" altLang="ko-KR" dirty="0"/>
              <a:t>과</a:t>
            </a:r>
            <a:r>
              <a:rPr lang="en-US" altLang="ko-KR" dirty="0"/>
              <a:t> 4</a:t>
            </a:r>
            <a:r>
              <a:rPr lang="ko-KR" altLang="ko-KR" dirty="0"/>
              <a:t>개의 체크포인트가 있어</a:t>
            </a:r>
            <a:r>
              <a:rPr lang="en-US" altLang="ko-KR" dirty="0"/>
              <a:t>. </a:t>
            </a:r>
            <a:r>
              <a:rPr lang="ko-KR" altLang="ko-KR" dirty="0"/>
              <a:t>너의 일은</a:t>
            </a:r>
            <a:r>
              <a:rPr lang="en-US" altLang="ko-KR" dirty="0"/>
              <a:t> GEIO</a:t>
            </a:r>
            <a:r>
              <a:rPr lang="ko-KR" altLang="ko-KR" dirty="0"/>
              <a:t>가</a:t>
            </a:r>
            <a:r>
              <a:rPr lang="en-US" altLang="ko-KR" dirty="0"/>
              <a:t> C1</a:t>
            </a:r>
            <a:r>
              <a:rPr lang="ko-KR" altLang="ko-KR" dirty="0"/>
              <a:t>에서 시작하여 어떠한 건물도 부딪치지 않고 </a:t>
            </a:r>
            <a:r>
              <a:rPr lang="ko-KR" altLang="en-US" dirty="0"/>
              <a:t>순서대로 </a:t>
            </a:r>
            <a:r>
              <a:rPr lang="en-US" altLang="ko-KR" dirty="0"/>
              <a:t>4</a:t>
            </a:r>
            <a:r>
              <a:rPr lang="ko-KR" altLang="ko-KR" dirty="0"/>
              <a:t>개의 체크 포인트에 도달하도록 하는 거야</a:t>
            </a:r>
            <a:r>
              <a:rPr lang="en-US" altLang="ko-KR" dirty="0"/>
              <a:t>. </a:t>
            </a:r>
            <a:endParaRPr lang="ko-KR" altLang="ko-KR" dirty="0"/>
          </a:p>
        </p:txBody>
      </p:sp>
      <p:pic>
        <p:nvPicPr>
          <p:cNvPr id="221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2"/>
            <a:ext cx="30106978" cy="1538543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23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25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26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27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28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29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30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31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32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33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34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35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36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37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正方形"/>
          <p:cNvSpPr/>
          <p:nvPr/>
        </p:nvSpPr>
        <p:spPr>
          <a:xfrm>
            <a:off x="7021758" y="6799801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正方形"/>
          <p:cNvSpPr/>
          <p:nvPr/>
        </p:nvSpPr>
        <p:spPr>
          <a:xfrm>
            <a:off x="4465744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1" name="正方形"/>
          <p:cNvSpPr/>
          <p:nvPr/>
        </p:nvSpPr>
        <p:spPr>
          <a:xfrm>
            <a:off x="7021758" y="172520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正方形"/>
          <p:cNvSpPr/>
          <p:nvPr/>
        </p:nvSpPr>
        <p:spPr>
          <a:xfrm>
            <a:off x="8306117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正方形"/>
          <p:cNvSpPr/>
          <p:nvPr/>
        </p:nvSpPr>
        <p:spPr>
          <a:xfrm>
            <a:off x="10874831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5" name="正方形"/>
          <p:cNvSpPr/>
          <p:nvPr/>
        </p:nvSpPr>
        <p:spPr>
          <a:xfrm>
            <a:off x="10874831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正方形"/>
          <p:cNvSpPr/>
          <p:nvPr/>
        </p:nvSpPr>
        <p:spPr>
          <a:xfrm>
            <a:off x="10874831" y="29859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正方形"/>
          <p:cNvSpPr/>
          <p:nvPr/>
        </p:nvSpPr>
        <p:spPr>
          <a:xfrm>
            <a:off x="13392746" y="172520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正方形"/>
          <p:cNvSpPr/>
          <p:nvPr/>
        </p:nvSpPr>
        <p:spPr>
          <a:xfrm>
            <a:off x="13392746" y="6768051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Excellent pilots! You are acting like true GJS soldiers now."/>
          <p:cNvSpPr txBox="1"/>
          <p:nvPr/>
        </p:nvSpPr>
        <p:spPr>
          <a:xfrm>
            <a:off x="5186080" y="11234127"/>
            <a:ext cx="1401184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훌륭해</a:t>
            </a:r>
            <a:r>
              <a:rPr lang="en-US" altLang="ko-KR" dirty="0"/>
              <a:t>! </a:t>
            </a:r>
            <a:r>
              <a:rPr lang="ko-KR" altLang="ko-KR" dirty="0"/>
              <a:t>넌 이제 진정한 </a:t>
            </a:r>
            <a:r>
              <a:rPr lang="en-US" altLang="ko-KR" dirty="0"/>
              <a:t>GJS </a:t>
            </a:r>
            <a:r>
              <a:rPr lang="ko-KR" altLang="en-US" dirty="0" err="1"/>
              <a:t>병사로서의</a:t>
            </a:r>
            <a:r>
              <a:rPr lang="ko-KR" altLang="en-US" dirty="0"/>
              <a:t> 모습이 보이고 </a:t>
            </a:r>
            <a:r>
              <a:rPr lang="ko-KR" altLang="ko-KR" dirty="0"/>
              <a:t>있</a:t>
            </a:r>
            <a:r>
              <a:rPr lang="ko-KR" altLang="en-US" dirty="0"/>
              <a:t>어</a:t>
            </a:r>
            <a:r>
              <a:rPr lang="en-US" altLang="ko-KR" dirty="0"/>
              <a:t>.</a:t>
            </a:r>
            <a:r>
              <a:rPr dirty="0"/>
              <a:t>.</a:t>
            </a:r>
          </a:p>
        </p:txBody>
      </p:sp>
      <p:sp>
        <p:nvSpPr>
          <p:cNvPr id="254" name="Now it is the time for review. Answer the above questions."/>
          <p:cNvSpPr txBox="1"/>
          <p:nvPr/>
        </p:nvSpPr>
        <p:spPr>
          <a:xfrm>
            <a:off x="4223210" y="11180875"/>
            <a:ext cx="154064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이번시간에 배운 것을 다시한번 복습해볼까</a:t>
            </a:r>
            <a:r>
              <a:rPr lang="en-US" altLang="ko-KR" dirty="0"/>
              <a:t>? </a:t>
            </a:r>
            <a:r>
              <a:rPr lang="ko-KR" altLang="en-US" dirty="0"/>
              <a:t>위의 질문에 답해보자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55" name="What are the most common geometric figur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ko-KR" dirty="0"/>
              <a:t>무엇이 가장 평범한 기하학적 도형인가</a:t>
            </a:r>
            <a:r>
              <a:rPr lang="en-US" altLang="ko-KR" dirty="0"/>
              <a:t>?</a:t>
            </a:r>
            <a:endParaRPr lang="ko-KR" altLang="ko-KR" dirty="0"/>
          </a:p>
        </p:txBody>
      </p:sp>
      <p:sp>
        <p:nvSpPr>
          <p:cNvPr id="256" name="What are the features of a square and a equilateral triang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ko-KR" dirty="0"/>
              <a:t>사각형과 정삼각형의 특징은 무엇인가</a:t>
            </a:r>
            <a:r>
              <a:rPr lang="en-US" altLang="ko-KR" dirty="0"/>
              <a:t>?</a:t>
            </a:r>
            <a:endParaRPr lang="ko-KR" altLang="ko-KR" dirty="0"/>
          </a:p>
        </p:txBody>
      </p:sp>
      <p:sp>
        <p:nvSpPr>
          <p:cNvPr id="257" name="How to optimise the patrol rout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경로</a:t>
            </a:r>
            <a:r>
              <a:rPr lang="ko-KR" altLang="ko-KR" dirty="0"/>
              <a:t>를 최대한 효율적으로 </a:t>
            </a:r>
            <a:r>
              <a:rPr lang="ko-KR" altLang="en-US" dirty="0"/>
              <a:t>순찰 </a:t>
            </a:r>
            <a:r>
              <a:rPr lang="ko-KR" altLang="ko-KR" dirty="0"/>
              <a:t>하려면 어떻게 해야 될까</a:t>
            </a:r>
            <a:r>
              <a:rPr lang="en-US" altLang="ko-KR" dirty="0"/>
              <a:t>?</a:t>
            </a:r>
            <a:endParaRPr lang="ko-KR" altLang="ko-K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6" animBg="1" advAuto="0"/>
      <p:bldP spid="254" grpId="1" animBg="1" advAuto="0"/>
      <p:bldP spid="254" grpId="5" animBg="1" advAuto="0"/>
      <p:bldP spid="255" grpId="2" animBg="1" advAuto="0"/>
      <p:bldP spid="256" grpId="3" animBg="1" advAuto="0"/>
      <p:bldP spid="257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2108311" y="11234126"/>
            <a:ext cx="2016738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</a:t>
            </a:r>
            <a:r>
              <a:rPr lang="ko-KR" altLang="ko-KR" dirty="0"/>
              <a:t>들 다시 돌아온 걸 환영해</a:t>
            </a:r>
            <a:r>
              <a:rPr lang="en-US" altLang="ko-KR" dirty="0"/>
              <a:t>! </a:t>
            </a:r>
            <a:r>
              <a:rPr lang="ko-KR" altLang="ko-KR" dirty="0"/>
              <a:t>나는 샘이야</a:t>
            </a:r>
            <a:r>
              <a:rPr lang="en-US" altLang="ko-KR" dirty="0"/>
              <a:t>. </a:t>
            </a:r>
            <a:r>
              <a:rPr lang="ko-KR" altLang="ko-KR" dirty="0"/>
              <a:t>지난 시간에 배운 것들 아직 기억하고 있지</a:t>
            </a:r>
            <a:r>
              <a:rPr lang="en-US" altLang="ko-KR" dirty="0"/>
              <a:t>? </a:t>
            </a:r>
            <a:endParaRPr lang="ko-KR" altLang="ko-KR" dirty="0"/>
          </a:p>
        </p:txBody>
      </p:sp>
      <p:sp>
        <p:nvSpPr>
          <p:cNvPr id="126" name="How does it feel to be an official GJS soldier? You have done great jobs last time,…"/>
          <p:cNvSpPr txBox="1"/>
          <p:nvPr/>
        </p:nvSpPr>
        <p:spPr>
          <a:xfrm>
            <a:off x="4117674" y="10668975"/>
            <a:ext cx="16148652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GJS </a:t>
            </a:r>
            <a:r>
              <a:rPr lang="ko-KR" altLang="en-US" dirty="0"/>
              <a:t>공식 병사가 된 소감이 어때</a:t>
            </a:r>
            <a:r>
              <a:rPr lang="en-US" altLang="ko-KR" dirty="0"/>
              <a:t>?  </a:t>
            </a:r>
            <a:r>
              <a:rPr lang="ko-KR" altLang="en-US" dirty="0"/>
              <a:t>지난 번엔 정말 수고 </a:t>
            </a:r>
            <a:r>
              <a:rPr lang="ko-KR" altLang="en-US" dirty="0" err="1"/>
              <a:t>많았어</a:t>
            </a:r>
            <a:r>
              <a:rPr lang="en-US" altLang="ko-KR" dirty="0"/>
              <a:t>!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하지만 이번에도 잘할 수 있지</a:t>
            </a:r>
            <a:r>
              <a:rPr lang="en-US" altLang="ko-KR" dirty="0"/>
              <a:t>? </a:t>
            </a:r>
            <a:r>
              <a:rPr lang="ko-KR" altLang="en-US" dirty="0"/>
              <a:t>자</a:t>
            </a:r>
            <a:r>
              <a:rPr lang="en-US" altLang="ko-KR" dirty="0"/>
              <a:t>, </a:t>
            </a:r>
            <a:r>
              <a:rPr lang="ko-KR" altLang="en-US" dirty="0"/>
              <a:t>오늘 우리가 무엇을 할 지 알아보자</a:t>
            </a:r>
            <a:r>
              <a:rPr lang="en-US" altLang="ko-KR" dirty="0"/>
              <a:t>!</a:t>
            </a:r>
          </a:p>
        </p:txBody>
      </p:sp>
      <p:sp>
        <p:nvSpPr>
          <p:cNvPr id="127" name="What is variabl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endParaRPr lang="en-US" altLang="ko-KR" dirty="0"/>
          </a:p>
          <a:p>
            <a:r>
              <a:rPr lang="ko-KR" altLang="ko-KR" dirty="0"/>
              <a:t>변수란 무엇인가</a:t>
            </a:r>
            <a:r>
              <a:rPr lang="en-US" altLang="ko-KR" dirty="0"/>
              <a:t>? </a:t>
            </a:r>
            <a:endParaRPr lang="ko-KR" altLang="ko-KR" dirty="0"/>
          </a:p>
          <a:p>
            <a:endParaRPr dirty="0"/>
          </a:p>
        </p:txBody>
      </p:sp>
      <p:sp>
        <p:nvSpPr>
          <p:cNvPr id="128" name="What should we do before using a variab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endParaRPr lang="en-US" altLang="ko-KR" dirty="0"/>
          </a:p>
          <a:p>
            <a:r>
              <a:rPr lang="ko-KR" altLang="ko-KR" dirty="0"/>
              <a:t>변수를 사용하기 전에 무엇을 해야</a:t>
            </a:r>
            <a:r>
              <a:rPr lang="en-US" altLang="ko-KR" dirty="0"/>
              <a:t> </a:t>
            </a:r>
            <a:r>
              <a:rPr lang="ko-KR" altLang="en-US" dirty="0"/>
              <a:t>할까</a:t>
            </a:r>
            <a:r>
              <a:rPr lang="en-US" altLang="ko-KR" dirty="0"/>
              <a:t>?</a:t>
            </a:r>
            <a:endParaRPr lang="ko-KR" altLang="ko-KR" dirty="0"/>
          </a:p>
          <a:p>
            <a:endParaRPr dirty="0"/>
          </a:p>
        </p:txBody>
      </p:sp>
      <p:sp>
        <p:nvSpPr>
          <p:cNvPr id="129" name="How many ways of calculating variables are ther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변수를 계산하는 방법은 몇 가지가 있을까</a:t>
            </a:r>
            <a:r>
              <a:rPr lang="en-US" altLang="ko-KR" dirty="0"/>
              <a:t>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986541" y="6345039"/>
            <a:ext cx="24109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n the Briefing section, let’s see what we are going to learn today."/>
          <p:cNvSpPr txBox="1"/>
          <p:nvPr/>
        </p:nvSpPr>
        <p:spPr>
          <a:xfrm>
            <a:off x="6326612" y="11234127"/>
            <a:ext cx="117307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r>
              <a:rPr lang="ko-KR" altLang="ko-KR" dirty="0"/>
              <a:t>에서는 우리가 오늘 무엇을 배울지 알아보자</a:t>
            </a:r>
            <a:r>
              <a:rPr lang="en-US" altLang="ko-KR" dirty="0"/>
              <a:t>.</a:t>
            </a:r>
            <a:endParaRPr lang="ko-KR" altLang="ko-KR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857F106-E99B-4F15-BAF6-3A00725CD8D5}"/>
              </a:ext>
            </a:extLst>
          </p:cNvPr>
          <p:cNvGrpSpPr/>
          <p:nvPr/>
        </p:nvGrpSpPr>
        <p:grpSpPr>
          <a:xfrm>
            <a:off x="7350623" y="1180376"/>
            <a:ext cx="9682754" cy="7786752"/>
            <a:chOff x="7350623" y="1180376"/>
            <a:chExt cx="9682754" cy="7786752"/>
          </a:xfrm>
        </p:grpSpPr>
        <p:sp>
          <p:nvSpPr>
            <p:cNvPr id="138" name="Topic…"/>
            <p:cNvSpPr txBox="1"/>
            <p:nvPr/>
          </p:nvSpPr>
          <p:spPr>
            <a:xfrm>
              <a:off x="7452224" y="1274932"/>
              <a:ext cx="9466852" cy="7489230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주제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“</a:t>
              </a:r>
              <a:r>
                <a:rPr lang="ko-KR" altLang="en-US" dirty="0"/>
                <a:t>경로 계획</a:t>
              </a:r>
              <a:r>
                <a:rPr dirty="0"/>
                <a:t>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숙지사항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기하학과 경로 계획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훈련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도형을 그려라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도전 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최적의 길을 찾아라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7" name="Topic…" descr="Topic…">
              <a:extLst>
                <a:ext uri="{FF2B5EF4-FFF2-40B4-BE49-F238E27FC236}">
                  <a16:creationId xmlns:a16="http://schemas.microsoft.com/office/drawing/2014/main" id="{886038E5-C14B-49C7-AA9B-784AFC8C57C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alphaModFix amt="79900"/>
            </a:blip>
            <a:stretch>
              <a:fillRect/>
            </a:stretch>
          </p:blipFill>
          <p:spPr>
            <a:xfrm>
              <a:off x="7350623" y="1180376"/>
              <a:ext cx="9682754" cy="77867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10601825" y="6345039"/>
            <a:ext cx="31803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숙지사항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ast time we did our first patrol in the camp. But we just let GEIO move in a straight line.…"/>
          <p:cNvSpPr txBox="1"/>
          <p:nvPr/>
        </p:nvSpPr>
        <p:spPr>
          <a:xfrm>
            <a:off x="4117672" y="10123106"/>
            <a:ext cx="16148652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지난시간에 우린 캠프안에서 처음으로 순찰을 </a:t>
            </a:r>
            <a:r>
              <a:rPr lang="ko-KR" altLang="ko-KR" sz="4000" dirty="0" err="1"/>
              <a:t>돌았어</a:t>
            </a:r>
            <a:r>
              <a:rPr lang="en-US" altLang="ko-KR" sz="4000" dirty="0"/>
              <a:t>. 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우리는 단지</a:t>
            </a:r>
            <a:r>
              <a:rPr lang="en-US" altLang="ko-KR" sz="4000" dirty="0"/>
              <a:t> GEIO</a:t>
            </a:r>
            <a:r>
              <a:rPr lang="ko-KR" altLang="ko-KR" sz="4000" dirty="0"/>
              <a:t>가 일직선으로 움직이게</a:t>
            </a:r>
            <a:r>
              <a:rPr lang="en-US" altLang="ko-KR" sz="4000" dirty="0"/>
              <a:t> </a:t>
            </a:r>
            <a:r>
              <a:rPr lang="ko-KR" altLang="ko-KR" sz="4000" dirty="0" err="1"/>
              <a:t>했었는데</a:t>
            </a:r>
            <a:r>
              <a:rPr lang="ko-KR" altLang="ko-KR" sz="4000" dirty="0"/>
              <a:t> 우리 캠프가 크고</a:t>
            </a:r>
            <a:r>
              <a:rPr lang="en-US" altLang="ko-KR" sz="4000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sz="4000" dirty="0"/>
              <a:t>GEIO</a:t>
            </a:r>
            <a:r>
              <a:rPr lang="ko-KR" altLang="ko-KR" sz="4000" dirty="0"/>
              <a:t>가 구석구석 볼 수 없었기 때문에 그건 충분하지 않았던 것 같아</a:t>
            </a:r>
            <a:r>
              <a:rPr lang="en-US" altLang="ko-KR" sz="4000" dirty="0"/>
              <a:t>. </a:t>
            </a:r>
            <a:endParaRPr lang="ko-KR" altLang="ko-KR" sz="4000" dirty="0"/>
          </a:p>
        </p:txBody>
      </p:sp>
      <p:pic>
        <p:nvPicPr>
          <p:cNvPr id="149" name="控制室屏幕.png" descr="控制室屏幕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34026" y="-4412633"/>
            <a:ext cx="30106978" cy="1695803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us we should plan a better route that may cover most of the camp."/>
          <p:cNvSpPr txBox="1"/>
          <p:nvPr/>
        </p:nvSpPr>
        <p:spPr>
          <a:xfrm>
            <a:off x="3846765" y="10964064"/>
            <a:ext cx="16690467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그래서 우리는 캠프의 대부분을 커버할 수 있는 더 좋은 경로를 정해야 해 </a:t>
            </a:r>
            <a:endParaRPr lang="en-US" dirty="0"/>
          </a:p>
        </p:txBody>
      </p:sp>
      <p:sp>
        <p:nvSpPr>
          <p:cNvPr id="151" name="To do this, let’s first learn about geometry."/>
          <p:cNvSpPr txBox="1"/>
          <p:nvPr/>
        </p:nvSpPr>
        <p:spPr>
          <a:xfrm>
            <a:off x="6158404" y="10972901"/>
            <a:ext cx="11645816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이 것을 하기위해서 먼저 기하학에 대해 배워보자</a:t>
            </a:r>
            <a:r>
              <a:rPr lang="en-US" altLang="ko-KR" dirty="0"/>
              <a:t>. </a:t>
            </a:r>
          </a:p>
        </p:txBody>
      </p:sp>
      <p:sp>
        <p:nvSpPr>
          <p:cNvPr id="152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53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4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4620" y="4413053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线条"/>
          <p:cNvSpPr/>
          <p:nvPr/>
        </p:nvSpPr>
        <p:spPr>
          <a:xfrm>
            <a:off x="5599411" y="4970529"/>
            <a:ext cx="2575636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线条"/>
          <p:cNvSpPr/>
          <p:nvPr/>
        </p:nvSpPr>
        <p:spPr>
          <a:xfrm>
            <a:off x="9458958" y="4970529"/>
            <a:ext cx="3847747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Start"/>
          <p:cNvSpPr txBox="1"/>
          <p:nvPr/>
        </p:nvSpPr>
        <p:spPr>
          <a:xfrm>
            <a:off x="4537728" y="3473756"/>
            <a:ext cx="87203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ko-KR" altLang="en-US" dirty="0"/>
              <a:t>출발</a:t>
            </a:r>
            <a:endParaRPr dirty="0"/>
          </a:p>
        </p:txBody>
      </p:sp>
      <p:sp>
        <p:nvSpPr>
          <p:cNvPr id="158" name="Look around"/>
          <p:cNvSpPr txBox="1"/>
          <p:nvPr/>
        </p:nvSpPr>
        <p:spPr>
          <a:xfrm>
            <a:off x="7554961" y="3473756"/>
            <a:ext cx="251831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ko-KR" altLang="en-US" dirty="0"/>
              <a:t>주위 둘러보기</a:t>
            </a:r>
            <a:endParaRPr dirty="0"/>
          </a:p>
        </p:txBody>
      </p:sp>
      <p:sp>
        <p:nvSpPr>
          <p:cNvPr id="159" name="Turn 180°"/>
          <p:cNvSpPr txBox="1"/>
          <p:nvPr/>
        </p:nvSpPr>
        <p:spPr>
          <a:xfrm>
            <a:off x="12766636" y="3473756"/>
            <a:ext cx="177292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180°</a:t>
            </a:r>
            <a:r>
              <a:rPr lang="en-US" dirty="0"/>
              <a:t> </a:t>
            </a:r>
            <a:r>
              <a:rPr lang="ko-KR" altLang="en-US" dirty="0"/>
              <a:t>돌기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6932 -0.000167" pathEditMode="relative">
                                      <p:cBhvr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32 -0.000167 L 0.366602 -0.000317" pathEditMode="relative">
                                      <p:cBhvr>
                                        <p:cTn id="3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8" grpId="10" animBg="1" advAuto="0"/>
      <p:bldP spid="150" grpId="11" animBg="1" advAuto="0"/>
      <p:bldP spid="150" grpId="12" animBg="1" advAuto="0"/>
      <p:bldP spid="151" grpId="13" animBg="1" advAuto="0"/>
      <p:bldP spid="154" grpId="2" animBg="1" advAuto="0"/>
      <p:bldP spid="155" grpId="4" animBg="1" advAuto="0"/>
      <p:bldP spid="156" grpId="7" animBg="1" advAuto="0"/>
      <p:bldP spid="157" grpId="3" animBg="1" advAuto="0"/>
      <p:bldP spid="158" grpId="6" animBg="1" advAuto="0"/>
      <p:bldP spid="159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控制室.jpg" descr="控制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控制室屏幕.png" descr="控制室屏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色彩主角 4.png" descr="色彩主角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V朘R$~3LVOWC{SUC4.png" descr="V朘R$~3LVOWC{SU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Geometry is the science that studies spatial structures.…"/>
          <p:cNvSpPr txBox="1"/>
          <p:nvPr/>
        </p:nvSpPr>
        <p:spPr>
          <a:xfrm>
            <a:off x="6953386" y="10688257"/>
            <a:ext cx="10477227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기하학은 공간 구조를 연구하는 과학이야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그것은 수학의 가장 기초적인 연구 중 하나야</a:t>
            </a:r>
            <a:r>
              <a:rPr lang="en-US" altLang="ko-KR" dirty="0"/>
              <a:t>. </a:t>
            </a:r>
            <a:endParaRPr dirty="0"/>
          </a:p>
        </p:txBody>
      </p:sp>
      <p:sp>
        <p:nvSpPr>
          <p:cNvPr id="166" name="That may be to abstract. Let’s take a look at the above figures."/>
          <p:cNvSpPr txBox="1"/>
          <p:nvPr/>
        </p:nvSpPr>
        <p:spPr>
          <a:xfrm>
            <a:off x="5528317" y="11234127"/>
            <a:ext cx="1332736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ko-KR" dirty="0"/>
              <a:t>추상적일 수도 있는데</a:t>
            </a:r>
            <a:r>
              <a:rPr lang="en-US" altLang="ko-KR" dirty="0"/>
              <a:t>, </a:t>
            </a:r>
            <a:r>
              <a:rPr lang="ko-KR" altLang="ko-KR" dirty="0"/>
              <a:t>위의 도형들을 한번 같이 살펴보자</a:t>
            </a:r>
            <a:r>
              <a:rPr lang="en-US" altLang="ko-KR" dirty="0"/>
              <a:t>. </a:t>
            </a:r>
            <a:endParaRPr lang="ko-KR" altLang="ko-KR" dirty="0"/>
          </a:p>
        </p:txBody>
      </p:sp>
      <p:sp>
        <p:nvSpPr>
          <p:cNvPr id="167" name="正方形"/>
          <p:cNvSpPr/>
          <p:nvPr/>
        </p:nvSpPr>
        <p:spPr>
          <a:xfrm>
            <a:off x="2376923" y="3341489"/>
            <a:ext cx="3810001" cy="381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三角形"/>
          <p:cNvSpPr/>
          <p:nvPr/>
        </p:nvSpPr>
        <p:spPr>
          <a:xfrm>
            <a:off x="7167578" y="3341489"/>
            <a:ext cx="4572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圆形"/>
          <p:cNvSpPr/>
          <p:nvPr/>
        </p:nvSpPr>
        <p:spPr>
          <a:xfrm>
            <a:off x="12339232" y="3341489"/>
            <a:ext cx="3810001" cy="3810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Rectangle (square here), triangle, and round (circle) are the most common 2-D geometric…"/>
          <p:cNvSpPr txBox="1"/>
          <p:nvPr/>
        </p:nvSpPr>
        <p:spPr>
          <a:xfrm>
            <a:off x="4035846" y="10646979"/>
            <a:ext cx="16036442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직사각형</a:t>
            </a:r>
            <a:r>
              <a:rPr lang="en-US" altLang="ko-KR" dirty="0"/>
              <a:t>(</a:t>
            </a:r>
            <a:r>
              <a:rPr lang="ko-KR" altLang="en-US" dirty="0"/>
              <a:t>정사각형</a:t>
            </a:r>
            <a:r>
              <a:rPr lang="en-US" altLang="ko-KR" dirty="0"/>
              <a:t>), </a:t>
            </a:r>
            <a:r>
              <a:rPr lang="ko-KR" altLang="en-US" dirty="0"/>
              <a:t>삼각형 및 원형은 가장 일반적인 </a:t>
            </a:r>
            <a:r>
              <a:rPr lang="en-US" altLang="ko-KR" dirty="0"/>
              <a:t>2-D </a:t>
            </a:r>
            <a:r>
              <a:rPr lang="ko-KR" altLang="en-US" dirty="0"/>
              <a:t>기하학이야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너는 이 도형들의 특징을 말해 볼 수 </a:t>
            </a:r>
            <a:r>
              <a:rPr lang="ko-KR" altLang="en-US" dirty="0" err="1"/>
              <a:t>있니</a:t>
            </a:r>
            <a:r>
              <a:rPr lang="en-US" altLang="ko-KR" dirty="0"/>
              <a:t>? (</a:t>
            </a:r>
            <a:r>
              <a:rPr lang="ko-KR" altLang="en-US" dirty="0"/>
              <a:t>각도</a:t>
            </a:r>
            <a:r>
              <a:rPr lang="en-US" altLang="ko-KR" dirty="0"/>
              <a:t>, </a:t>
            </a:r>
            <a:r>
              <a:rPr lang="ko-KR" altLang="en-US" dirty="0"/>
              <a:t>숫자</a:t>
            </a:r>
            <a:r>
              <a:rPr lang="en-US" altLang="ko-KR" dirty="0"/>
              <a:t>, </a:t>
            </a:r>
            <a:r>
              <a:rPr lang="ko-KR" altLang="en-US" dirty="0"/>
              <a:t>변의 길이 등</a:t>
            </a:r>
            <a:r>
              <a:rPr lang="en-US" altLang="ko-KR" dirty="0"/>
              <a:t>)</a:t>
            </a:r>
          </a:p>
        </p:txBody>
      </p:sp>
      <p:sp>
        <p:nvSpPr>
          <p:cNvPr id="171" name="After knowing these figures, I’d like you to control GEIO to draw paths in such figures."/>
          <p:cNvSpPr txBox="1"/>
          <p:nvPr/>
        </p:nvSpPr>
        <p:spPr>
          <a:xfrm>
            <a:off x="2193105" y="13837911"/>
            <a:ext cx="20452715" cy="91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이 도형들을 알고 난 후에</a:t>
            </a:r>
            <a:r>
              <a:rPr lang="en-US" altLang="ko-KR" dirty="0"/>
              <a:t>, </a:t>
            </a:r>
            <a:r>
              <a:rPr lang="ko-KR" altLang="en-US" dirty="0"/>
              <a:t>네가 그 도형안에서 길을 그리도록 </a:t>
            </a:r>
            <a:r>
              <a:rPr lang="en-US" altLang="ko-KR" dirty="0"/>
              <a:t>GEIO</a:t>
            </a:r>
            <a:r>
              <a:rPr lang="ko-KR" altLang="en-US" dirty="0"/>
              <a:t>를 제어했으면 </a:t>
            </a:r>
            <a:r>
              <a:rPr lang="ko-KR" altLang="en-US" dirty="0" err="1"/>
              <a:t>좋겠어</a:t>
            </a:r>
            <a:r>
              <a:rPr lang="en-US" altLang="ko-KR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5" grpId="2" animBg="1" advAuto="0"/>
      <p:bldP spid="166" grpId="3" animBg="1" advAuto="0"/>
      <p:bldP spid="166" grpId="7" animBg="1" advAuto="0"/>
      <p:bldP spid="167" grpId="4" animBg="1" advAuto="0"/>
      <p:bldP spid="168" grpId="5" animBg="1" advAuto="0"/>
      <p:bldP spid="169" grpId="6" animBg="1" advAuto="0"/>
      <p:bldP spid="170" grpId="8" animBg="1" advAuto="0"/>
      <p:bldP spid="170" grpId="9" animBg="1" advAuto="0"/>
      <p:bldP spid="171" grpId="1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raining"/>
          <p:cNvSpPr txBox="1"/>
          <p:nvPr/>
        </p:nvSpPr>
        <p:spPr>
          <a:xfrm>
            <a:off x="11371262" y="6345039"/>
            <a:ext cx="16414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930.PNG" descr="IMG_3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72" y="2388258"/>
            <a:ext cx="12839056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931.PNG" descr="IMG_39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色彩主角 4.png" descr="色彩主角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V朘R$~3LVOWC{SUC4.png" descr="V朘R$~3LVOWC{SU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raining task 1: Use “Switch” to programme and control GEIO, make it…"/>
          <p:cNvSpPr txBox="1"/>
          <p:nvPr/>
        </p:nvSpPr>
        <p:spPr>
          <a:xfrm>
            <a:off x="3958509" y="9977671"/>
            <a:ext cx="16377880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훈련 과제 </a:t>
            </a:r>
            <a:r>
              <a:rPr lang="en-US" altLang="ko-KR" dirty="0"/>
              <a:t>1: GEIO</a:t>
            </a:r>
            <a:r>
              <a:rPr lang="ko-KR" altLang="en-US" dirty="0"/>
              <a:t>를 프로그램 </a:t>
            </a:r>
            <a:r>
              <a:rPr lang="en-US" altLang="ko-KR" dirty="0"/>
              <a:t>/ </a:t>
            </a:r>
            <a:r>
              <a:rPr lang="ko-KR" altLang="en-US" dirty="0"/>
              <a:t>제어하기 위해서 “</a:t>
            </a:r>
            <a:r>
              <a:rPr lang="ko-KR" altLang="en-US" dirty="0" err="1"/>
              <a:t>스위치”를</a:t>
            </a:r>
            <a:r>
              <a:rPr lang="ko-KR" altLang="en-US" dirty="0"/>
              <a:t> 사용하고 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정사각형의 길을 그려봐 </a:t>
            </a:r>
            <a:r>
              <a:rPr lang="en-US" altLang="ko-KR" dirty="0"/>
              <a:t>(</a:t>
            </a:r>
            <a:r>
              <a:rPr lang="ko-KR" altLang="en-US" dirty="0"/>
              <a:t>측면 길이 </a:t>
            </a:r>
            <a:r>
              <a:rPr lang="en-US" altLang="ko-KR" dirty="0"/>
              <a:t>30cm). </a:t>
            </a:r>
            <a:r>
              <a:rPr lang="ko-KR" altLang="en-US" dirty="0"/>
              <a:t>프로그램을 끝낼 때</a:t>
            </a:r>
            <a:r>
              <a:rPr lang="en-US" altLang="ko-KR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dirty="0"/>
              <a:t>GEIO</a:t>
            </a:r>
            <a:r>
              <a:rPr lang="ko-KR" altLang="en-US" dirty="0"/>
              <a:t>는 정확히 같은 장소로 돌아가야 해</a:t>
            </a:r>
            <a:r>
              <a:rPr lang="en-US" altLang="ko-KR" dirty="0"/>
              <a:t>. </a:t>
            </a:r>
          </a:p>
        </p:txBody>
      </p:sp>
      <p:sp>
        <p:nvSpPr>
          <p:cNvPr id="183" name="Then take a look at the second programme. What is the difference?…"/>
          <p:cNvSpPr txBox="1"/>
          <p:nvPr/>
        </p:nvSpPr>
        <p:spPr>
          <a:xfrm>
            <a:off x="5516440" y="10439335"/>
            <a:ext cx="13952538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그럼 두 번째 프로그램을 살펴보자</a:t>
            </a:r>
            <a:r>
              <a:rPr lang="en-US" altLang="ko-KR" dirty="0"/>
              <a:t>. </a:t>
            </a:r>
            <a:r>
              <a:rPr lang="ko-KR" altLang="en-US" dirty="0"/>
              <a:t>차이점은 무엇일까</a:t>
            </a:r>
            <a:r>
              <a:rPr lang="en-US" altLang="ko-KR" dirty="0"/>
              <a:t>?</a:t>
            </a:r>
          </a:p>
          <a:p>
            <a: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이 프로그램은 마지막에 했던 것과 같은 일을 할 수 </a:t>
            </a:r>
            <a:r>
              <a:rPr lang="ko-KR" altLang="en-US" dirty="0" err="1"/>
              <a:t>있니</a:t>
            </a:r>
            <a:r>
              <a:rPr lang="en-US" altLang="ko-KR" dirty="0"/>
              <a:t>? </a:t>
            </a:r>
            <a:r>
              <a:rPr lang="ko-KR" altLang="en-US" dirty="0"/>
              <a:t>왜</a:t>
            </a:r>
            <a:r>
              <a:rPr lang="en-US" altLang="ko-KR" dirty="0"/>
              <a:t>?</a:t>
            </a:r>
          </a:p>
        </p:txBody>
      </p:sp>
      <p:sp>
        <p:nvSpPr>
          <p:cNvPr id="184" name="The above programme could do the job. Moving forward could be considered as drawing the…"/>
          <p:cNvSpPr txBox="1"/>
          <p:nvPr/>
        </p:nvSpPr>
        <p:spPr>
          <a:xfrm>
            <a:off x="3717433" y="9752726"/>
            <a:ext cx="16297731" cy="368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위 프로그램은 그런 일을 할 수 있어</a:t>
            </a:r>
            <a:r>
              <a:rPr lang="en-US" altLang="ko-KR" sz="4000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앞으로 나아가는 것은 정사각형의 선을 그리는 것으로 </a:t>
            </a:r>
            <a:r>
              <a:rPr lang="ko-KR" altLang="en-US" sz="4000" dirty="0"/>
              <a:t>생각할 수 있고</a:t>
            </a:r>
            <a:r>
              <a:rPr lang="en-US" altLang="ko-KR" sz="4000" dirty="0"/>
              <a:t>,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altLang="ko-KR" sz="4000" dirty="0"/>
              <a:t>90°</a:t>
            </a:r>
            <a:r>
              <a:rPr lang="ko-KR" altLang="ko-KR" sz="4000" dirty="0"/>
              <a:t>를 회전하는 것은 정사각형의 각도를 그리는 것으로 여겨질 수 있어</a:t>
            </a:r>
            <a:r>
              <a:rPr lang="en-US" altLang="ko-KR" sz="4000" dirty="0"/>
              <a:t>. </a:t>
            </a:r>
            <a:endParaRPr lang="ko-KR" altLang="ko-KR" sz="4000" dirty="0"/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ko-KR" sz="4000" dirty="0"/>
              <a:t>질문 </a:t>
            </a:r>
            <a:r>
              <a:rPr lang="en-US" altLang="ko-KR" sz="4000" dirty="0"/>
              <a:t>: </a:t>
            </a:r>
            <a:r>
              <a:rPr lang="ko-KR" altLang="ko-KR" sz="4000" dirty="0"/>
              <a:t>이 프로그램에서는 몇 개의 코드를 사용하는 걸까</a:t>
            </a:r>
            <a:r>
              <a:rPr lang="en-US" altLang="ko-KR" sz="4000" dirty="0"/>
              <a:t>?</a:t>
            </a:r>
            <a:endParaRPr lang="ko-KR" altLang="ko-K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1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8" dur="1000" fill="hold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2" animBg="1" advAuto="0"/>
      <p:bldP spid="179" grpId="5" animBg="1" advAuto="0"/>
      <p:bldP spid="182" grpId="1" animBg="1" advAuto="0"/>
      <p:bldP spid="182" grpId="3" animBg="1" advAuto="0"/>
      <p:bldP spid="183" grpId="7" animBg="1" advAuto="0"/>
      <p:bldP spid="184" grpId="4" animBg="1" advAuto="0"/>
      <p:bldP spid="184" grpId="6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647</Words>
  <Application>Microsoft Office PowerPoint</Application>
  <PresentationFormat>사용자 지정</PresentationFormat>
  <Paragraphs>95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구 현선</cp:lastModifiedBy>
  <cp:revision>21</cp:revision>
  <dcterms:modified xsi:type="dcterms:W3CDTF">2020-05-23T13:38:34Z</dcterms:modified>
</cp:coreProperties>
</file>